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5" r:id="rId1"/>
  </p:sldMasterIdLst>
  <p:notesMasterIdLst>
    <p:notesMasterId r:id="rId26"/>
  </p:notesMasterIdLst>
  <p:handoutMasterIdLst>
    <p:handoutMasterId r:id="rId27"/>
  </p:handoutMasterIdLst>
  <p:sldIdLst>
    <p:sldId id="256" r:id="rId2"/>
    <p:sldId id="257" r:id="rId3"/>
    <p:sldId id="266" r:id="rId4"/>
    <p:sldId id="258" r:id="rId5"/>
    <p:sldId id="259" r:id="rId6"/>
    <p:sldId id="265" r:id="rId7"/>
    <p:sldId id="260" r:id="rId8"/>
    <p:sldId id="264" r:id="rId9"/>
    <p:sldId id="261" r:id="rId10"/>
    <p:sldId id="262" r:id="rId11"/>
    <p:sldId id="263" r:id="rId12"/>
    <p:sldId id="267" r:id="rId13"/>
    <p:sldId id="268" r:id="rId14"/>
    <p:sldId id="269" r:id="rId15"/>
    <p:sldId id="270" r:id="rId16"/>
    <p:sldId id="271" r:id="rId17"/>
    <p:sldId id="272" r:id="rId18"/>
    <p:sldId id="276" r:id="rId19"/>
    <p:sldId id="277" r:id="rId20"/>
    <p:sldId id="279" r:id="rId21"/>
    <p:sldId id="278" r:id="rId22"/>
    <p:sldId id="273" r:id="rId23"/>
    <p:sldId id="274" r:id="rId24"/>
    <p:sldId id="275"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455" autoAdjust="0"/>
  </p:normalViewPr>
  <p:slideViewPr>
    <p:cSldViewPr snapToGrid="0">
      <p:cViewPr varScale="1">
        <p:scale>
          <a:sx n="66" d="100"/>
          <a:sy n="66" d="100"/>
        </p:scale>
        <p:origin x="9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1B71F523-88E5-44D2-B3F8-6C6153DC251B}" type="datetimeFigureOut">
              <a:rPr lang="en-US" smtClean="0"/>
              <a:t>5/8/2019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F03B1E8-D3CE-42D7-A5E1-DF78C6DFE437}" type="slidenum">
              <a:rPr lang="en-US" smtClean="0"/>
              <a:t>‹#›</a:t>
            </a:fld>
            <a:endParaRPr lang="en-US"/>
          </a:p>
        </p:txBody>
      </p:sp>
    </p:spTree>
    <p:extLst>
      <p:ext uri="{BB962C8B-B14F-4D97-AF65-F5344CB8AC3E}">
        <p14:creationId xmlns:p14="http://schemas.microsoft.com/office/powerpoint/2010/main" val="1500376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9AF61A7-1076-4A42-8FE2-DE530C4BB265}" type="datetimeFigureOut">
              <a:rPr lang="en-US" smtClean="0"/>
              <a:t>5/8/2019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C16DFF8-34F0-4CB2-A7D5-511BF9962C75}" type="slidenum">
              <a:rPr lang="en-US" smtClean="0"/>
              <a:t>‹#›</a:t>
            </a:fld>
            <a:endParaRPr lang="en-US"/>
          </a:p>
        </p:txBody>
      </p:sp>
    </p:spTree>
    <p:extLst>
      <p:ext uri="{BB962C8B-B14F-4D97-AF65-F5344CB8AC3E}">
        <p14:creationId xmlns:p14="http://schemas.microsoft.com/office/powerpoint/2010/main" val="1984941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16DFF8-34F0-4CB2-A7D5-511BF9962C75}" type="slidenum">
              <a:rPr lang="en-US" smtClean="0"/>
              <a:t>20</a:t>
            </a:fld>
            <a:endParaRPr lang="en-US"/>
          </a:p>
        </p:txBody>
      </p:sp>
    </p:spTree>
    <p:extLst>
      <p:ext uri="{BB962C8B-B14F-4D97-AF65-F5344CB8AC3E}">
        <p14:creationId xmlns:p14="http://schemas.microsoft.com/office/powerpoint/2010/main" val="1446643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dirty="0" smtClean="0"/>
              <a:t>Make a note of tattoos and piercings. </a:t>
            </a:r>
          </a:p>
          <a:p>
            <a:pPr marL="174708" indent="-174708">
              <a:buFontTx/>
              <a:buChar char="-"/>
            </a:pPr>
            <a:r>
              <a:rPr lang="en-US" dirty="0" smtClean="0"/>
              <a:t>“In most urban centers, there is often no enforcement</a:t>
            </a:r>
            <a:r>
              <a:rPr lang="en-US" baseline="0" dirty="0" smtClean="0"/>
              <a:t> of regulations regarding minors and body piercing &amp; tattoos. Minors do not always need parental permission before they can have “artwork” performed on their bodies. It is not on every street corner, however one or two youngsters over the years have found locales to have their ears, noses, tongues, eyebrows, etc. pierced. Please just be aware of these situations.</a:t>
            </a:r>
            <a:endParaRPr lang="en-US" dirty="0"/>
          </a:p>
        </p:txBody>
      </p:sp>
      <p:sp>
        <p:nvSpPr>
          <p:cNvPr id="4" name="Slide Number Placeholder 3"/>
          <p:cNvSpPr>
            <a:spLocks noGrp="1"/>
          </p:cNvSpPr>
          <p:nvPr>
            <p:ph type="sldNum" sz="quarter" idx="10"/>
          </p:nvPr>
        </p:nvSpPr>
        <p:spPr/>
        <p:txBody>
          <a:bodyPr/>
          <a:lstStyle/>
          <a:p>
            <a:fld id="{0C16DFF8-34F0-4CB2-A7D5-511BF9962C75}" type="slidenum">
              <a:rPr lang="en-US" smtClean="0"/>
              <a:t>24</a:t>
            </a:fld>
            <a:endParaRPr lang="en-US"/>
          </a:p>
        </p:txBody>
      </p:sp>
    </p:spTree>
    <p:extLst>
      <p:ext uri="{BB962C8B-B14F-4D97-AF65-F5344CB8AC3E}">
        <p14:creationId xmlns:p14="http://schemas.microsoft.com/office/powerpoint/2010/main" val="6666161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7200"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AFFB9B-9FB8-469E-96F9-4D32314110B6}" type="datetimeFigureOut">
              <a:rPr lang="en-US" smtClean="0"/>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0"/>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67964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FF1211-4E0C-4AB3-B04F-585959BDAFE8}" type="datetimeFigureOut">
              <a:rPr lang="en-US" smtClean="0"/>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13927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BDECAF-D3BE-4069-9C78-642ECCD01477}" type="datetimeFigureOut">
              <a:rPr lang="en-US" smtClean="0"/>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9378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smtClean="0"/>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79759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p>
            <a:fld id="{0F7F47CF-67C9-420C-80A5-E2069FF0C2DF}" type="datetimeFigureOut">
              <a:rPr lang="en-US" smtClean="0"/>
              <a:t>5/8/2019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955111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22DC73-F065-42F5-A9F2-D90B2E42A0B3}" type="datetimeFigureOut">
              <a:rPr lang="en-US" smtClean="0"/>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3275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BEA702-9B29-41CC-9BCC-3DF8A0D379FE}" type="datetimeFigureOut">
              <a:rPr lang="en-US" smtClean="0"/>
              <a:t>5/8/2019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862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5/8/2019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4218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5/8/2019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3705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0C3BFE2-83B7-4B0A-B9D3-AB28331082B3}" type="datetimeFigureOut">
              <a:rPr lang="en-US" smtClean="0"/>
              <a:t>5/8/2019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02148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t>5/8/2019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9024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C35BB1C6-BF8F-4481-8AB2-603A1C8A906A}" type="datetimeFigureOut">
              <a:rPr lang="en-US" smtClean="0"/>
              <a:t>5/8/2019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0">
                <a:solidFill>
                  <a:srgbClr val="FFFFFF"/>
                </a:solidFill>
                <a:latin typeface="+mj-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6592875"/>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hf sldNum="0" hdr="0" ftr="0" dt="0"/>
  <p:txStyles>
    <p:titleStyle>
      <a:lvl1pPr algn="l" defTabSz="914400" rtl="0" eaLnBrk="1" latinLnBrk="0" hangingPunct="1">
        <a:lnSpc>
          <a:spcPct val="90000"/>
        </a:lnSpc>
        <a:spcBef>
          <a:spcPct val="0"/>
        </a:spcBef>
        <a:buNone/>
        <a:defRPr sz="4800"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Final DC Travelers Meeting</a:t>
            </a:r>
            <a:endParaRPr lang="en-US" dirty="0"/>
          </a:p>
        </p:txBody>
      </p:sp>
      <p:sp>
        <p:nvSpPr>
          <p:cNvPr id="3" name="Subtitle 2"/>
          <p:cNvSpPr>
            <a:spLocks noGrp="1"/>
          </p:cNvSpPr>
          <p:nvPr>
            <p:ph type="subTitle" idx="1"/>
          </p:nvPr>
        </p:nvSpPr>
        <p:spPr/>
        <p:txBody>
          <a:bodyPr/>
          <a:lstStyle/>
          <a:p>
            <a:r>
              <a:rPr lang="en-US" dirty="0" smtClean="0">
                <a:latin typeface="Georgia" panose="02040502050405020303" pitchFamily="18" charset="0"/>
              </a:rPr>
              <a:t>May 8, 2019</a:t>
            </a:r>
            <a:endParaRPr lang="en-US" dirty="0">
              <a:latin typeface="Georgia" panose="02040502050405020303" pitchFamily="18" charset="0"/>
            </a:endParaRPr>
          </a:p>
        </p:txBody>
      </p:sp>
    </p:spTree>
    <p:extLst>
      <p:ext uri="{BB962C8B-B14F-4D97-AF65-F5344CB8AC3E}">
        <p14:creationId xmlns:p14="http://schemas.microsoft.com/office/powerpoint/2010/main" val="3736359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Meals</a:t>
            </a:r>
            <a:endParaRPr lang="en-US" dirty="0"/>
          </a:p>
        </p:txBody>
      </p:sp>
      <p:sp>
        <p:nvSpPr>
          <p:cNvPr id="3" name="Content Placeholder 2"/>
          <p:cNvSpPr>
            <a:spLocks noGrp="1"/>
          </p:cNvSpPr>
          <p:nvPr>
            <p:ph idx="1"/>
          </p:nvPr>
        </p:nvSpPr>
        <p:spPr/>
        <p:txBody>
          <a:bodyPr>
            <a:normAutofit lnSpcReduction="10000"/>
          </a:bodyPr>
          <a:lstStyle/>
          <a:p>
            <a:r>
              <a:rPr lang="en-US" b="1" dirty="0" smtClean="0">
                <a:latin typeface="Georgia" panose="02040502050405020303" pitchFamily="18" charset="0"/>
              </a:rPr>
              <a:t>Monday</a:t>
            </a:r>
            <a:r>
              <a:rPr lang="en-US" dirty="0" smtClean="0">
                <a:latin typeface="Georgia" panose="02040502050405020303" pitchFamily="18" charset="0"/>
              </a:rPr>
              <a:t> – please eat dinner before arriving back at the school, bring snacks</a:t>
            </a:r>
          </a:p>
          <a:p>
            <a:r>
              <a:rPr lang="en-US" b="1" dirty="0" smtClean="0">
                <a:latin typeface="Georgia" panose="02040502050405020303" pitchFamily="18" charset="0"/>
              </a:rPr>
              <a:t>Tuesday</a:t>
            </a:r>
            <a:r>
              <a:rPr lang="en-US" dirty="0" smtClean="0">
                <a:latin typeface="Georgia" panose="02040502050405020303" pitchFamily="18" charset="0"/>
              </a:rPr>
              <a:t> – Breakfast, lunch, and dinner are at individual expense</a:t>
            </a:r>
          </a:p>
          <a:p>
            <a:r>
              <a:rPr lang="en-US" b="1" dirty="0" smtClean="0">
                <a:latin typeface="Georgia" panose="02040502050405020303" pitchFamily="18" charset="0"/>
              </a:rPr>
              <a:t>Wednesday</a:t>
            </a:r>
            <a:r>
              <a:rPr lang="en-US" dirty="0" smtClean="0">
                <a:latin typeface="Georgia" panose="02040502050405020303" pitchFamily="18" charset="0"/>
              </a:rPr>
              <a:t> – Breakfast at hotel, lunch is at individual expense, dinner is at </a:t>
            </a:r>
            <a:r>
              <a:rPr lang="en-US" dirty="0" err="1" smtClean="0">
                <a:latin typeface="Georgia" panose="02040502050405020303" pitchFamily="18" charset="0"/>
              </a:rPr>
              <a:t>Bertucci’s</a:t>
            </a:r>
            <a:r>
              <a:rPr lang="en-US" dirty="0" smtClean="0">
                <a:latin typeface="Georgia" panose="02040502050405020303" pitchFamily="18" charset="0"/>
              </a:rPr>
              <a:t> (Italian).</a:t>
            </a:r>
          </a:p>
          <a:p>
            <a:r>
              <a:rPr lang="en-US" b="1" dirty="0" smtClean="0">
                <a:latin typeface="Georgia" panose="02040502050405020303" pitchFamily="18" charset="0"/>
              </a:rPr>
              <a:t>Thursday</a:t>
            </a:r>
            <a:r>
              <a:rPr lang="en-US" dirty="0" smtClean="0">
                <a:latin typeface="Georgia" panose="02040502050405020303" pitchFamily="18" charset="0"/>
              </a:rPr>
              <a:t> – Breakfast at hotel, lunch is at individual expense, dinner vouchers will be provided</a:t>
            </a:r>
          </a:p>
          <a:p>
            <a:r>
              <a:rPr lang="en-US" b="1" dirty="0" smtClean="0">
                <a:latin typeface="Georgia" panose="02040502050405020303" pitchFamily="18" charset="0"/>
              </a:rPr>
              <a:t>Friday</a:t>
            </a:r>
            <a:r>
              <a:rPr lang="en-US" dirty="0" smtClean="0">
                <a:latin typeface="Georgia" panose="02040502050405020303" pitchFamily="18" charset="0"/>
              </a:rPr>
              <a:t> – Breakfast at hotel, stop for meals at individual expense (lunch &amp; dinner)</a:t>
            </a:r>
          </a:p>
          <a:p>
            <a:endParaRPr lang="en-US" dirty="0" smtClean="0">
              <a:latin typeface="Georgia" panose="02040502050405020303" pitchFamily="18" charset="0"/>
            </a:endParaRPr>
          </a:p>
          <a:p>
            <a:r>
              <a:rPr lang="en-US" dirty="0" smtClean="0">
                <a:latin typeface="Georgia" panose="02040502050405020303" pitchFamily="18" charset="0"/>
              </a:rPr>
              <a:t>Please budget $15 for any meals that will not be covered.</a:t>
            </a:r>
          </a:p>
          <a:p>
            <a:pPr lvl="1"/>
            <a:r>
              <a:rPr lang="en-US" dirty="0" smtClean="0">
                <a:latin typeface="Georgia" panose="02040502050405020303" pitchFamily="18" charset="0"/>
              </a:rPr>
              <a:t>Total Meals – 7</a:t>
            </a:r>
          </a:p>
          <a:p>
            <a:pPr lvl="1"/>
            <a:r>
              <a:rPr lang="en-US" dirty="0" smtClean="0">
                <a:latin typeface="Georgia" panose="02040502050405020303" pitchFamily="18" charset="0"/>
              </a:rPr>
              <a:t>Approximate Total Cost – $70-$105 </a:t>
            </a:r>
            <a:endParaRPr lang="en-US" dirty="0">
              <a:latin typeface="Georgia" panose="02040502050405020303" pitchFamily="18" charset="0"/>
            </a:endParaRPr>
          </a:p>
        </p:txBody>
      </p:sp>
    </p:spTree>
    <p:extLst>
      <p:ext uri="{BB962C8B-B14F-4D97-AF65-F5344CB8AC3E}">
        <p14:creationId xmlns:p14="http://schemas.microsoft.com/office/powerpoint/2010/main" val="1817528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1638"/>
            <a:ext cx="10058400" cy="1609344"/>
          </a:xfrm>
        </p:spPr>
        <p:txBody>
          <a:bodyPr/>
          <a:lstStyle/>
          <a:p>
            <a:r>
              <a:rPr lang="en-US" dirty="0" smtClean="0"/>
              <a:t>Money</a:t>
            </a:r>
            <a:endParaRPr lang="en-US" dirty="0"/>
          </a:p>
        </p:txBody>
      </p:sp>
      <p:sp>
        <p:nvSpPr>
          <p:cNvPr id="3" name="Content Placeholder 2"/>
          <p:cNvSpPr>
            <a:spLocks noGrp="1"/>
          </p:cNvSpPr>
          <p:nvPr>
            <p:ph idx="1"/>
          </p:nvPr>
        </p:nvSpPr>
        <p:spPr>
          <a:xfrm>
            <a:off x="1069848" y="1446415"/>
            <a:ext cx="10058400" cy="5062450"/>
          </a:xfrm>
        </p:spPr>
        <p:txBody>
          <a:bodyPr>
            <a:normAutofit fontScale="92500"/>
          </a:bodyPr>
          <a:lstStyle/>
          <a:p>
            <a:r>
              <a:rPr lang="en-US" altLang="en-US" sz="2400" b="1" dirty="0">
                <a:latin typeface="Georgia" panose="02040502050405020303" pitchFamily="18" charset="0"/>
              </a:rPr>
              <a:t>Spending Money</a:t>
            </a:r>
          </a:p>
          <a:p>
            <a:pPr lvl="1"/>
            <a:r>
              <a:rPr lang="en-US" altLang="en-US" sz="2300" dirty="0">
                <a:latin typeface="Georgia" panose="02040502050405020303" pitchFamily="18" charset="0"/>
              </a:rPr>
              <a:t>Go ahead and look up money options. </a:t>
            </a:r>
          </a:p>
          <a:p>
            <a:pPr lvl="2"/>
            <a:r>
              <a:rPr lang="en-US" altLang="en-US" sz="2100" dirty="0">
                <a:latin typeface="Georgia" panose="02040502050405020303" pitchFamily="18" charset="0"/>
              </a:rPr>
              <a:t>Students are responsible for their own lunches, one dinner, </a:t>
            </a:r>
            <a:r>
              <a:rPr lang="en-US" altLang="en-US" sz="2100" dirty="0" smtClean="0">
                <a:latin typeface="Georgia" panose="02040502050405020303" pitchFamily="18" charset="0"/>
              </a:rPr>
              <a:t>one breakfast, 2 meals on the bus ride home, and </a:t>
            </a:r>
            <a:r>
              <a:rPr lang="en-US" altLang="en-US" sz="2100" dirty="0">
                <a:latin typeface="Georgia" panose="02040502050405020303" pitchFamily="18" charset="0"/>
              </a:rPr>
              <a:t>any additional spending/souvenirs</a:t>
            </a:r>
          </a:p>
          <a:p>
            <a:pPr lvl="2"/>
            <a:r>
              <a:rPr lang="en-US" altLang="en-US" sz="2100" dirty="0">
                <a:latin typeface="Georgia" panose="02040502050405020303" pitchFamily="18" charset="0"/>
              </a:rPr>
              <a:t>Cash, credit, debit</a:t>
            </a:r>
          </a:p>
          <a:p>
            <a:pPr lvl="1"/>
            <a:r>
              <a:rPr lang="en-US" altLang="en-US" sz="2300" dirty="0">
                <a:latin typeface="Georgia" panose="02040502050405020303" pitchFamily="18" charset="0"/>
              </a:rPr>
              <a:t>Notify banks that the user will be out of town</a:t>
            </a:r>
          </a:p>
          <a:p>
            <a:pPr lvl="1"/>
            <a:r>
              <a:rPr lang="en-US" altLang="en-US" sz="2300" dirty="0">
                <a:latin typeface="Georgia" panose="02040502050405020303" pitchFamily="18" charset="0"/>
              </a:rPr>
              <a:t>Cash envelopes (easier for budgeting and spending)</a:t>
            </a:r>
          </a:p>
          <a:p>
            <a:pPr lvl="1"/>
            <a:r>
              <a:rPr lang="en-US" altLang="en-US" sz="2300" dirty="0">
                <a:latin typeface="Georgia" panose="02040502050405020303" pitchFamily="18" charset="0"/>
              </a:rPr>
              <a:t>Money safety practices </a:t>
            </a:r>
          </a:p>
          <a:p>
            <a:pPr lvl="2"/>
            <a:r>
              <a:rPr lang="en-US" altLang="en-US" sz="2100" dirty="0">
                <a:latin typeface="Georgia" panose="02040502050405020303" pitchFamily="18" charset="0"/>
              </a:rPr>
              <a:t>Do not leave money lying around in the open (students will be sharing rooms)</a:t>
            </a:r>
          </a:p>
          <a:p>
            <a:pPr lvl="2"/>
            <a:r>
              <a:rPr lang="en-US" altLang="en-US" sz="2100" dirty="0">
                <a:latin typeface="Georgia" panose="02040502050405020303" pitchFamily="18" charset="0"/>
              </a:rPr>
              <a:t>Keep money in safe location</a:t>
            </a:r>
          </a:p>
          <a:p>
            <a:pPr lvl="2"/>
            <a:r>
              <a:rPr lang="en-US" altLang="en-US" sz="2100" dirty="0">
                <a:latin typeface="Georgia" panose="02040502050405020303" pitchFamily="18" charset="0"/>
              </a:rPr>
              <a:t>What to do if they run out of money?</a:t>
            </a:r>
          </a:p>
          <a:p>
            <a:pPr lvl="1"/>
            <a:r>
              <a:rPr lang="en-US" altLang="en-US" sz="2300" dirty="0">
                <a:latin typeface="Georgia" panose="02040502050405020303" pitchFamily="18" charset="0"/>
              </a:rPr>
              <a:t>Have students practicing how to pay with credit/debit cards. </a:t>
            </a:r>
          </a:p>
          <a:p>
            <a:pPr lvl="2"/>
            <a:r>
              <a:rPr lang="en-US" altLang="en-US" dirty="0">
                <a:latin typeface="Georgia" panose="02040502050405020303" pitchFamily="18" charset="0"/>
              </a:rPr>
              <a:t>Walk them through steps on what to do if they lose a card.</a:t>
            </a:r>
          </a:p>
          <a:p>
            <a:pPr lvl="2"/>
            <a:r>
              <a:rPr lang="en-US" altLang="en-US" dirty="0">
                <a:latin typeface="Georgia" panose="02040502050405020303" pitchFamily="18" charset="0"/>
              </a:rPr>
              <a:t>Let NLAE staff know, contact you, etc</a:t>
            </a:r>
            <a:r>
              <a:rPr lang="en-US" altLang="en-US" dirty="0" smtClean="0">
                <a:latin typeface="Georgia" panose="02040502050405020303" pitchFamily="18" charset="0"/>
              </a:rPr>
              <a:t>.</a:t>
            </a:r>
          </a:p>
          <a:p>
            <a:pPr lvl="1"/>
            <a:r>
              <a:rPr lang="en-US" altLang="en-US" dirty="0" smtClean="0">
                <a:latin typeface="Georgia" panose="02040502050405020303" pitchFamily="18" charset="0"/>
              </a:rPr>
              <a:t>To be on the safe side money-wise, I would budget around $150-$200 for the trip.</a:t>
            </a:r>
          </a:p>
        </p:txBody>
      </p:sp>
    </p:spTree>
    <p:extLst>
      <p:ext uri="{BB962C8B-B14F-4D97-AF65-F5344CB8AC3E}">
        <p14:creationId xmlns:p14="http://schemas.microsoft.com/office/powerpoint/2010/main" val="3246802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833" y="185374"/>
            <a:ext cx="10388415" cy="1169601"/>
          </a:xfrm>
        </p:spPr>
        <p:txBody>
          <a:bodyPr/>
          <a:lstStyle/>
          <a:p>
            <a:r>
              <a:rPr lang="en-US" dirty="0" smtClean="0"/>
              <a:t>Student Rules &amp; Expectations</a:t>
            </a:r>
            <a:endParaRPr lang="en-US" dirty="0"/>
          </a:p>
        </p:txBody>
      </p:sp>
      <p:sp>
        <p:nvSpPr>
          <p:cNvPr id="3" name="Content Placeholder 2"/>
          <p:cNvSpPr>
            <a:spLocks noGrp="1"/>
          </p:cNvSpPr>
          <p:nvPr>
            <p:ph idx="1"/>
          </p:nvPr>
        </p:nvSpPr>
        <p:spPr>
          <a:xfrm>
            <a:off x="739833" y="1271847"/>
            <a:ext cx="10814857" cy="5486399"/>
          </a:xfrm>
        </p:spPr>
        <p:txBody>
          <a:bodyPr>
            <a:normAutofit fontScale="92500" lnSpcReduction="20000"/>
          </a:bodyPr>
          <a:lstStyle/>
          <a:p>
            <a:pPr marL="457200" indent="-457200">
              <a:buAutoNum type="arabicPeriod"/>
            </a:pPr>
            <a:r>
              <a:rPr lang="en-US" altLang="en-US" dirty="0" smtClean="0">
                <a:latin typeface="Georgia" panose="02040502050405020303" pitchFamily="18" charset="0"/>
              </a:rPr>
              <a:t>Be </a:t>
            </a:r>
            <a:r>
              <a:rPr lang="en-US" altLang="en-US" dirty="0">
                <a:latin typeface="Georgia" panose="02040502050405020303" pitchFamily="18" charset="0"/>
              </a:rPr>
              <a:t>on time (so wear a watch). </a:t>
            </a:r>
            <a:endParaRPr lang="en-US" altLang="en-US" dirty="0" smtClean="0">
              <a:latin typeface="Georgia" panose="02040502050405020303" pitchFamily="18" charset="0"/>
            </a:endParaRPr>
          </a:p>
          <a:p>
            <a:pPr marL="457200" indent="-457200">
              <a:buAutoNum type="arabicPeriod"/>
            </a:pPr>
            <a:r>
              <a:rPr lang="en-US" altLang="en-US" dirty="0" smtClean="0">
                <a:latin typeface="Georgia" panose="02040502050405020303" pitchFamily="18" charset="0"/>
              </a:rPr>
              <a:t>Keep </a:t>
            </a:r>
            <a:r>
              <a:rPr lang="en-US" altLang="en-US" dirty="0">
                <a:latin typeface="Georgia" panose="02040502050405020303" pitchFamily="18" charset="0"/>
              </a:rPr>
              <a:t>an open mind! It’s all part of the adventure. </a:t>
            </a:r>
            <a:r>
              <a:rPr lang="en-US" altLang="en-US" dirty="0" smtClean="0">
                <a:latin typeface="Georgia" panose="02040502050405020303" pitchFamily="18" charset="0"/>
                <a:sym typeface="Wingdings" panose="05000000000000000000" pitchFamily="2" charset="2"/>
              </a:rPr>
              <a:t></a:t>
            </a:r>
          </a:p>
          <a:p>
            <a:pPr marL="457200" indent="-457200">
              <a:buAutoNum type="arabicPeriod"/>
            </a:pPr>
            <a:r>
              <a:rPr lang="en-US" altLang="en-US" dirty="0" smtClean="0">
                <a:latin typeface="Georgia" panose="02040502050405020303" pitchFamily="18" charset="0"/>
              </a:rPr>
              <a:t>Adhere </a:t>
            </a:r>
            <a:r>
              <a:rPr lang="en-US" altLang="en-US" dirty="0">
                <a:latin typeface="Georgia" panose="02040502050405020303" pitchFamily="18" charset="0"/>
              </a:rPr>
              <a:t>to curfew – do not leave your room after “lights out</a:t>
            </a:r>
            <a:r>
              <a:rPr lang="en-US" altLang="en-US" dirty="0" smtClean="0">
                <a:latin typeface="Georgia" panose="02040502050405020303" pitchFamily="18" charset="0"/>
              </a:rPr>
              <a:t>.”</a:t>
            </a:r>
          </a:p>
          <a:p>
            <a:pPr marL="457200" indent="-457200">
              <a:buAutoNum type="arabicPeriod"/>
            </a:pPr>
            <a:r>
              <a:rPr lang="en-US" altLang="en-US" dirty="0" smtClean="0">
                <a:latin typeface="Georgia" panose="02040502050405020303" pitchFamily="18" charset="0"/>
              </a:rPr>
              <a:t>In </a:t>
            </a:r>
            <a:r>
              <a:rPr lang="en-US" altLang="en-US" dirty="0">
                <a:latin typeface="Georgia" panose="02040502050405020303" pitchFamily="18" charset="0"/>
              </a:rPr>
              <a:t>the event of illness/emergency you are to call Mrs. </a:t>
            </a:r>
            <a:r>
              <a:rPr lang="en-US" altLang="en-US" dirty="0" err="1" smtClean="0">
                <a:latin typeface="Georgia" panose="02040502050405020303" pitchFamily="18" charset="0"/>
              </a:rPr>
              <a:t>Roquemore’s</a:t>
            </a:r>
            <a:r>
              <a:rPr lang="en-US" altLang="en-US" dirty="0" smtClean="0">
                <a:latin typeface="Georgia" panose="02040502050405020303" pitchFamily="18" charset="0"/>
              </a:rPr>
              <a:t> room </a:t>
            </a:r>
            <a:r>
              <a:rPr lang="en-US" altLang="en-US" dirty="0">
                <a:latin typeface="Georgia" panose="02040502050405020303" pitchFamily="18" charset="0"/>
              </a:rPr>
              <a:t>on the hotel </a:t>
            </a:r>
            <a:r>
              <a:rPr lang="en-US" altLang="en-US" dirty="0" smtClean="0">
                <a:latin typeface="Georgia" panose="02040502050405020303" pitchFamily="18" charset="0"/>
              </a:rPr>
              <a:t>phone.</a:t>
            </a:r>
          </a:p>
          <a:p>
            <a:pPr marL="457200" indent="-457200">
              <a:buAutoNum type="arabicPeriod"/>
            </a:pPr>
            <a:r>
              <a:rPr lang="en-US" altLang="en-US" dirty="0" smtClean="0">
                <a:latin typeface="Georgia" panose="02040502050405020303" pitchFamily="18" charset="0"/>
              </a:rPr>
              <a:t>If </a:t>
            </a:r>
            <a:r>
              <a:rPr lang="en-US" altLang="en-US" dirty="0">
                <a:latin typeface="Georgia" panose="02040502050405020303" pitchFamily="18" charset="0"/>
              </a:rPr>
              <a:t>your roommate leaves without permission you are responsible for contacting Mrs. </a:t>
            </a:r>
            <a:r>
              <a:rPr lang="en-US" altLang="en-US" dirty="0" smtClean="0">
                <a:latin typeface="Georgia" panose="02040502050405020303" pitchFamily="18" charset="0"/>
              </a:rPr>
              <a:t>Roquemore.</a:t>
            </a:r>
          </a:p>
          <a:p>
            <a:pPr marL="457200" indent="-457200">
              <a:buAutoNum type="arabicPeriod"/>
            </a:pPr>
            <a:r>
              <a:rPr lang="en-US" altLang="en-US" dirty="0" smtClean="0">
                <a:latin typeface="Georgia" panose="02040502050405020303" pitchFamily="18" charset="0"/>
              </a:rPr>
              <a:t>Do </a:t>
            </a:r>
            <a:r>
              <a:rPr lang="en-US" altLang="en-US" dirty="0">
                <a:latin typeface="Georgia" panose="02040502050405020303" pitchFamily="18" charset="0"/>
              </a:rPr>
              <a:t>not go anywhere alone – an </a:t>
            </a:r>
            <a:r>
              <a:rPr lang="en-US" altLang="en-US" u="sng" dirty="0">
                <a:latin typeface="Georgia" panose="02040502050405020303" pitchFamily="18" charset="0"/>
              </a:rPr>
              <a:t>NLAE staff member</a:t>
            </a:r>
            <a:r>
              <a:rPr lang="en-US" altLang="en-US" dirty="0">
                <a:latin typeface="Georgia" panose="02040502050405020303" pitchFamily="18" charset="0"/>
              </a:rPr>
              <a:t> must escort you (to restroom, activities, the bus</a:t>
            </a:r>
            <a:r>
              <a:rPr lang="en-US" altLang="en-US" dirty="0" smtClean="0">
                <a:latin typeface="Georgia" panose="02040502050405020303" pitchFamily="18" charset="0"/>
              </a:rPr>
              <a:t>).</a:t>
            </a:r>
          </a:p>
          <a:p>
            <a:pPr marL="457200" indent="-457200">
              <a:buAutoNum type="arabicPeriod"/>
            </a:pPr>
            <a:r>
              <a:rPr lang="en-US" altLang="en-US" dirty="0" smtClean="0">
                <a:latin typeface="Georgia" panose="02040502050405020303" pitchFamily="18" charset="0"/>
              </a:rPr>
              <a:t>Be </a:t>
            </a:r>
            <a:r>
              <a:rPr lang="en-US" altLang="en-US" dirty="0">
                <a:latin typeface="Georgia" panose="02040502050405020303" pitchFamily="18" charset="0"/>
              </a:rPr>
              <a:t>courteous and aware of others. Ex: with guides, in hotels, in restaurants, other NLAE travelers, </a:t>
            </a:r>
            <a:r>
              <a:rPr lang="en-US" altLang="en-US" dirty="0" smtClean="0">
                <a:latin typeface="Georgia" panose="02040502050405020303" pitchFamily="18" charset="0"/>
              </a:rPr>
              <a:t>chaperones</a:t>
            </a:r>
          </a:p>
          <a:p>
            <a:pPr marL="457200" indent="-457200">
              <a:buAutoNum type="arabicPeriod"/>
            </a:pPr>
            <a:r>
              <a:rPr lang="en-US" altLang="en-US" dirty="0" smtClean="0">
                <a:latin typeface="Georgia" panose="02040502050405020303" pitchFamily="18" charset="0"/>
              </a:rPr>
              <a:t>Participate </a:t>
            </a:r>
            <a:r>
              <a:rPr lang="en-US" altLang="en-US" dirty="0">
                <a:latin typeface="Georgia" panose="02040502050405020303" pitchFamily="18" charset="0"/>
              </a:rPr>
              <a:t>in all activities! </a:t>
            </a:r>
            <a:r>
              <a:rPr lang="en-US" altLang="en-US" dirty="0" smtClean="0">
                <a:latin typeface="Georgia" panose="02040502050405020303" pitchFamily="18" charset="0"/>
                <a:sym typeface="Wingdings" panose="05000000000000000000" pitchFamily="2" charset="2"/>
              </a:rPr>
              <a:t></a:t>
            </a:r>
          </a:p>
          <a:p>
            <a:pPr marL="457200" indent="-457200">
              <a:buAutoNum type="arabicPeriod"/>
            </a:pPr>
            <a:r>
              <a:rPr lang="en-US" altLang="en-US" dirty="0" smtClean="0">
                <a:latin typeface="Georgia" panose="02040502050405020303" pitchFamily="18" charset="0"/>
              </a:rPr>
              <a:t>Leave </a:t>
            </a:r>
            <a:r>
              <a:rPr lang="en-US" altLang="en-US" dirty="0">
                <a:latin typeface="Georgia" panose="02040502050405020303" pitchFamily="18" charset="0"/>
              </a:rPr>
              <a:t>hotel rooms &amp; buses </a:t>
            </a:r>
            <a:r>
              <a:rPr lang="en-US" altLang="en-US" dirty="0" smtClean="0">
                <a:latin typeface="Georgia" panose="02040502050405020303" pitchFamily="18" charset="0"/>
              </a:rPr>
              <a:t>clean.</a:t>
            </a:r>
          </a:p>
          <a:p>
            <a:pPr marL="457200" indent="-457200">
              <a:buAutoNum type="arabicPeriod"/>
            </a:pPr>
            <a:r>
              <a:rPr lang="en-US" altLang="en-US" dirty="0" smtClean="0">
                <a:latin typeface="Georgia" panose="02040502050405020303" pitchFamily="18" charset="0"/>
              </a:rPr>
              <a:t>No </a:t>
            </a:r>
            <a:r>
              <a:rPr lang="en-US" altLang="en-US" dirty="0">
                <a:latin typeface="Georgia" panose="02040502050405020303" pitchFamily="18" charset="0"/>
              </a:rPr>
              <a:t>running or shouting in the hotels/on tours at any </a:t>
            </a:r>
            <a:r>
              <a:rPr lang="en-US" altLang="en-US" dirty="0" smtClean="0">
                <a:latin typeface="Georgia" panose="02040502050405020303" pitchFamily="18" charset="0"/>
              </a:rPr>
              <a:t>time.</a:t>
            </a:r>
          </a:p>
          <a:p>
            <a:pPr marL="457200" indent="-457200">
              <a:buAutoNum type="arabicPeriod"/>
            </a:pPr>
            <a:r>
              <a:rPr lang="en-US" altLang="en-US" dirty="0" smtClean="0">
                <a:latin typeface="Georgia" panose="02040502050405020303" pitchFamily="18" charset="0"/>
              </a:rPr>
              <a:t>Visitors are </a:t>
            </a:r>
            <a:r>
              <a:rPr lang="en-US" altLang="en-US" dirty="0">
                <a:latin typeface="Georgia" panose="02040502050405020303" pitchFamily="18" charset="0"/>
              </a:rPr>
              <a:t>not permitted in your </a:t>
            </a:r>
            <a:r>
              <a:rPr lang="en-US" altLang="en-US" dirty="0" smtClean="0">
                <a:latin typeface="Georgia" panose="02040502050405020303" pitchFamily="18" charset="0"/>
              </a:rPr>
              <a:t>room </a:t>
            </a:r>
            <a:r>
              <a:rPr lang="en-US" altLang="en-US" u="sng" dirty="0" smtClean="0">
                <a:latin typeface="Georgia" panose="02040502050405020303" pitchFamily="18" charset="0"/>
              </a:rPr>
              <a:t>at all</a:t>
            </a:r>
            <a:r>
              <a:rPr lang="en-US" altLang="en-US" dirty="0" smtClean="0">
                <a:latin typeface="Georgia" panose="02040502050405020303" pitchFamily="18" charset="0"/>
              </a:rPr>
              <a:t>. Group activities/hangouts should be done in the lobby.</a:t>
            </a:r>
          </a:p>
          <a:p>
            <a:pPr marL="457200" indent="-457200">
              <a:buAutoNum type="arabicPeriod"/>
            </a:pPr>
            <a:r>
              <a:rPr lang="en-US" altLang="en-US" dirty="0" smtClean="0">
                <a:latin typeface="Georgia" panose="02040502050405020303" pitchFamily="18" charset="0"/>
              </a:rPr>
              <a:t>Always </a:t>
            </a:r>
            <a:r>
              <a:rPr lang="en-US" altLang="en-US" dirty="0">
                <a:latin typeface="Georgia" panose="02040502050405020303" pitchFamily="18" charset="0"/>
              </a:rPr>
              <a:t>keep your hands and feet to </a:t>
            </a:r>
            <a:r>
              <a:rPr lang="en-US" altLang="en-US" dirty="0" smtClean="0">
                <a:latin typeface="Georgia" panose="02040502050405020303" pitchFamily="18" charset="0"/>
              </a:rPr>
              <a:t>yourself.</a:t>
            </a:r>
          </a:p>
          <a:p>
            <a:pPr marL="457200" indent="-457200">
              <a:buAutoNum type="arabicPeriod"/>
            </a:pPr>
            <a:r>
              <a:rPr lang="en-US" altLang="en-US" dirty="0" smtClean="0">
                <a:latin typeface="Georgia" panose="02040502050405020303" pitchFamily="18" charset="0"/>
              </a:rPr>
              <a:t>Wear </a:t>
            </a:r>
            <a:r>
              <a:rPr lang="en-US" altLang="en-US" dirty="0">
                <a:latin typeface="Georgia" panose="02040502050405020303" pitchFamily="18" charset="0"/>
              </a:rPr>
              <a:t>your </a:t>
            </a:r>
            <a:r>
              <a:rPr lang="en-US" altLang="en-US" dirty="0" smtClean="0">
                <a:latin typeface="Georgia" panose="02040502050405020303" pitchFamily="18" charset="0"/>
              </a:rPr>
              <a:t>NLAE emergency contact lanyard </a:t>
            </a:r>
            <a:r>
              <a:rPr lang="en-US" altLang="en-US" u="sng" dirty="0">
                <a:latin typeface="Georgia" panose="02040502050405020303" pitchFamily="18" charset="0"/>
              </a:rPr>
              <a:t>at all times</a:t>
            </a:r>
            <a:r>
              <a:rPr lang="en-US" altLang="en-US" dirty="0">
                <a:latin typeface="Georgia" panose="02040502050405020303" pitchFamily="18" charset="0"/>
              </a:rPr>
              <a:t>.</a:t>
            </a:r>
          </a:p>
          <a:p>
            <a:endParaRPr lang="en-US" altLang="en-US" dirty="0">
              <a:latin typeface="Georgia" panose="02040502050405020303" pitchFamily="18" charset="0"/>
            </a:endParaRPr>
          </a:p>
        </p:txBody>
      </p:sp>
    </p:spTree>
    <p:extLst>
      <p:ext uri="{BB962C8B-B14F-4D97-AF65-F5344CB8AC3E}">
        <p14:creationId xmlns:p14="http://schemas.microsoft.com/office/powerpoint/2010/main" val="113513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709" y="318378"/>
            <a:ext cx="10338539" cy="1609344"/>
          </a:xfrm>
        </p:spPr>
        <p:txBody>
          <a:bodyPr/>
          <a:lstStyle/>
          <a:p>
            <a:r>
              <a:rPr lang="en-US" dirty="0" smtClean="0"/>
              <a:t>Student Rules &amp; Expectations (Continued)</a:t>
            </a:r>
            <a:endParaRPr lang="en-US" dirty="0"/>
          </a:p>
        </p:txBody>
      </p:sp>
      <p:sp>
        <p:nvSpPr>
          <p:cNvPr id="3" name="Content Placeholder 2"/>
          <p:cNvSpPr>
            <a:spLocks noGrp="1"/>
          </p:cNvSpPr>
          <p:nvPr>
            <p:ph idx="1"/>
          </p:nvPr>
        </p:nvSpPr>
        <p:spPr>
          <a:xfrm>
            <a:off x="1069848" y="1927722"/>
            <a:ext cx="10058400" cy="4636840"/>
          </a:xfrm>
        </p:spPr>
        <p:txBody>
          <a:bodyPr>
            <a:normAutofit fontScale="77500" lnSpcReduction="20000"/>
          </a:bodyPr>
          <a:lstStyle/>
          <a:p>
            <a:pPr>
              <a:lnSpc>
                <a:spcPct val="120000"/>
              </a:lnSpc>
              <a:defRPr/>
            </a:pPr>
            <a:r>
              <a:rPr lang="en-US" altLang="en-US" sz="2800" b="1" dirty="0">
                <a:latin typeface="Georgia" panose="02040502050405020303" pitchFamily="18" charset="0"/>
              </a:rPr>
              <a:t>Major Offense</a:t>
            </a:r>
            <a:r>
              <a:rPr lang="en-US" altLang="en-US" sz="2800" dirty="0">
                <a:latin typeface="Georgia" panose="02040502050405020303" pitchFamily="18" charset="0"/>
              </a:rPr>
              <a:t> (Ex: leaving hotel room after curfew, aggressive behavior, leaving the group on purpose, stealing/shoplifting)</a:t>
            </a:r>
          </a:p>
          <a:p>
            <a:pPr lvl="1">
              <a:lnSpc>
                <a:spcPct val="120000"/>
              </a:lnSpc>
              <a:defRPr/>
            </a:pPr>
            <a:r>
              <a:rPr lang="en-US" altLang="en-US" sz="2400" u="sng" dirty="0">
                <a:latin typeface="Georgia" panose="02040502050405020303" pitchFamily="18" charset="0"/>
              </a:rPr>
              <a:t>First offense</a:t>
            </a:r>
            <a:r>
              <a:rPr lang="en-US" altLang="en-US" sz="2400" dirty="0">
                <a:latin typeface="Georgia" panose="02040502050405020303" pitchFamily="18" charset="0"/>
              </a:rPr>
              <a:t>: Student(s) must stay behind at the hotel with an NLAE staff member and miss the next day’s activities even if their parent is attending the trip. Otherwise, a parent will be contacted via email. </a:t>
            </a:r>
          </a:p>
          <a:p>
            <a:pPr lvl="1">
              <a:lnSpc>
                <a:spcPct val="120000"/>
              </a:lnSpc>
              <a:defRPr/>
            </a:pPr>
            <a:r>
              <a:rPr lang="en-US" altLang="en-US" sz="2400" u="sng" dirty="0">
                <a:latin typeface="Georgia" panose="02040502050405020303" pitchFamily="18" charset="0"/>
              </a:rPr>
              <a:t>Second offense</a:t>
            </a:r>
            <a:r>
              <a:rPr lang="en-US" altLang="en-US" sz="2400" dirty="0">
                <a:latin typeface="Georgia" panose="02040502050405020303" pitchFamily="18" charset="0"/>
              </a:rPr>
              <a:t>: Parents will be contacted and student(s) will be sent home at parent’s expense even if their parent is attending the trip. Proper consequences may be enforced upon arrival back at school. </a:t>
            </a:r>
            <a:endParaRPr lang="en-US" altLang="en-US" sz="2400" dirty="0" smtClean="0">
              <a:latin typeface="Georgia" panose="02040502050405020303" pitchFamily="18" charset="0"/>
            </a:endParaRPr>
          </a:p>
          <a:p>
            <a:pPr lvl="2">
              <a:lnSpc>
                <a:spcPct val="120000"/>
              </a:lnSpc>
              <a:defRPr/>
            </a:pPr>
            <a:r>
              <a:rPr lang="en-US" altLang="en-US" sz="2100" dirty="0" smtClean="0">
                <a:latin typeface="Georgia" panose="02040502050405020303" pitchFamily="18" charset="0"/>
              </a:rPr>
              <a:t>If </a:t>
            </a:r>
            <a:r>
              <a:rPr lang="en-US" altLang="en-US" sz="2100" dirty="0">
                <a:latin typeface="Georgia" panose="02040502050405020303" pitchFamily="18" charset="0"/>
              </a:rPr>
              <a:t>the local authorities are involved, you will be subject to the laws of the </a:t>
            </a:r>
            <a:r>
              <a:rPr lang="en-US" altLang="en-US" sz="2100" dirty="0" smtClean="0">
                <a:latin typeface="Georgia" panose="02040502050405020303" pitchFamily="18" charset="0"/>
              </a:rPr>
              <a:t>city </a:t>
            </a:r>
            <a:r>
              <a:rPr lang="en-US" altLang="en-US" sz="2100" dirty="0">
                <a:latin typeface="Georgia" panose="02040502050405020303" pitchFamily="18" charset="0"/>
              </a:rPr>
              <a:t>you’re visiting.</a:t>
            </a:r>
          </a:p>
          <a:p>
            <a:pPr marL="454025" lvl="1" indent="0">
              <a:lnSpc>
                <a:spcPct val="120000"/>
              </a:lnSpc>
              <a:buNone/>
              <a:defRPr/>
            </a:pPr>
            <a:endParaRPr lang="en-US" altLang="en-US" sz="2400" dirty="0">
              <a:latin typeface="Georgia" panose="02040502050405020303" pitchFamily="18" charset="0"/>
            </a:endParaRPr>
          </a:p>
          <a:p>
            <a:pPr>
              <a:lnSpc>
                <a:spcPct val="120000"/>
              </a:lnSpc>
              <a:defRPr/>
            </a:pPr>
            <a:r>
              <a:rPr lang="en-US" altLang="en-US" sz="2800" b="1" dirty="0">
                <a:latin typeface="Georgia" panose="02040502050405020303" pitchFamily="18" charset="0"/>
              </a:rPr>
              <a:t>Minor Offense: </a:t>
            </a:r>
            <a:r>
              <a:rPr lang="en-US" altLang="en-US" sz="2800" dirty="0">
                <a:latin typeface="Georgia" panose="02040502050405020303" pitchFamily="18" charset="0"/>
              </a:rPr>
              <a:t>(Ex: </a:t>
            </a:r>
            <a:r>
              <a:rPr lang="en-US" altLang="en-US" sz="2800" dirty="0" smtClean="0">
                <a:latin typeface="Georgia" panose="02040502050405020303" pitchFamily="18" charset="0"/>
              </a:rPr>
              <a:t>talking </a:t>
            </a:r>
            <a:r>
              <a:rPr lang="en-US" altLang="en-US" sz="2800" dirty="0">
                <a:latin typeface="Georgia" panose="02040502050405020303" pitchFamily="18" charset="0"/>
              </a:rPr>
              <a:t>during guided tours, being late)</a:t>
            </a:r>
          </a:p>
          <a:p>
            <a:pPr lvl="1">
              <a:lnSpc>
                <a:spcPct val="120000"/>
              </a:lnSpc>
              <a:defRPr/>
            </a:pPr>
            <a:r>
              <a:rPr lang="en-US" altLang="en-US" sz="2400" dirty="0">
                <a:latin typeface="Georgia" panose="02040502050405020303" pitchFamily="18" charset="0"/>
              </a:rPr>
              <a:t>Discussion between chaperones and students to ensure future respect of rules. A suitable consequence will be determined based on offense.</a:t>
            </a:r>
          </a:p>
          <a:p>
            <a:endParaRPr lang="en-US" dirty="0"/>
          </a:p>
        </p:txBody>
      </p:sp>
    </p:spTree>
    <p:extLst>
      <p:ext uri="{BB962C8B-B14F-4D97-AF65-F5344CB8AC3E}">
        <p14:creationId xmlns:p14="http://schemas.microsoft.com/office/powerpoint/2010/main" val="2287631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169580"/>
            <a:ext cx="10058400" cy="1609344"/>
          </a:xfrm>
        </p:spPr>
        <p:txBody>
          <a:bodyPr/>
          <a:lstStyle/>
          <a:p>
            <a:r>
              <a:rPr lang="en-US" dirty="0" smtClean="0"/>
              <a:t>Cell Phone Policy</a:t>
            </a:r>
            <a:endParaRPr lang="en-US" dirty="0"/>
          </a:p>
        </p:txBody>
      </p:sp>
      <p:sp>
        <p:nvSpPr>
          <p:cNvPr id="3" name="Content Placeholder 2"/>
          <p:cNvSpPr>
            <a:spLocks noGrp="1"/>
          </p:cNvSpPr>
          <p:nvPr>
            <p:ph idx="1"/>
          </p:nvPr>
        </p:nvSpPr>
        <p:spPr>
          <a:xfrm>
            <a:off x="1069848" y="1546167"/>
            <a:ext cx="10360152" cy="5128953"/>
          </a:xfrm>
        </p:spPr>
        <p:txBody>
          <a:bodyPr>
            <a:normAutofit fontScale="92500" lnSpcReduction="10000"/>
          </a:bodyPr>
          <a:lstStyle/>
          <a:p>
            <a:pPr>
              <a:lnSpc>
                <a:spcPct val="110000"/>
              </a:lnSpc>
            </a:pPr>
            <a:r>
              <a:rPr lang="en-US" altLang="en-US" sz="2400" b="1" dirty="0">
                <a:latin typeface="Georgia" panose="02040502050405020303" pitchFamily="18" charset="0"/>
              </a:rPr>
              <a:t>Cell Phone Use</a:t>
            </a:r>
          </a:p>
          <a:p>
            <a:pPr lvl="1">
              <a:lnSpc>
                <a:spcPct val="110000"/>
              </a:lnSpc>
            </a:pPr>
            <a:r>
              <a:rPr lang="en-US" altLang="en-US" sz="2300" dirty="0">
                <a:latin typeface="Georgia" panose="02040502050405020303" pitchFamily="18" charset="0"/>
              </a:rPr>
              <a:t>Students will be allowed to bring their cell phones on the </a:t>
            </a:r>
            <a:r>
              <a:rPr lang="en-US" altLang="en-US" sz="2300" dirty="0" smtClean="0">
                <a:latin typeface="Georgia" panose="02040502050405020303" pitchFamily="18" charset="0"/>
              </a:rPr>
              <a:t>trip</a:t>
            </a:r>
          </a:p>
          <a:p>
            <a:pPr marL="274320" lvl="1" indent="0">
              <a:lnSpc>
                <a:spcPct val="110000"/>
              </a:lnSpc>
              <a:buNone/>
            </a:pPr>
            <a:endParaRPr lang="en-US" altLang="en-US" sz="2300" dirty="0">
              <a:latin typeface="Georgia" panose="02040502050405020303" pitchFamily="18" charset="0"/>
            </a:endParaRPr>
          </a:p>
          <a:p>
            <a:pPr marL="274637" lvl="1" indent="0">
              <a:lnSpc>
                <a:spcPct val="110000"/>
              </a:lnSpc>
              <a:buNone/>
            </a:pPr>
            <a:r>
              <a:rPr lang="en-US" altLang="en-US" sz="2300" b="1" dirty="0">
                <a:latin typeface="Georgia" panose="02040502050405020303" pitchFamily="18" charset="0"/>
              </a:rPr>
              <a:t>HOWEVER</a:t>
            </a:r>
            <a:r>
              <a:rPr lang="en-US" altLang="en-US" sz="2300" dirty="0">
                <a:latin typeface="Georgia" panose="02040502050405020303" pitchFamily="18" charset="0"/>
              </a:rPr>
              <a:t>:</a:t>
            </a:r>
            <a:endParaRPr lang="en-US" altLang="en-US" sz="2100" dirty="0">
              <a:latin typeface="Georgia" panose="02040502050405020303" pitchFamily="18" charset="0"/>
            </a:endParaRPr>
          </a:p>
          <a:p>
            <a:pPr lvl="1">
              <a:lnSpc>
                <a:spcPct val="110000"/>
              </a:lnSpc>
            </a:pPr>
            <a:r>
              <a:rPr lang="en-US" altLang="en-US" sz="2300" dirty="0">
                <a:latin typeface="Georgia" panose="02040502050405020303" pitchFamily="18" charset="0"/>
              </a:rPr>
              <a:t>Cell phone must be kept out of sight while our tour guide is talking</a:t>
            </a:r>
          </a:p>
          <a:p>
            <a:pPr lvl="2">
              <a:lnSpc>
                <a:spcPct val="110000"/>
              </a:lnSpc>
            </a:pPr>
            <a:r>
              <a:rPr lang="en-US" altLang="en-US" sz="2100" dirty="0">
                <a:latin typeface="Georgia" panose="02040502050405020303" pitchFamily="18" charset="0"/>
              </a:rPr>
              <a:t>Includes bus transportation</a:t>
            </a:r>
          </a:p>
          <a:p>
            <a:pPr lvl="1">
              <a:lnSpc>
                <a:spcPct val="110000"/>
              </a:lnSpc>
            </a:pPr>
            <a:r>
              <a:rPr lang="en-US" altLang="en-US" sz="2300" dirty="0">
                <a:latin typeface="Georgia" panose="02040502050405020303" pitchFamily="18" charset="0"/>
              </a:rPr>
              <a:t>Cell phone may be present for pictures </a:t>
            </a:r>
            <a:r>
              <a:rPr lang="en-US" altLang="en-US" sz="2300" b="1" dirty="0" smtClean="0">
                <a:latin typeface="Georgia" panose="02040502050405020303" pitchFamily="18" charset="0"/>
              </a:rPr>
              <a:t>ONLY</a:t>
            </a:r>
            <a:r>
              <a:rPr lang="en-US" altLang="en-US" sz="2300" dirty="0" smtClean="0">
                <a:latin typeface="Georgia" panose="02040502050405020303" pitchFamily="18" charset="0"/>
              </a:rPr>
              <a:t> when </a:t>
            </a:r>
            <a:r>
              <a:rPr lang="en-US" altLang="en-US" sz="2300" dirty="0">
                <a:latin typeface="Georgia" panose="02040502050405020303" pitchFamily="18" charset="0"/>
              </a:rPr>
              <a:t>tour guide gives permission</a:t>
            </a:r>
            <a:r>
              <a:rPr lang="en-US" altLang="en-US" sz="2300" dirty="0" smtClean="0">
                <a:latin typeface="Georgia" panose="02040502050405020303" pitchFamily="18" charset="0"/>
              </a:rPr>
              <a:t>.</a:t>
            </a:r>
          </a:p>
          <a:p>
            <a:pPr lvl="1">
              <a:lnSpc>
                <a:spcPct val="110000"/>
              </a:lnSpc>
            </a:pPr>
            <a:r>
              <a:rPr lang="en-US" altLang="en-US" sz="2300" dirty="0" smtClean="0">
                <a:latin typeface="Georgia" panose="02040502050405020303" pitchFamily="18" charset="0"/>
              </a:rPr>
              <a:t>Do not take pictures of other people without their consent (this includes embarrassing moments)</a:t>
            </a:r>
            <a:endParaRPr lang="en-US" altLang="en-US" sz="2300" dirty="0">
              <a:latin typeface="Georgia" panose="02040502050405020303" pitchFamily="18" charset="0"/>
            </a:endParaRPr>
          </a:p>
          <a:p>
            <a:pPr lvl="1">
              <a:lnSpc>
                <a:spcPct val="110000"/>
              </a:lnSpc>
            </a:pPr>
            <a:r>
              <a:rPr lang="en-US" altLang="en-US" sz="2300" dirty="0">
                <a:latin typeface="Georgia" panose="02040502050405020303" pitchFamily="18" charset="0"/>
              </a:rPr>
              <a:t>Students </a:t>
            </a:r>
            <a:r>
              <a:rPr lang="en-US" altLang="en-US" sz="2300" dirty="0" smtClean="0">
                <a:latin typeface="Georgia" panose="02040502050405020303" pitchFamily="18" charset="0"/>
              </a:rPr>
              <a:t>who </a:t>
            </a:r>
            <a:r>
              <a:rPr lang="en-US" altLang="en-US" sz="2300" dirty="0">
                <a:latin typeface="Georgia" panose="02040502050405020303" pitchFamily="18" charset="0"/>
              </a:rPr>
              <a:t>do not follow acceptable cell phone use will have their cell phones taken by an NLAE staff for the </a:t>
            </a:r>
            <a:r>
              <a:rPr lang="en-US" altLang="en-US" sz="2300" b="1" dirty="0">
                <a:latin typeface="Georgia" panose="02040502050405020303" pitchFamily="18" charset="0"/>
              </a:rPr>
              <a:t>remainder of the trip</a:t>
            </a:r>
            <a:r>
              <a:rPr lang="en-US" altLang="en-US" sz="2300" dirty="0">
                <a:latin typeface="Georgia" panose="02040502050405020303" pitchFamily="18" charset="0"/>
              </a:rPr>
              <a:t>.</a:t>
            </a:r>
          </a:p>
          <a:p>
            <a:pPr lvl="2">
              <a:lnSpc>
                <a:spcPct val="110000"/>
              </a:lnSpc>
            </a:pPr>
            <a:r>
              <a:rPr lang="en-US" altLang="en-US" sz="2100" dirty="0">
                <a:latin typeface="Georgia" panose="02040502050405020303" pitchFamily="18" charset="0"/>
              </a:rPr>
              <a:t>They will need to ask NLAE staff for permission to call </a:t>
            </a:r>
            <a:r>
              <a:rPr lang="en-US" altLang="en-US" sz="2100" dirty="0" smtClean="0">
                <a:latin typeface="Georgia" panose="02040502050405020303" pitchFamily="18" charset="0"/>
              </a:rPr>
              <a:t>you if cell phone is taken away.</a:t>
            </a:r>
            <a:endParaRPr lang="en-US" altLang="en-US" sz="2100" dirty="0">
              <a:latin typeface="Georgia" panose="02040502050405020303" pitchFamily="18" charset="0"/>
            </a:endParaRPr>
          </a:p>
          <a:p>
            <a:pPr lvl="1">
              <a:lnSpc>
                <a:spcPct val="110000"/>
              </a:lnSpc>
            </a:pPr>
            <a:r>
              <a:rPr lang="en-US" altLang="en-US" sz="2300" dirty="0">
                <a:latin typeface="Georgia" panose="02040502050405020303" pitchFamily="18" charset="0"/>
              </a:rPr>
              <a:t>Please go over this cell phone policy with your student travelers</a:t>
            </a:r>
            <a:r>
              <a:rPr lang="en-US" altLang="en-US" sz="2300" dirty="0" smtClean="0">
                <a:latin typeface="Georgia" panose="02040502050405020303" pitchFamily="18" charset="0"/>
              </a:rPr>
              <a:t>.</a:t>
            </a:r>
            <a:endParaRPr lang="en-US" altLang="en-US" sz="2300" dirty="0">
              <a:latin typeface="Georgia" panose="02040502050405020303" pitchFamily="18" charset="0"/>
            </a:endParaRPr>
          </a:p>
        </p:txBody>
      </p:sp>
    </p:spTree>
    <p:extLst>
      <p:ext uri="{BB962C8B-B14F-4D97-AF65-F5344CB8AC3E}">
        <p14:creationId xmlns:p14="http://schemas.microsoft.com/office/powerpoint/2010/main" val="373242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61783"/>
          </a:xfrm>
        </p:spPr>
        <p:txBody>
          <a:bodyPr/>
          <a:lstStyle/>
          <a:p>
            <a:r>
              <a:rPr lang="en-US" dirty="0" smtClean="0"/>
              <a:t>What If?</a:t>
            </a:r>
            <a:endParaRPr lang="en-US" dirty="0"/>
          </a:p>
        </p:txBody>
      </p:sp>
      <p:sp>
        <p:nvSpPr>
          <p:cNvPr id="3" name="Content Placeholder 2"/>
          <p:cNvSpPr>
            <a:spLocks noGrp="1"/>
          </p:cNvSpPr>
          <p:nvPr>
            <p:ph idx="1"/>
          </p:nvPr>
        </p:nvSpPr>
        <p:spPr>
          <a:xfrm>
            <a:off x="1069848" y="1562793"/>
            <a:ext cx="10058400" cy="4609407"/>
          </a:xfrm>
        </p:spPr>
        <p:txBody>
          <a:bodyPr/>
          <a:lstStyle/>
          <a:p>
            <a:pPr>
              <a:buNone/>
            </a:pPr>
            <a:r>
              <a:rPr lang="en-US" altLang="en-US" b="1" dirty="0">
                <a:solidFill>
                  <a:schemeClr val="accent1">
                    <a:lumMod val="50000"/>
                  </a:schemeClr>
                </a:solidFill>
                <a:latin typeface="Georgia" panose="02040502050405020303" pitchFamily="18" charset="0"/>
              </a:rPr>
              <a:t>My child gets lost?</a:t>
            </a:r>
          </a:p>
          <a:p>
            <a:pPr>
              <a:lnSpc>
                <a:spcPct val="100000"/>
              </a:lnSpc>
            </a:pPr>
            <a:r>
              <a:rPr lang="en-US" altLang="en-US" dirty="0">
                <a:latin typeface="Georgia" panose="02040502050405020303" pitchFamily="18" charset="0"/>
              </a:rPr>
              <a:t>DO NOT go anywhere without an NLAE staff member </a:t>
            </a:r>
            <a:r>
              <a:rPr lang="en-US" altLang="en-US" dirty="0" smtClean="0">
                <a:latin typeface="Georgia" panose="02040502050405020303" pitchFamily="18" charset="0"/>
              </a:rPr>
              <a:t>– even </a:t>
            </a:r>
            <a:r>
              <a:rPr lang="en-US" altLang="en-US" dirty="0">
                <a:latin typeface="Georgia" panose="02040502050405020303" pitchFamily="18" charset="0"/>
              </a:rPr>
              <a:t>if is just to the bathroom.</a:t>
            </a:r>
          </a:p>
          <a:p>
            <a:pPr>
              <a:lnSpc>
                <a:spcPct val="100000"/>
              </a:lnSpc>
            </a:pPr>
            <a:r>
              <a:rPr lang="en-US" altLang="en-US" dirty="0" smtClean="0">
                <a:latin typeface="Georgia" panose="02040502050405020303" pitchFamily="18" charset="0"/>
              </a:rPr>
              <a:t>If you have a cell phone, call Mr. </a:t>
            </a:r>
            <a:r>
              <a:rPr lang="en-US" altLang="en-US" dirty="0" err="1" smtClean="0">
                <a:latin typeface="Georgia" panose="02040502050405020303" pitchFamily="18" charset="0"/>
              </a:rPr>
              <a:t>Foward</a:t>
            </a:r>
            <a:r>
              <a:rPr lang="en-US" altLang="en-US" dirty="0" smtClean="0">
                <a:latin typeface="Georgia" panose="02040502050405020303" pitchFamily="18" charset="0"/>
              </a:rPr>
              <a:t> first and </a:t>
            </a:r>
            <a:r>
              <a:rPr lang="en-US" altLang="en-US" u="sng" dirty="0" smtClean="0">
                <a:latin typeface="Georgia" panose="02040502050405020303" pitchFamily="18" charset="0"/>
              </a:rPr>
              <a:t>we will come get you</a:t>
            </a:r>
            <a:r>
              <a:rPr lang="en-US" altLang="en-US" dirty="0" smtClean="0">
                <a:latin typeface="Georgia" panose="02040502050405020303" pitchFamily="18" charset="0"/>
              </a:rPr>
              <a:t>. If you cannot get in contact with Mr. </a:t>
            </a:r>
            <a:r>
              <a:rPr lang="en-US" altLang="en-US" dirty="0" err="1" smtClean="0">
                <a:latin typeface="Georgia" panose="02040502050405020303" pitchFamily="18" charset="0"/>
              </a:rPr>
              <a:t>Foward</a:t>
            </a:r>
            <a:r>
              <a:rPr lang="en-US" altLang="en-US" dirty="0" smtClean="0">
                <a:latin typeface="Georgia" panose="02040502050405020303" pitchFamily="18" charset="0"/>
              </a:rPr>
              <a:t>, call Mrs. Roquemore.</a:t>
            </a:r>
          </a:p>
          <a:p>
            <a:pPr lvl="1">
              <a:lnSpc>
                <a:spcPct val="100000"/>
              </a:lnSpc>
            </a:pPr>
            <a:r>
              <a:rPr lang="en-US" altLang="en-US" dirty="0" smtClean="0">
                <a:latin typeface="Georgia" panose="02040502050405020303" pitchFamily="18" charset="0"/>
              </a:rPr>
              <a:t>The phone numbers are located on your lanyard that you should be wearing </a:t>
            </a:r>
            <a:r>
              <a:rPr lang="en-US" altLang="en-US" u="sng" dirty="0" smtClean="0">
                <a:latin typeface="Georgia" panose="02040502050405020303" pitchFamily="18" charset="0"/>
              </a:rPr>
              <a:t>daily</a:t>
            </a:r>
            <a:r>
              <a:rPr lang="en-US" altLang="en-US" dirty="0" smtClean="0">
                <a:latin typeface="Georgia" panose="02040502050405020303" pitchFamily="18" charset="0"/>
              </a:rPr>
              <a:t>.</a:t>
            </a:r>
          </a:p>
          <a:p>
            <a:pPr>
              <a:lnSpc>
                <a:spcPct val="100000"/>
              </a:lnSpc>
            </a:pPr>
            <a:r>
              <a:rPr lang="en-US" altLang="en-US" dirty="0" smtClean="0">
                <a:latin typeface="Georgia" panose="02040502050405020303" pitchFamily="18" charset="0"/>
              </a:rPr>
              <a:t>If </a:t>
            </a:r>
            <a:r>
              <a:rPr lang="en-US" altLang="en-US" dirty="0">
                <a:latin typeface="Georgia" panose="02040502050405020303" pitchFamily="18" charset="0"/>
              </a:rPr>
              <a:t>you accidentally get lost (adults included), do not try to find the group. </a:t>
            </a:r>
            <a:r>
              <a:rPr lang="en-US" altLang="en-US" u="sng" dirty="0">
                <a:latin typeface="Georgia" panose="02040502050405020303" pitchFamily="18" charset="0"/>
              </a:rPr>
              <a:t>STAY WHERE YOU </a:t>
            </a:r>
            <a:r>
              <a:rPr lang="en-US" altLang="en-US" u="sng" dirty="0" smtClean="0">
                <a:latin typeface="Georgia" panose="02040502050405020303" pitchFamily="18" charset="0"/>
              </a:rPr>
              <a:t>ARE.</a:t>
            </a:r>
            <a:r>
              <a:rPr lang="en-US" altLang="en-US" dirty="0" smtClean="0">
                <a:latin typeface="Georgia" panose="02040502050405020303" pitchFamily="18" charset="0"/>
              </a:rPr>
              <a:t> The </a:t>
            </a:r>
            <a:r>
              <a:rPr lang="en-US" altLang="en-US" dirty="0" err="1" smtClean="0">
                <a:latin typeface="Georgia" panose="02040502050405020303" pitchFamily="18" charset="0"/>
              </a:rPr>
              <a:t>JumpStreet</a:t>
            </a:r>
            <a:r>
              <a:rPr lang="en-US" altLang="en-US" dirty="0" smtClean="0">
                <a:latin typeface="Georgia" panose="02040502050405020303" pitchFamily="18" charset="0"/>
              </a:rPr>
              <a:t> tour </a:t>
            </a:r>
            <a:r>
              <a:rPr lang="en-US" altLang="en-US" dirty="0">
                <a:latin typeface="Georgia" panose="02040502050405020303" pitchFamily="18" charset="0"/>
              </a:rPr>
              <a:t>director &amp; </a:t>
            </a:r>
            <a:r>
              <a:rPr lang="en-US" altLang="en-US" dirty="0" smtClean="0">
                <a:latin typeface="Georgia" panose="02040502050405020303" pitchFamily="18" charset="0"/>
              </a:rPr>
              <a:t>a New Life adult </a:t>
            </a:r>
            <a:r>
              <a:rPr lang="en-US" altLang="en-US" dirty="0">
                <a:latin typeface="Georgia" panose="02040502050405020303" pitchFamily="18" charset="0"/>
              </a:rPr>
              <a:t>will be the ones to come find you. Since you did not stray, we will know exactly where to look. </a:t>
            </a:r>
          </a:p>
          <a:p>
            <a:pPr>
              <a:lnSpc>
                <a:spcPct val="100000"/>
              </a:lnSpc>
              <a:buNone/>
            </a:pPr>
            <a:r>
              <a:rPr lang="en-US" altLang="en-US" b="1" dirty="0" smtClean="0">
                <a:latin typeface="Georgia" panose="02040502050405020303" pitchFamily="18" charset="0"/>
              </a:rPr>
              <a:t>TIP</a:t>
            </a:r>
            <a:r>
              <a:rPr lang="en-US" altLang="en-US" dirty="0">
                <a:latin typeface="Georgia" panose="02040502050405020303" pitchFamily="18" charset="0"/>
              </a:rPr>
              <a:t>: Always be looking for landmarks, so you can identify where you are in the case you need to call one of us. (ex: big yellow sign, </a:t>
            </a:r>
            <a:r>
              <a:rPr lang="en-US" altLang="en-US" dirty="0" smtClean="0">
                <a:latin typeface="Georgia" panose="02040502050405020303" pitchFamily="18" charset="0"/>
              </a:rPr>
              <a:t>long obelisk monument, </a:t>
            </a:r>
            <a:r>
              <a:rPr lang="en-US" altLang="en-US" dirty="0">
                <a:latin typeface="Georgia" panose="02040502050405020303" pitchFamily="18" charset="0"/>
              </a:rPr>
              <a:t>etc.)</a:t>
            </a:r>
          </a:p>
          <a:p>
            <a:endParaRPr lang="en-US" dirty="0"/>
          </a:p>
        </p:txBody>
      </p:sp>
    </p:spTree>
    <p:extLst>
      <p:ext uri="{BB962C8B-B14F-4D97-AF65-F5344CB8AC3E}">
        <p14:creationId xmlns:p14="http://schemas.microsoft.com/office/powerpoint/2010/main" val="414842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a:t>
            </a:r>
            <a:endParaRPr lang="en-US" dirty="0"/>
          </a:p>
        </p:txBody>
      </p:sp>
      <p:sp>
        <p:nvSpPr>
          <p:cNvPr id="3" name="Content Placeholder 2"/>
          <p:cNvSpPr>
            <a:spLocks noGrp="1"/>
          </p:cNvSpPr>
          <p:nvPr>
            <p:ph idx="1"/>
          </p:nvPr>
        </p:nvSpPr>
        <p:spPr>
          <a:xfrm>
            <a:off x="1069848" y="1945178"/>
            <a:ext cx="10058400" cy="4227022"/>
          </a:xfrm>
        </p:spPr>
        <p:txBody>
          <a:bodyPr/>
          <a:lstStyle/>
          <a:p>
            <a:pPr marL="411480">
              <a:buNone/>
              <a:defRPr/>
            </a:pPr>
            <a:r>
              <a:rPr lang="en-US" b="1" dirty="0">
                <a:solidFill>
                  <a:srgbClr val="002060"/>
                </a:solidFill>
                <a:latin typeface="Georgia" panose="02040502050405020303" pitchFamily="18" charset="0"/>
              </a:rPr>
              <a:t>My child gets sick/injured?</a:t>
            </a:r>
          </a:p>
          <a:p>
            <a:pPr marL="411480">
              <a:buNone/>
              <a:defRPr/>
            </a:pPr>
            <a:r>
              <a:rPr lang="en-US" i="1" dirty="0">
                <a:latin typeface="Georgia" panose="02040502050405020303" pitchFamily="18" charset="0"/>
              </a:rPr>
              <a:t>If a parent is not attending the trip:</a:t>
            </a:r>
          </a:p>
          <a:p>
            <a:pPr marL="411480">
              <a:buFont typeface="Wingdings"/>
              <a:buChar char=""/>
              <a:defRPr/>
            </a:pPr>
            <a:r>
              <a:rPr lang="en-US" dirty="0">
                <a:latin typeface="Georgia" panose="02040502050405020303" pitchFamily="18" charset="0"/>
              </a:rPr>
              <a:t>An NLAE staff member will call and inform you of the illness/injury.</a:t>
            </a:r>
          </a:p>
          <a:p>
            <a:pPr marL="411480">
              <a:buFont typeface="Wingdings"/>
              <a:buChar char=""/>
              <a:defRPr/>
            </a:pPr>
            <a:r>
              <a:rPr lang="en-US" dirty="0">
                <a:latin typeface="Georgia" panose="02040502050405020303" pitchFamily="18" charset="0"/>
              </a:rPr>
              <a:t>If the illness is serious enough, we will arrange for medical treatment.</a:t>
            </a:r>
          </a:p>
          <a:p>
            <a:pPr marL="411480">
              <a:buFont typeface="Wingdings"/>
              <a:buChar char=""/>
              <a:defRPr/>
            </a:pPr>
            <a:r>
              <a:rPr lang="en-US" dirty="0">
                <a:latin typeface="Georgia" panose="02040502050405020303" pitchFamily="18" charset="0"/>
              </a:rPr>
              <a:t>Depending on the illness/injury, students may not be well enough to travel. If that is the case, an NLAE staff member will stay </a:t>
            </a:r>
            <a:r>
              <a:rPr lang="en-US" dirty="0" smtClean="0">
                <a:latin typeface="Georgia" panose="02040502050405020303" pitchFamily="18" charset="0"/>
              </a:rPr>
              <a:t>with </a:t>
            </a:r>
            <a:r>
              <a:rPr lang="en-US" dirty="0">
                <a:latin typeface="Georgia" panose="02040502050405020303" pitchFamily="18" charset="0"/>
              </a:rPr>
              <a:t>the student until they are well enough to travel or participate in activities again</a:t>
            </a:r>
            <a:r>
              <a:rPr lang="en-US" dirty="0" smtClean="0">
                <a:latin typeface="Georgia" panose="02040502050405020303" pitchFamily="18" charset="0"/>
              </a:rPr>
              <a:t>.</a:t>
            </a:r>
          </a:p>
          <a:p>
            <a:pPr marL="411480">
              <a:buFont typeface="Wingdings"/>
              <a:buChar char=""/>
              <a:defRPr/>
            </a:pPr>
            <a:r>
              <a:rPr lang="en-US" dirty="0" smtClean="0">
                <a:latin typeface="Georgia" panose="02040502050405020303" pitchFamily="18" charset="0"/>
              </a:rPr>
              <a:t>Tylenol, Advil, </a:t>
            </a:r>
            <a:r>
              <a:rPr lang="en-US" dirty="0" err="1" smtClean="0">
                <a:latin typeface="Georgia" panose="02040502050405020303" pitchFamily="18" charset="0"/>
              </a:rPr>
              <a:t>Immodium</a:t>
            </a:r>
            <a:r>
              <a:rPr lang="en-US" dirty="0" smtClean="0">
                <a:latin typeface="Georgia" panose="02040502050405020303" pitchFamily="18" charset="0"/>
              </a:rPr>
              <a:t>/Rolaids (for digestion), Non-drowsy Benadryl (for allergies), Neosporin will be provided on the trip.</a:t>
            </a:r>
            <a:endParaRPr lang="en-US" dirty="0">
              <a:latin typeface="Georgia" panose="02040502050405020303" pitchFamily="18" charset="0"/>
            </a:endParaRPr>
          </a:p>
        </p:txBody>
      </p:sp>
    </p:spTree>
    <p:extLst>
      <p:ext uri="{BB962C8B-B14F-4D97-AF65-F5344CB8AC3E}">
        <p14:creationId xmlns:p14="http://schemas.microsoft.com/office/powerpoint/2010/main" val="1549445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a:t>
            </a:r>
            <a:endParaRPr lang="en-US" dirty="0"/>
          </a:p>
        </p:txBody>
      </p:sp>
      <p:sp>
        <p:nvSpPr>
          <p:cNvPr id="3" name="Content Placeholder 2"/>
          <p:cNvSpPr>
            <a:spLocks noGrp="1"/>
          </p:cNvSpPr>
          <p:nvPr>
            <p:ph idx="1"/>
          </p:nvPr>
        </p:nvSpPr>
        <p:spPr/>
        <p:txBody>
          <a:bodyPr/>
          <a:lstStyle/>
          <a:p>
            <a:pPr marL="411480">
              <a:buNone/>
              <a:defRPr/>
            </a:pPr>
            <a:r>
              <a:rPr lang="en-US" b="1" dirty="0">
                <a:solidFill>
                  <a:srgbClr val="C00000"/>
                </a:solidFill>
                <a:latin typeface="Georgia" panose="02040502050405020303" pitchFamily="18" charset="0"/>
              </a:rPr>
              <a:t>My child’s money is lost or stolen?</a:t>
            </a:r>
          </a:p>
          <a:p>
            <a:pPr marL="411480">
              <a:buNone/>
              <a:defRPr/>
            </a:pPr>
            <a:r>
              <a:rPr lang="en-US" i="1" dirty="0">
                <a:latin typeface="Georgia" panose="02040502050405020303" pitchFamily="18" charset="0"/>
              </a:rPr>
              <a:t>If a parent is not attending the trip:</a:t>
            </a:r>
          </a:p>
          <a:p>
            <a:pPr marL="411480">
              <a:buFont typeface="Wingdings"/>
              <a:buChar char=""/>
              <a:defRPr/>
            </a:pPr>
            <a:r>
              <a:rPr lang="en-US" dirty="0">
                <a:latin typeface="Georgia" panose="02040502050405020303" pitchFamily="18" charset="0"/>
              </a:rPr>
              <a:t>An NLAE staff member will inform you of the incident.</a:t>
            </a:r>
          </a:p>
          <a:p>
            <a:pPr marL="411480">
              <a:buFont typeface="Wingdings"/>
              <a:buChar char=""/>
              <a:defRPr/>
            </a:pPr>
            <a:r>
              <a:rPr lang="en-US" dirty="0">
                <a:latin typeface="Georgia" panose="02040502050405020303" pitchFamily="18" charset="0"/>
              </a:rPr>
              <a:t>Cash must be brought to New Life Academy before NLAE staff covers any student expenses.</a:t>
            </a:r>
          </a:p>
          <a:p>
            <a:pPr marL="411480">
              <a:buFont typeface="Wingdings"/>
              <a:buChar char=""/>
              <a:defRPr/>
            </a:pPr>
            <a:r>
              <a:rPr lang="en-US" dirty="0">
                <a:latin typeface="Georgia" panose="02040502050405020303" pitchFamily="18" charset="0"/>
              </a:rPr>
              <a:t>Travelers should never carry all of their money out and about for this reason.</a:t>
            </a:r>
          </a:p>
          <a:p>
            <a:endParaRPr lang="en-US" dirty="0"/>
          </a:p>
        </p:txBody>
      </p:sp>
    </p:spTree>
    <p:extLst>
      <p:ext uri="{BB962C8B-B14F-4D97-AF65-F5344CB8AC3E}">
        <p14:creationId xmlns:p14="http://schemas.microsoft.com/office/powerpoint/2010/main" val="591574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243563"/>
            <a:ext cx="10058400" cy="729026"/>
          </a:xfrm>
        </p:spPr>
        <p:txBody>
          <a:bodyPr>
            <a:normAutofit fontScale="90000"/>
          </a:bodyPr>
          <a:lstStyle/>
          <a:p>
            <a:r>
              <a:rPr lang="en-US" dirty="0" smtClean="0"/>
              <a:t>Groups While in DC</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0792542"/>
              </p:ext>
            </p:extLst>
          </p:nvPr>
        </p:nvGraphicFramePr>
        <p:xfrm>
          <a:off x="978409" y="972589"/>
          <a:ext cx="10241277" cy="5636031"/>
        </p:xfrm>
        <a:graphic>
          <a:graphicData uri="http://schemas.openxmlformats.org/drawingml/2006/table">
            <a:tbl>
              <a:tblPr firstRow="1" bandRow="1">
                <a:tableStyleId>{5C22544A-7EE6-4342-B048-85BDC9FD1C3A}</a:tableStyleId>
              </a:tblPr>
              <a:tblGrid>
                <a:gridCol w="3413759">
                  <a:extLst>
                    <a:ext uri="{9D8B030D-6E8A-4147-A177-3AD203B41FA5}">
                      <a16:colId xmlns:a16="http://schemas.microsoft.com/office/drawing/2014/main" val="634025998"/>
                    </a:ext>
                  </a:extLst>
                </a:gridCol>
                <a:gridCol w="3413759">
                  <a:extLst>
                    <a:ext uri="{9D8B030D-6E8A-4147-A177-3AD203B41FA5}">
                      <a16:colId xmlns:a16="http://schemas.microsoft.com/office/drawing/2014/main" val="3900528141"/>
                    </a:ext>
                  </a:extLst>
                </a:gridCol>
                <a:gridCol w="3413759">
                  <a:extLst>
                    <a:ext uri="{9D8B030D-6E8A-4147-A177-3AD203B41FA5}">
                      <a16:colId xmlns:a16="http://schemas.microsoft.com/office/drawing/2014/main" val="1692097771"/>
                    </a:ext>
                  </a:extLst>
                </a:gridCol>
              </a:tblGrid>
              <a:tr h="384036">
                <a:tc>
                  <a:txBody>
                    <a:bodyPr/>
                    <a:lstStyle/>
                    <a:p>
                      <a:pPr algn="ctr"/>
                      <a:r>
                        <a:rPr lang="en-US" dirty="0" smtClean="0">
                          <a:latin typeface="Georgia" panose="02040502050405020303" pitchFamily="18" charset="0"/>
                        </a:rPr>
                        <a:t>Stars</a:t>
                      </a:r>
                      <a:endParaRPr lang="en-US" dirty="0">
                        <a:latin typeface="Georgia" panose="02040502050405020303" pitchFamily="18" charset="0"/>
                      </a:endParaRPr>
                    </a:p>
                  </a:txBody>
                  <a:tcPr/>
                </a:tc>
                <a:tc>
                  <a:txBody>
                    <a:bodyPr/>
                    <a:lstStyle/>
                    <a:p>
                      <a:pPr algn="ctr"/>
                      <a:r>
                        <a:rPr lang="en-US" dirty="0" smtClean="0">
                          <a:latin typeface="Georgia" panose="02040502050405020303" pitchFamily="18" charset="0"/>
                        </a:rPr>
                        <a:t>Stripes</a:t>
                      </a:r>
                      <a:endParaRPr lang="en-US" dirty="0">
                        <a:latin typeface="Georgia" panose="02040502050405020303" pitchFamily="18" charset="0"/>
                      </a:endParaRPr>
                    </a:p>
                  </a:txBody>
                  <a:tcPr/>
                </a:tc>
                <a:tc>
                  <a:txBody>
                    <a:bodyPr/>
                    <a:lstStyle/>
                    <a:p>
                      <a:pPr algn="ctr"/>
                      <a:r>
                        <a:rPr lang="en-US" dirty="0" smtClean="0">
                          <a:latin typeface="Georgia" panose="02040502050405020303" pitchFamily="18" charset="0"/>
                        </a:rPr>
                        <a:t>Eagles</a:t>
                      </a:r>
                      <a:endParaRPr lang="en-US" dirty="0">
                        <a:latin typeface="Georgia" panose="02040502050405020303" pitchFamily="18" charset="0"/>
                      </a:endParaRPr>
                    </a:p>
                  </a:txBody>
                  <a:tcPr/>
                </a:tc>
                <a:extLst>
                  <a:ext uri="{0D108BD9-81ED-4DB2-BD59-A6C34878D82A}">
                    <a16:rowId xmlns:a16="http://schemas.microsoft.com/office/drawing/2014/main" val="371133108"/>
                  </a:ext>
                </a:extLst>
              </a:tr>
              <a:tr h="384036">
                <a:tc>
                  <a:txBody>
                    <a:bodyPr/>
                    <a:lstStyle/>
                    <a:p>
                      <a:pPr algn="ctr"/>
                      <a:r>
                        <a:rPr lang="en-US" sz="1600" b="1" dirty="0" smtClean="0">
                          <a:latin typeface="Georgia" panose="02040502050405020303" pitchFamily="18" charset="0"/>
                        </a:rPr>
                        <a:t>Mrs. Roquemore</a:t>
                      </a:r>
                      <a:endParaRPr lang="en-US" sz="1600" b="1" dirty="0">
                        <a:latin typeface="Georgia" panose="02040502050405020303" pitchFamily="18" charset="0"/>
                      </a:endParaRPr>
                    </a:p>
                  </a:txBody>
                  <a:tcPr/>
                </a:tc>
                <a:tc>
                  <a:txBody>
                    <a:bodyPr/>
                    <a:lstStyle/>
                    <a:p>
                      <a:pPr algn="ctr"/>
                      <a:r>
                        <a:rPr lang="en-US" sz="1600" b="1" dirty="0" smtClean="0">
                          <a:latin typeface="Georgia" panose="02040502050405020303" pitchFamily="18" charset="0"/>
                        </a:rPr>
                        <a:t>Mr. Luciano</a:t>
                      </a:r>
                      <a:endParaRPr lang="en-US" sz="1600" b="1" dirty="0">
                        <a:latin typeface="Georgia" panose="02040502050405020303" pitchFamily="18" charset="0"/>
                      </a:endParaRPr>
                    </a:p>
                  </a:txBody>
                  <a:tcPr/>
                </a:tc>
                <a:tc>
                  <a:txBody>
                    <a:bodyPr/>
                    <a:lstStyle/>
                    <a:p>
                      <a:pPr algn="ctr"/>
                      <a:r>
                        <a:rPr lang="en-US" sz="1600" b="1" dirty="0" smtClean="0">
                          <a:latin typeface="Georgia" panose="02040502050405020303" pitchFamily="18" charset="0"/>
                        </a:rPr>
                        <a:t>Mr. </a:t>
                      </a:r>
                      <a:r>
                        <a:rPr lang="en-US" sz="1600" b="1" dirty="0" err="1" smtClean="0">
                          <a:latin typeface="Georgia" panose="02040502050405020303" pitchFamily="18" charset="0"/>
                        </a:rPr>
                        <a:t>Foward</a:t>
                      </a:r>
                      <a:endParaRPr lang="en-US" sz="1600" b="1" dirty="0">
                        <a:latin typeface="Georgia" panose="02040502050405020303" pitchFamily="18" charset="0"/>
                      </a:endParaRPr>
                    </a:p>
                  </a:txBody>
                  <a:tcPr/>
                </a:tc>
                <a:extLst>
                  <a:ext uri="{0D108BD9-81ED-4DB2-BD59-A6C34878D82A}">
                    <a16:rowId xmlns:a16="http://schemas.microsoft.com/office/drawing/2014/main" val="3705824794"/>
                  </a:ext>
                </a:extLst>
              </a:tr>
              <a:tr h="1041632">
                <a:tc>
                  <a:txBody>
                    <a:bodyPr/>
                    <a:lstStyle/>
                    <a:p>
                      <a:pPr algn="ctr"/>
                      <a:r>
                        <a:rPr lang="en-US" sz="1200" u="sng" dirty="0" smtClean="0">
                          <a:latin typeface="Georgia" panose="02040502050405020303" pitchFamily="18" charset="0"/>
                        </a:rPr>
                        <a:t>Mrs. Roquemore</a:t>
                      </a:r>
                    </a:p>
                    <a:p>
                      <a:r>
                        <a:rPr lang="en-US" sz="1200" dirty="0" smtClean="0">
                          <a:latin typeface="Georgia" panose="02040502050405020303" pitchFamily="18" charset="0"/>
                        </a:rPr>
                        <a:t>Clyde Johnson</a:t>
                      </a:r>
                    </a:p>
                    <a:p>
                      <a:r>
                        <a:rPr lang="en-US" sz="1200" dirty="0" smtClean="0">
                          <a:latin typeface="Georgia" panose="02040502050405020303" pitchFamily="18" charset="0"/>
                        </a:rPr>
                        <a:t>Miles Banks</a:t>
                      </a:r>
                    </a:p>
                    <a:p>
                      <a:r>
                        <a:rPr lang="en-US" sz="1200" dirty="0" smtClean="0">
                          <a:latin typeface="Georgia" panose="02040502050405020303" pitchFamily="18" charset="0"/>
                        </a:rPr>
                        <a:t>Fernando Fuentes</a:t>
                      </a:r>
                    </a:p>
                    <a:p>
                      <a:r>
                        <a:rPr lang="en-US" sz="1200" dirty="0" smtClean="0">
                          <a:latin typeface="Georgia" panose="02040502050405020303" pitchFamily="18" charset="0"/>
                        </a:rPr>
                        <a:t>Christian Gray</a:t>
                      </a:r>
                      <a:endParaRPr lang="en-US" sz="1200" dirty="0">
                        <a:latin typeface="Georgia" panose="02040502050405020303" pitchFamily="18" charset="0"/>
                      </a:endParaRPr>
                    </a:p>
                  </a:txBody>
                  <a:tcPr/>
                </a:tc>
                <a:tc>
                  <a:txBody>
                    <a:bodyPr/>
                    <a:lstStyle/>
                    <a:p>
                      <a:pPr algn="ctr"/>
                      <a:r>
                        <a:rPr lang="en-US" sz="1200" u="sng" dirty="0" smtClean="0">
                          <a:latin typeface="Georgia" panose="02040502050405020303" pitchFamily="18" charset="0"/>
                        </a:rPr>
                        <a:t>Mr.</a:t>
                      </a:r>
                      <a:r>
                        <a:rPr lang="en-US" sz="1200" u="sng" baseline="0" dirty="0" smtClean="0">
                          <a:latin typeface="Georgia" panose="02040502050405020303" pitchFamily="18" charset="0"/>
                        </a:rPr>
                        <a:t> Luciano</a:t>
                      </a:r>
                    </a:p>
                    <a:p>
                      <a:r>
                        <a:rPr lang="en-US" sz="1200" u="none" baseline="0" dirty="0" smtClean="0">
                          <a:latin typeface="Georgia" panose="02040502050405020303" pitchFamily="18" charset="0"/>
                        </a:rPr>
                        <a:t>Joshua Julius</a:t>
                      </a:r>
                    </a:p>
                    <a:p>
                      <a:r>
                        <a:rPr lang="en-US" sz="1200" u="none" baseline="0" dirty="0" smtClean="0">
                          <a:latin typeface="Georgia" panose="02040502050405020303" pitchFamily="18" charset="0"/>
                        </a:rPr>
                        <a:t>Ronald Lindsey</a:t>
                      </a:r>
                    </a:p>
                    <a:p>
                      <a:r>
                        <a:rPr lang="en-US" sz="1200" u="none" baseline="0" dirty="0" err="1" smtClean="0">
                          <a:latin typeface="Georgia" panose="02040502050405020303" pitchFamily="18" charset="0"/>
                        </a:rPr>
                        <a:t>Keelan</a:t>
                      </a:r>
                      <a:r>
                        <a:rPr lang="en-US" sz="1200" u="none" baseline="0" dirty="0" smtClean="0">
                          <a:latin typeface="Georgia" panose="02040502050405020303" pitchFamily="18" charset="0"/>
                        </a:rPr>
                        <a:t> Robinson</a:t>
                      </a:r>
                    </a:p>
                    <a:p>
                      <a:r>
                        <a:rPr lang="en-US" sz="1200" u="none" baseline="0" dirty="0" smtClean="0">
                          <a:latin typeface="Georgia" panose="02040502050405020303" pitchFamily="18" charset="0"/>
                        </a:rPr>
                        <a:t>Jonathan Cutler</a:t>
                      </a:r>
                      <a:endParaRPr lang="en-US" sz="1200" u="none" dirty="0">
                        <a:latin typeface="Georgia" panose="02040502050405020303" pitchFamily="18" charset="0"/>
                      </a:endParaRPr>
                    </a:p>
                  </a:txBody>
                  <a:tcPr/>
                </a:tc>
                <a:tc>
                  <a:txBody>
                    <a:bodyPr/>
                    <a:lstStyle/>
                    <a:p>
                      <a:pPr algn="ctr"/>
                      <a:r>
                        <a:rPr lang="en-US" sz="1200" u="sng" dirty="0" smtClean="0">
                          <a:latin typeface="Georgia" panose="02040502050405020303" pitchFamily="18" charset="0"/>
                        </a:rPr>
                        <a:t>Mr. </a:t>
                      </a:r>
                      <a:r>
                        <a:rPr lang="en-US" sz="1200" u="sng" dirty="0" err="1" smtClean="0">
                          <a:latin typeface="Georgia" panose="02040502050405020303" pitchFamily="18" charset="0"/>
                        </a:rPr>
                        <a:t>Foward</a:t>
                      </a:r>
                      <a:endParaRPr lang="en-US" sz="1200" u="sng" dirty="0" smtClean="0">
                        <a:latin typeface="Georgia" panose="02040502050405020303" pitchFamily="18" charset="0"/>
                      </a:endParaRPr>
                    </a:p>
                    <a:p>
                      <a:r>
                        <a:rPr lang="en-US" sz="1200" u="none" dirty="0" smtClean="0">
                          <a:latin typeface="Georgia" panose="02040502050405020303" pitchFamily="18" charset="0"/>
                        </a:rPr>
                        <a:t>Zion</a:t>
                      </a:r>
                      <a:r>
                        <a:rPr lang="en-US" sz="1200" u="none" baseline="0" dirty="0" smtClean="0">
                          <a:latin typeface="Georgia" panose="02040502050405020303" pitchFamily="18" charset="0"/>
                        </a:rPr>
                        <a:t> Harris</a:t>
                      </a:r>
                    </a:p>
                    <a:p>
                      <a:r>
                        <a:rPr lang="en-US" sz="1200" u="none" baseline="0" dirty="0" smtClean="0">
                          <a:latin typeface="Georgia" panose="02040502050405020303" pitchFamily="18" charset="0"/>
                        </a:rPr>
                        <a:t>Canaan </a:t>
                      </a:r>
                      <a:r>
                        <a:rPr lang="en-US" sz="1200" u="none" baseline="0" dirty="0" err="1" smtClean="0">
                          <a:latin typeface="Georgia" panose="02040502050405020303" pitchFamily="18" charset="0"/>
                        </a:rPr>
                        <a:t>Nandlal</a:t>
                      </a:r>
                      <a:endParaRPr lang="en-US" sz="1200" u="none" baseline="0" dirty="0" smtClean="0">
                        <a:latin typeface="Georgia" panose="02040502050405020303" pitchFamily="18" charset="0"/>
                      </a:endParaRPr>
                    </a:p>
                    <a:p>
                      <a:r>
                        <a:rPr lang="en-US" sz="1200" u="none" baseline="0" dirty="0" err="1" smtClean="0">
                          <a:latin typeface="Georgia" panose="02040502050405020303" pitchFamily="18" charset="0"/>
                        </a:rPr>
                        <a:t>Kwadwo</a:t>
                      </a:r>
                      <a:r>
                        <a:rPr lang="en-US" sz="1200" u="none" baseline="0" dirty="0" smtClean="0">
                          <a:latin typeface="Georgia" panose="02040502050405020303" pitchFamily="18" charset="0"/>
                        </a:rPr>
                        <a:t> Asante</a:t>
                      </a:r>
                    </a:p>
                    <a:p>
                      <a:endParaRPr lang="en-US" sz="1200" u="none" dirty="0">
                        <a:latin typeface="Georgia" panose="02040502050405020303" pitchFamily="18" charset="0"/>
                      </a:endParaRPr>
                    </a:p>
                  </a:txBody>
                  <a:tcPr/>
                </a:tc>
                <a:extLst>
                  <a:ext uri="{0D108BD9-81ED-4DB2-BD59-A6C34878D82A}">
                    <a16:rowId xmlns:a16="http://schemas.microsoft.com/office/drawing/2014/main" val="3021125673"/>
                  </a:ext>
                </a:extLst>
              </a:tr>
              <a:tr h="1041632">
                <a:tc>
                  <a:txBody>
                    <a:bodyPr/>
                    <a:lstStyle/>
                    <a:p>
                      <a:pPr algn="ctr"/>
                      <a:r>
                        <a:rPr lang="en-US" sz="1200" u="sng" dirty="0" smtClean="0">
                          <a:latin typeface="Georgia" panose="02040502050405020303" pitchFamily="18" charset="0"/>
                        </a:rPr>
                        <a:t>Elton Johnson</a:t>
                      </a:r>
                    </a:p>
                    <a:p>
                      <a:r>
                        <a:rPr lang="en-US" sz="1200" u="none" dirty="0" err="1" smtClean="0">
                          <a:latin typeface="Georgia" panose="02040502050405020303" pitchFamily="18" charset="0"/>
                        </a:rPr>
                        <a:t>Kenidi</a:t>
                      </a:r>
                      <a:r>
                        <a:rPr lang="en-US" sz="1200" u="none" dirty="0" smtClean="0">
                          <a:latin typeface="Georgia" panose="02040502050405020303" pitchFamily="18" charset="0"/>
                        </a:rPr>
                        <a:t> Johnson</a:t>
                      </a:r>
                    </a:p>
                    <a:p>
                      <a:r>
                        <a:rPr lang="en-US" sz="1200" u="none" dirty="0" err="1" smtClean="0">
                          <a:latin typeface="Georgia" panose="02040502050405020303" pitchFamily="18" charset="0"/>
                        </a:rPr>
                        <a:t>Jordn</a:t>
                      </a:r>
                      <a:r>
                        <a:rPr lang="en-US" sz="1200" u="none" baseline="0" dirty="0" smtClean="0">
                          <a:latin typeface="Georgia" panose="02040502050405020303" pitchFamily="18" charset="0"/>
                        </a:rPr>
                        <a:t> Johnson</a:t>
                      </a:r>
                    </a:p>
                    <a:p>
                      <a:r>
                        <a:rPr lang="en-US" sz="1200" u="none" baseline="0" dirty="0" smtClean="0">
                          <a:latin typeface="Georgia" panose="02040502050405020303" pitchFamily="18" charset="0"/>
                        </a:rPr>
                        <a:t>Salma Noor </a:t>
                      </a:r>
                      <a:r>
                        <a:rPr lang="en-US" sz="1200" u="none" baseline="0" dirty="0" err="1" smtClean="0">
                          <a:latin typeface="Georgia" panose="02040502050405020303" pitchFamily="18" charset="0"/>
                        </a:rPr>
                        <a:t>Alabdouni</a:t>
                      </a:r>
                      <a:endParaRPr lang="en-US" sz="1200" u="none" baseline="0" dirty="0" smtClean="0">
                        <a:latin typeface="Georgia" panose="02040502050405020303" pitchFamily="18" charset="0"/>
                      </a:endParaRPr>
                    </a:p>
                    <a:p>
                      <a:r>
                        <a:rPr lang="en-US" sz="1200" u="none" baseline="0" dirty="0" smtClean="0">
                          <a:latin typeface="Georgia" panose="02040502050405020303" pitchFamily="18" charset="0"/>
                        </a:rPr>
                        <a:t>Malaya Ibarra</a:t>
                      </a:r>
                      <a:endParaRPr lang="en-US" sz="1200" u="none" dirty="0">
                        <a:latin typeface="Georgia" panose="02040502050405020303" pitchFamily="18" charset="0"/>
                      </a:endParaRPr>
                    </a:p>
                  </a:txBody>
                  <a:tcPr/>
                </a:tc>
                <a:tc>
                  <a:txBody>
                    <a:bodyPr/>
                    <a:lstStyle/>
                    <a:p>
                      <a:pPr algn="ctr"/>
                      <a:r>
                        <a:rPr lang="en-US" sz="1200" u="sng" dirty="0" smtClean="0">
                          <a:latin typeface="Georgia" panose="02040502050405020303" pitchFamily="18" charset="0"/>
                        </a:rPr>
                        <a:t>Phillip Darby</a:t>
                      </a:r>
                    </a:p>
                    <a:p>
                      <a:r>
                        <a:rPr lang="en-US" sz="1200" u="none" dirty="0" smtClean="0">
                          <a:latin typeface="Georgia" panose="02040502050405020303" pitchFamily="18" charset="0"/>
                        </a:rPr>
                        <a:t>Devon Darby</a:t>
                      </a:r>
                    </a:p>
                    <a:p>
                      <a:r>
                        <a:rPr lang="en-US" sz="1200" u="none" dirty="0" smtClean="0">
                          <a:latin typeface="Georgia" panose="02040502050405020303" pitchFamily="18" charset="0"/>
                        </a:rPr>
                        <a:t>Matthew</a:t>
                      </a:r>
                      <a:r>
                        <a:rPr lang="en-US" sz="1200" u="none" baseline="0" dirty="0" smtClean="0">
                          <a:latin typeface="Georgia" panose="02040502050405020303" pitchFamily="18" charset="0"/>
                        </a:rPr>
                        <a:t> Rios</a:t>
                      </a:r>
                    </a:p>
                    <a:p>
                      <a:r>
                        <a:rPr lang="en-US" sz="1200" u="none" baseline="0" dirty="0" smtClean="0">
                          <a:latin typeface="Georgia" panose="02040502050405020303" pitchFamily="18" charset="0"/>
                        </a:rPr>
                        <a:t>Rolando Medina-Garcia</a:t>
                      </a:r>
                    </a:p>
                    <a:p>
                      <a:r>
                        <a:rPr lang="en-US" sz="1200" u="none" baseline="0" dirty="0" smtClean="0">
                          <a:latin typeface="Georgia" panose="02040502050405020303" pitchFamily="18" charset="0"/>
                        </a:rPr>
                        <a:t>Jared Dodd</a:t>
                      </a:r>
                      <a:endParaRPr lang="en-US" sz="1200" u="none" dirty="0">
                        <a:latin typeface="Georgia" panose="02040502050405020303" pitchFamily="18" charset="0"/>
                      </a:endParaRPr>
                    </a:p>
                  </a:txBody>
                  <a:tcPr/>
                </a:tc>
                <a:tc>
                  <a:txBody>
                    <a:bodyPr/>
                    <a:lstStyle/>
                    <a:p>
                      <a:pPr algn="ctr"/>
                      <a:r>
                        <a:rPr lang="en-US" sz="1200" u="sng" dirty="0" smtClean="0">
                          <a:latin typeface="Georgia" panose="02040502050405020303" pitchFamily="18" charset="0"/>
                        </a:rPr>
                        <a:t>Michael Brooks</a:t>
                      </a:r>
                    </a:p>
                    <a:p>
                      <a:r>
                        <a:rPr lang="en-US" sz="1200" u="none" dirty="0" smtClean="0">
                          <a:latin typeface="Georgia" panose="02040502050405020303" pitchFamily="18" charset="0"/>
                        </a:rPr>
                        <a:t>Joshua Brooks</a:t>
                      </a:r>
                    </a:p>
                    <a:p>
                      <a:r>
                        <a:rPr lang="en-US" sz="1200" u="none" dirty="0" smtClean="0">
                          <a:latin typeface="Georgia" panose="02040502050405020303" pitchFamily="18" charset="0"/>
                        </a:rPr>
                        <a:t>Raymond Brown</a:t>
                      </a:r>
                      <a:endParaRPr lang="en-US" sz="1200" u="none" dirty="0">
                        <a:latin typeface="Georgia" panose="02040502050405020303" pitchFamily="18" charset="0"/>
                      </a:endParaRPr>
                    </a:p>
                  </a:txBody>
                  <a:tcPr/>
                </a:tc>
                <a:extLst>
                  <a:ext uri="{0D108BD9-81ED-4DB2-BD59-A6C34878D82A}">
                    <a16:rowId xmlns:a16="http://schemas.microsoft.com/office/drawing/2014/main" val="2827436338"/>
                  </a:ext>
                </a:extLst>
              </a:tr>
              <a:tr h="1041632">
                <a:tc>
                  <a:txBody>
                    <a:bodyPr/>
                    <a:lstStyle/>
                    <a:p>
                      <a:pPr algn="ctr"/>
                      <a:r>
                        <a:rPr lang="en-US" sz="1200" u="sng" dirty="0" smtClean="0">
                          <a:latin typeface="Georgia" panose="02040502050405020303" pitchFamily="18" charset="0"/>
                        </a:rPr>
                        <a:t>Deborah McDonald</a:t>
                      </a:r>
                    </a:p>
                    <a:p>
                      <a:r>
                        <a:rPr lang="en-US" sz="1200" u="none" dirty="0" smtClean="0">
                          <a:latin typeface="Georgia" panose="02040502050405020303" pitchFamily="18" charset="0"/>
                        </a:rPr>
                        <a:t>Janae McDonald</a:t>
                      </a:r>
                    </a:p>
                    <a:p>
                      <a:r>
                        <a:rPr lang="en-US" sz="1200" u="none" dirty="0" err="1" smtClean="0">
                          <a:latin typeface="Georgia" panose="02040502050405020303" pitchFamily="18" charset="0"/>
                        </a:rPr>
                        <a:t>Prianka</a:t>
                      </a:r>
                      <a:r>
                        <a:rPr lang="en-US" sz="1200" u="none" dirty="0" smtClean="0">
                          <a:latin typeface="Georgia" panose="02040502050405020303" pitchFamily="18" charset="0"/>
                        </a:rPr>
                        <a:t> Jones</a:t>
                      </a:r>
                    </a:p>
                    <a:p>
                      <a:r>
                        <a:rPr lang="en-US" sz="1200" u="none" dirty="0" err="1" smtClean="0">
                          <a:latin typeface="Georgia" panose="02040502050405020303" pitchFamily="18" charset="0"/>
                        </a:rPr>
                        <a:t>Iyanu</a:t>
                      </a:r>
                      <a:r>
                        <a:rPr lang="en-US" sz="1200" u="none" dirty="0" smtClean="0">
                          <a:latin typeface="Georgia" panose="02040502050405020303" pitchFamily="18" charset="0"/>
                        </a:rPr>
                        <a:t> </a:t>
                      </a:r>
                      <a:r>
                        <a:rPr lang="en-US" sz="1200" u="none" dirty="0" err="1" smtClean="0">
                          <a:latin typeface="Georgia" panose="02040502050405020303" pitchFamily="18" charset="0"/>
                        </a:rPr>
                        <a:t>Dabiri</a:t>
                      </a:r>
                      <a:endParaRPr lang="en-US" sz="1200" u="none" dirty="0" smtClean="0">
                        <a:latin typeface="Georgia" panose="02040502050405020303" pitchFamily="18" charset="0"/>
                      </a:endParaRPr>
                    </a:p>
                    <a:p>
                      <a:r>
                        <a:rPr lang="en-US" sz="1200" u="none" dirty="0" err="1" smtClean="0">
                          <a:latin typeface="Georgia" panose="02040502050405020303" pitchFamily="18" charset="0"/>
                        </a:rPr>
                        <a:t>Olamide</a:t>
                      </a:r>
                      <a:r>
                        <a:rPr lang="en-US" sz="1200" u="none" dirty="0" smtClean="0">
                          <a:latin typeface="Georgia" panose="02040502050405020303" pitchFamily="18" charset="0"/>
                        </a:rPr>
                        <a:t> Coker</a:t>
                      </a:r>
                      <a:endParaRPr lang="en-US" sz="1200" u="none" dirty="0">
                        <a:latin typeface="Georgia" panose="02040502050405020303" pitchFamily="18" charset="0"/>
                      </a:endParaRPr>
                    </a:p>
                  </a:txBody>
                  <a:tcPr/>
                </a:tc>
                <a:tc>
                  <a:txBody>
                    <a:bodyPr/>
                    <a:lstStyle/>
                    <a:p>
                      <a:pPr algn="ctr"/>
                      <a:r>
                        <a:rPr lang="en-US" sz="1200" u="sng" dirty="0" smtClean="0">
                          <a:latin typeface="Georgia" panose="02040502050405020303" pitchFamily="18" charset="0"/>
                        </a:rPr>
                        <a:t>Terry Smith</a:t>
                      </a:r>
                      <a:r>
                        <a:rPr lang="en-US" sz="1200" u="sng" baseline="0" dirty="0" smtClean="0">
                          <a:latin typeface="Georgia" panose="02040502050405020303" pitchFamily="18" charset="0"/>
                        </a:rPr>
                        <a:t> I</a:t>
                      </a:r>
                    </a:p>
                    <a:p>
                      <a:r>
                        <a:rPr lang="en-US" sz="1200" u="none" baseline="0" dirty="0" smtClean="0">
                          <a:latin typeface="Georgia" panose="02040502050405020303" pitchFamily="18" charset="0"/>
                        </a:rPr>
                        <a:t>Terry Smith II</a:t>
                      </a:r>
                    </a:p>
                    <a:p>
                      <a:r>
                        <a:rPr lang="en-US" sz="1200" u="none" baseline="0" dirty="0" smtClean="0">
                          <a:latin typeface="Georgia" panose="02040502050405020303" pitchFamily="18" charset="0"/>
                        </a:rPr>
                        <a:t>Gervais </a:t>
                      </a:r>
                      <a:r>
                        <a:rPr lang="en-US" sz="1200" u="none" baseline="0" dirty="0" err="1" smtClean="0">
                          <a:latin typeface="Georgia" panose="02040502050405020303" pitchFamily="18" charset="0"/>
                        </a:rPr>
                        <a:t>Jecklin</a:t>
                      </a:r>
                      <a:endParaRPr lang="en-US" sz="1200" u="none" baseline="0" dirty="0" smtClean="0">
                        <a:latin typeface="Georgia" panose="02040502050405020303" pitchFamily="18" charset="0"/>
                      </a:endParaRPr>
                    </a:p>
                    <a:p>
                      <a:r>
                        <a:rPr lang="en-US" sz="1200" u="none" baseline="0" dirty="0" smtClean="0">
                          <a:latin typeface="Georgia" panose="02040502050405020303" pitchFamily="18" charset="0"/>
                        </a:rPr>
                        <a:t>Daniel Nguyen</a:t>
                      </a:r>
                      <a:endParaRPr lang="en-US" sz="1200" u="none" dirty="0">
                        <a:latin typeface="Georgia" panose="02040502050405020303" pitchFamily="18" charset="0"/>
                      </a:endParaRPr>
                    </a:p>
                  </a:txBody>
                  <a:tcPr/>
                </a:tc>
                <a:tc>
                  <a:txBody>
                    <a:bodyPr/>
                    <a:lstStyle/>
                    <a:p>
                      <a:pPr algn="ctr"/>
                      <a:r>
                        <a:rPr lang="en-US" sz="1200" u="sng" dirty="0" smtClean="0">
                          <a:latin typeface="Georgia" panose="02040502050405020303" pitchFamily="18" charset="0"/>
                        </a:rPr>
                        <a:t>Sharon Wilkinson</a:t>
                      </a:r>
                    </a:p>
                    <a:p>
                      <a:r>
                        <a:rPr lang="en-US" sz="1200" u="none" dirty="0" smtClean="0">
                          <a:latin typeface="Georgia" panose="02040502050405020303" pitchFamily="18" charset="0"/>
                        </a:rPr>
                        <a:t>Jalyn Wilkinson</a:t>
                      </a:r>
                    </a:p>
                    <a:p>
                      <a:r>
                        <a:rPr lang="en-US" sz="1200" u="none" dirty="0" smtClean="0">
                          <a:latin typeface="Georgia" panose="02040502050405020303" pitchFamily="18" charset="0"/>
                        </a:rPr>
                        <a:t>Derrick Taylor</a:t>
                      </a:r>
                    </a:p>
                    <a:p>
                      <a:r>
                        <a:rPr lang="en-US" sz="1200" u="none" dirty="0" smtClean="0">
                          <a:latin typeface="Georgia" panose="02040502050405020303" pitchFamily="18" charset="0"/>
                        </a:rPr>
                        <a:t>Matthew </a:t>
                      </a:r>
                      <a:r>
                        <a:rPr lang="en-US" sz="1200" u="none" dirty="0" err="1" smtClean="0">
                          <a:latin typeface="Georgia" panose="02040502050405020303" pitchFamily="18" charset="0"/>
                        </a:rPr>
                        <a:t>Jara</a:t>
                      </a:r>
                      <a:r>
                        <a:rPr lang="en-US" sz="1200" u="none" dirty="0" smtClean="0">
                          <a:latin typeface="Georgia" panose="02040502050405020303" pitchFamily="18" charset="0"/>
                        </a:rPr>
                        <a:t>-Santos</a:t>
                      </a:r>
                    </a:p>
                    <a:p>
                      <a:r>
                        <a:rPr lang="en-US" sz="1200" u="none" dirty="0" smtClean="0">
                          <a:latin typeface="Georgia" panose="02040502050405020303" pitchFamily="18" charset="0"/>
                        </a:rPr>
                        <a:t>Dominic</a:t>
                      </a:r>
                      <a:r>
                        <a:rPr lang="en-US" sz="1200" u="none" baseline="0" dirty="0" smtClean="0">
                          <a:latin typeface="Georgia" panose="02040502050405020303" pitchFamily="18" charset="0"/>
                        </a:rPr>
                        <a:t> Dyes</a:t>
                      </a:r>
                      <a:endParaRPr lang="en-US" sz="1200" u="none" dirty="0">
                        <a:latin typeface="Georgia" panose="02040502050405020303" pitchFamily="18" charset="0"/>
                      </a:endParaRPr>
                    </a:p>
                  </a:txBody>
                  <a:tcPr/>
                </a:tc>
                <a:extLst>
                  <a:ext uri="{0D108BD9-81ED-4DB2-BD59-A6C34878D82A}">
                    <a16:rowId xmlns:a16="http://schemas.microsoft.com/office/drawing/2014/main" val="1581489946"/>
                  </a:ext>
                </a:extLst>
              </a:tr>
              <a:tr h="1041632">
                <a:tc>
                  <a:txBody>
                    <a:bodyPr/>
                    <a:lstStyle/>
                    <a:p>
                      <a:pPr algn="ctr"/>
                      <a:r>
                        <a:rPr lang="en-US" sz="1200" u="sng" dirty="0" smtClean="0">
                          <a:latin typeface="Georgia" panose="02040502050405020303" pitchFamily="18" charset="0"/>
                        </a:rPr>
                        <a:t>Nathalie</a:t>
                      </a:r>
                      <a:r>
                        <a:rPr lang="en-US" sz="1200" u="sng" baseline="0" dirty="0" smtClean="0">
                          <a:latin typeface="Georgia" panose="02040502050405020303" pitchFamily="18" charset="0"/>
                        </a:rPr>
                        <a:t> Gregory</a:t>
                      </a:r>
                    </a:p>
                    <a:p>
                      <a:r>
                        <a:rPr lang="en-US" sz="1200" u="none" baseline="0" dirty="0" smtClean="0">
                          <a:latin typeface="Georgia" panose="02040502050405020303" pitchFamily="18" charset="0"/>
                        </a:rPr>
                        <a:t>Nasir Gregory</a:t>
                      </a:r>
                    </a:p>
                    <a:p>
                      <a:r>
                        <a:rPr lang="en-US" sz="1200" u="none" baseline="0" dirty="0" smtClean="0">
                          <a:latin typeface="Georgia" panose="02040502050405020303" pitchFamily="18" charset="0"/>
                        </a:rPr>
                        <a:t>Ricardo Santana-Lima</a:t>
                      </a:r>
                    </a:p>
                    <a:p>
                      <a:r>
                        <a:rPr lang="en-US" sz="1200" u="none" baseline="0" dirty="0" smtClean="0">
                          <a:latin typeface="Georgia" panose="02040502050405020303" pitchFamily="18" charset="0"/>
                        </a:rPr>
                        <a:t>Madisyn Mathis</a:t>
                      </a:r>
                    </a:p>
                    <a:p>
                      <a:r>
                        <a:rPr lang="en-US" sz="1200" u="none" baseline="0" dirty="0" smtClean="0">
                          <a:latin typeface="Georgia" panose="02040502050405020303" pitchFamily="18" charset="0"/>
                        </a:rPr>
                        <a:t>Daniella </a:t>
                      </a:r>
                      <a:r>
                        <a:rPr lang="en-US" sz="1200" u="none" baseline="0" dirty="0" err="1" smtClean="0">
                          <a:latin typeface="Georgia" panose="02040502050405020303" pitchFamily="18" charset="0"/>
                        </a:rPr>
                        <a:t>Olaechea</a:t>
                      </a:r>
                      <a:endParaRPr lang="en-US" sz="1200" u="none" baseline="0" dirty="0" smtClean="0">
                        <a:latin typeface="Georgia" panose="02040502050405020303" pitchFamily="18" charset="0"/>
                      </a:endParaRPr>
                    </a:p>
                  </a:txBody>
                  <a:tcPr/>
                </a:tc>
                <a:tc>
                  <a:txBody>
                    <a:bodyPr/>
                    <a:lstStyle/>
                    <a:p>
                      <a:pPr algn="ctr"/>
                      <a:r>
                        <a:rPr lang="en-US" sz="1200" u="sng" dirty="0" smtClean="0">
                          <a:latin typeface="Georgia" panose="02040502050405020303" pitchFamily="18" charset="0"/>
                        </a:rPr>
                        <a:t>Tara Bailey</a:t>
                      </a:r>
                    </a:p>
                    <a:p>
                      <a:r>
                        <a:rPr lang="en-US" sz="1200" u="none" dirty="0" smtClean="0">
                          <a:latin typeface="Georgia" panose="02040502050405020303" pitchFamily="18" charset="0"/>
                        </a:rPr>
                        <a:t>Brooke</a:t>
                      </a:r>
                      <a:r>
                        <a:rPr lang="en-US" sz="1200" u="none" baseline="0" dirty="0" smtClean="0">
                          <a:latin typeface="Georgia" panose="02040502050405020303" pitchFamily="18" charset="0"/>
                        </a:rPr>
                        <a:t> Bailey</a:t>
                      </a:r>
                    </a:p>
                    <a:p>
                      <a:r>
                        <a:rPr lang="en-US" sz="1200" u="none" baseline="0" dirty="0" smtClean="0">
                          <a:latin typeface="Georgia" panose="02040502050405020303" pitchFamily="18" charset="0"/>
                        </a:rPr>
                        <a:t>Ida Francis</a:t>
                      </a:r>
                    </a:p>
                    <a:p>
                      <a:r>
                        <a:rPr lang="en-US" sz="1200" u="none" baseline="0" dirty="0" smtClean="0">
                          <a:latin typeface="Georgia" panose="02040502050405020303" pitchFamily="18" charset="0"/>
                        </a:rPr>
                        <a:t>Kimmy Gaines</a:t>
                      </a:r>
                      <a:endParaRPr lang="en-US" sz="1200" u="none" dirty="0">
                        <a:latin typeface="Georgia" panose="02040502050405020303" pitchFamily="18" charset="0"/>
                      </a:endParaRPr>
                    </a:p>
                  </a:txBody>
                  <a:tcPr/>
                </a:tc>
                <a:tc>
                  <a:txBody>
                    <a:bodyPr/>
                    <a:lstStyle/>
                    <a:p>
                      <a:pPr algn="ctr"/>
                      <a:r>
                        <a:rPr lang="en-US" sz="1200" u="sng" dirty="0" smtClean="0">
                          <a:latin typeface="Georgia" panose="02040502050405020303" pitchFamily="18" charset="0"/>
                        </a:rPr>
                        <a:t>Danielle</a:t>
                      </a:r>
                      <a:r>
                        <a:rPr lang="en-US" sz="1200" u="sng" baseline="0" dirty="0" smtClean="0">
                          <a:latin typeface="Georgia" panose="02040502050405020303" pitchFamily="18" charset="0"/>
                        </a:rPr>
                        <a:t> Edwards</a:t>
                      </a:r>
                    </a:p>
                    <a:p>
                      <a:r>
                        <a:rPr lang="en-US" sz="1200" u="none" baseline="0" dirty="0" smtClean="0">
                          <a:latin typeface="Georgia" panose="02040502050405020303" pitchFamily="18" charset="0"/>
                        </a:rPr>
                        <a:t>Cheryl Edwards</a:t>
                      </a:r>
                    </a:p>
                    <a:p>
                      <a:r>
                        <a:rPr lang="en-US" sz="1200" u="none" baseline="0" dirty="0" err="1" smtClean="0">
                          <a:latin typeface="Georgia" panose="02040502050405020303" pitchFamily="18" charset="0"/>
                        </a:rPr>
                        <a:t>Alyss</a:t>
                      </a:r>
                      <a:r>
                        <a:rPr lang="en-US" sz="1200" u="none" baseline="0" dirty="0" smtClean="0">
                          <a:latin typeface="Georgia" panose="02040502050405020303" pitchFamily="18" charset="0"/>
                        </a:rPr>
                        <a:t> </a:t>
                      </a:r>
                      <a:r>
                        <a:rPr lang="en-US" sz="1200" u="none" baseline="0" dirty="0" err="1" smtClean="0">
                          <a:latin typeface="Georgia" panose="02040502050405020303" pitchFamily="18" charset="0"/>
                        </a:rPr>
                        <a:t>Areetey</a:t>
                      </a:r>
                      <a:endParaRPr lang="en-US" sz="1200" u="none" baseline="0" dirty="0" smtClean="0">
                        <a:latin typeface="Georgia" panose="02040502050405020303" pitchFamily="18" charset="0"/>
                      </a:endParaRPr>
                    </a:p>
                    <a:p>
                      <a:r>
                        <a:rPr lang="en-US" sz="1200" u="none" baseline="0" dirty="0" smtClean="0">
                          <a:latin typeface="Georgia" panose="02040502050405020303" pitchFamily="18" charset="0"/>
                        </a:rPr>
                        <a:t>Ariana </a:t>
                      </a:r>
                      <a:r>
                        <a:rPr lang="en-US" sz="1200" u="none" baseline="0" dirty="0" err="1" smtClean="0">
                          <a:latin typeface="Georgia" panose="02040502050405020303" pitchFamily="18" charset="0"/>
                        </a:rPr>
                        <a:t>Hrihorisan</a:t>
                      </a:r>
                      <a:endParaRPr lang="en-US" sz="1200" u="none" baseline="0" dirty="0" smtClean="0">
                        <a:latin typeface="Georgia" panose="02040502050405020303" pitchFamily="18" charset="0"/>
                      </a:endParaRPr>
                    </a:p>
                    <a:p>
                      <a:endParaRPr lang="en-US" sz="1200" u="none" dirty="0">
                        <a:latin typeface="Georgia" panose="02040502050405020303" pitchFamily="18" charset="0"/>
                      </a:endParaRPr>
                    </a:p>
                  </a:txBody>
                  <a:tcPr/>
                </a:tc>
                <a:extLst>
                  <a:ext uri="{0D108BD9-81ED-4DB2-BD59-A6C34878D82A}">
                    <a16:rowId xmlns:a16="http://schemas.microsoft.com/office/drawing/2014/main" val="1601649137"/>
                  </a:ext>
                </a:extLst>
              </a:tr>
              <a:tr h="701431">
                <a:tc>
                  <a:txBody>
                    <a:bodyPr/>
                    <a:lstStyle/>
                    <a:p>
                      <a:endParaRPr lang="en-US" sz="1400">
                        <a:latin typeface="Georgia" panose="02040502050405020303" pitchFamily="18" charset="0"/>
                      </a:endParaRPr>
                    </a:p>
                  </a:txBody>
                  <a:tcPr/>
                </a:tc>
                <a:tc>
                  <a:txBody>
                    <a:bodyPr/>
                    <a:lstStyle/>
                    <a:p>
                      <a:endParaRPr lang="en-US" sz="1400">
                        <a:latin typeface="Georgia" panose="02040502050405020303" pitchFamily="18" charset="0"/>
                      </a:endParaRPr>
                    </a:p>
                  </a:txBody>
                  <a:tcPr/>
                </a:tc>
                <a:tc>
                  <a:txBody>
                    <a:bodyPr/>
                    <a:lstStyle/>
                    <a:p>
                      <a:pPr algn="ctr"/>
                      <a:r>
                        <a:rPr lang="en-US" sz="1200" u="sng" dirty="0" smtClean="0">
                          <a:latin typeface="Georgia" panose="02040502050405020303" pitchFamily="18" charset="0"/>
                        </a:rPr>
                        <a:t>Millicent Herron</a:t>
                      </a:r>
                    </a:p>
                    <a:p>
                      <a:r>
                        <a:rPr lang="en-US" sz="1200" u="none" dirty="0" smtClean="0">
                          <a:latin typeface="Georgia" panose="02040502050405020303" pitchFamily="18" charset="0"/>
                        </a:rPr>
                        <a:t>Caleb Hart</a:t>
                      </a:r>
                    </a:p>
                    <a:p>
                      <a:r>
                        <a:rPr lang="en-US" sz="1200" u="none" dirty="0" smtClean="0">
                          <a:latin typeface="Georgia" panose="02040502050405020303" pitchFamily="18" charset="0"/>
                        </a:rPr>
                        <a:t>Chloe Hart</a:t>
                      </a:r>
                      <a:endParaRPr lang="en-US" sz="1200" u="none" dirty="0">
                        <a:latin typeface="Georgia" panose="02040502050405020303" pitchFamily="18" charset="0"/>
                      </a:endParaRPr>
                    </a:p>
                  </a:txBody>
                  <a:tcPr/>
                </a:tc>
                <a:extLst>
                  <a:ext uri="{0D108BD9-81ED-4DB2-BD59-A6C34878D82A}">
                    <a16:rowId xmlns:a16="http://schemas.microsoft.com/office/drawing/2014/main" val="857273132"/>
                  </a:ext>
                </a:extLst>
              </a:tr>
            </a:tbl>
          </a:graphicData>
        </a:graphic>
      </p:graphicFrame>
    </p:spTree>
    <p:extLst>
      <p:ext uri="{BB962C8B-B14F-4D97-AF65-F5344CB8AC3E}">
        <p14:creationId xmlns:p14="http://schemas.microsoft.com/office/powerpoint/2010/main" val="3802641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867" y="2105555"/>
            <a:ext cx="10798048" cy="319701"/>
          </a:xfrm>
        </p:spPr>
        <p:txBody>
          <a:bodyPr>
            <a:normAutofit fontScale="90000"/>
          </a:bodyPr>
          <a:lstStyle/>
          <a:p>
            <a:r>
              <a:rPr lang="en-US" dirty="0" smtClean="0"/>
              <a:t>Rooming</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58270394"/>
              </p:ext>
            </p:extLst>
          </p:nvPr>
        </p:nvGraphicFramePr>
        <p:xfrm>
          <a:off x="3904283" y="397934"/>
          <a:ext cx="4790984" cy="6172670"/>
        </p:xfrm>
        <a:graphic>
          <a:graphicData uri="http://schemas.openxmlformats.org/drawingml/2006/table">
            <a:tbl>
              <a:tblPr/>
              <a:tblGrid>
                <a:gridCol w="2479948">
                  <a:extLst>
                    <a:ext uri="{9D8B030D-6E8A-4147-A177-3AD203B41FA5}">
                      <a16:colId xmlns:a16="http://schemas.microsoft.com/office/drawing/2014/main" val="2436096887"/>
                    </a:ext>
                  </a:extLst>
                </a:gridCol>
                <a:gridCol w="2311036">
                  <a:extLst>
                    <a:ext uri="{9D8B030D-6E8A-4147-A177-3AD203B41FA5}">
                      <a16:colId xmlns:a16="http://schemas.microsoft.com/office/drawing/2014/main" val="2749961311"/>
                    </a:ext>
                  </a:extLst>
                </a:gridCol>
              </a:tblGrid>
              <a:tr h="288630">
                <a:tc>
                  <a:txBody>
                    <a:bodyPr/>
                    <a:lstStyle/>
                    <a:p>
                      <a:pPr marL="63500" rtl="0" fontAlgn="t">
                        <a:spcBef>
                          <a:spcPts val="0"/>
                        </a:spcBef>
                        <a:spcAft>
                          <a:spcPts val="0"/>
                        </a:spcAft>
                      </a:pPr>
                      <a:r>
                        <a:rPr lang="en-US" sz="1400" b="1" i="0" u="none" strike="noStrike">
                          <a:solidFill>
                            <a:srgbClr val="000000"/>
                          </a:solidFill>
                          <a:effectLst/>
                          <a:latin typeface="Georgia" panose="02040502050405020303" pitchFamily="18" charset="0"/>
                        </a:rPr>
                        <a:t>Boys (13 rooms)</a:t>
                      </a:r>
                      <a:endParaRPr lang="en-US" sz="140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marL="63500" rtl="0" fontAlgn="t">
                        <a:spcBef>
                          <a:spcPts val="0"/>
                        </a:spcBef>
                        <a:spcAft>
                          <a:spcPts val="0"/>
                        </a:spcAft>
                      </a:pPr>
                      <a:r>
                        <a:rPr lang="en-US" sz="1400" b="1" i="0" u="none" strike="noStrike">
                          <a:solidFill>
                            <a:srgbClr val="000000"/>
                          </a:solidFill>
                          <a:effectLst/>
                          <a:latin typeface="Georgia" panose="02040502050405020303" pitchFamily="18" charset="0"/>
                        </a:rPr>
                        <a:t>Girls (8 rooms)</a:t>
                      </a:r>
                      <a:endParaRPr lang="en-US" sz="140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0886991"/>
                  </a:ext>
                </a:extLst>
              </a:tr>
              <a:tr h="445108">
                <a:tc>
                  <a:txBody>
                    <a:bodyPr/>
                    <a:lstStyle/>
                    <a:p>
                      <a:pPr marL="63500" rtl="0" fontAlgn="t">
                        <a:spcBef>
                          <a:spcPts val="0"/>
                        </a:spcBef>
                        <a:spcAft>
                          <a:spcPts val="0"/>
                        </a:spcAft>
                      </a:pPr>
                      <a:r>
                        <a:rPr lang="en-US" sz="1200" b="0" i="0" u="none" strike="noStrike" dirty="0">
                          <a:solidFill>
                            <a:srgbClr val="000000"/>
                          </a:solidFill>
                          <a:effectLst/>
                          <a:latin typeface="Georgia" panose="02040502050405020303" pitchFamily="18" charset="0"/>
                        </a:rPr>
                        <a:t>Jared D.</a:t>
                      </a:r>
                      <a:endParaRPr lang="en-US" sz="1200" dirty="0">
                        <a:effectLst/>
                      </a:endParaRPr>
                    </a:p>
                    <a:p>
                      <a:pPr marL="63500" rtl="0" fontAlgn="t">
                        <a:spcBef>
                          <a:spcPts val="0"/>
                        </a:spcBef>
                        <a:spcAft>
                          <a:spcPts val="0"/>
                        </a:spcAft>
                      </a:pPr>
                      <a:r>
                        <a:rPr lang="en-US" sz="1200" b="0" i="0" u="none" strike="noStrike" dirty="0">
                          <a:solidFill>
                            <a:srgbClr val="000000"/>
                          </a:solidFill>
                          <a:effectLst/>
                          <a:latin typeface="Georgia" panose="02040502050405020303" pitchFamily="18" charset="0"/>
                        </a:rPr>
                        <a:t>Rolando M.</a:t>
                      </a:r>
                      <a:endParaRPr lang="en-US" sz="1200" dirty="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marL="63500" rtl="0" fontAlgn="t">
                        <a:spcBef>
                          <a:spcPts val="0"/>
                        </a:spcBef>
                        <a:spcAft>
                          <a:spcPts val="0"/>
                        </a:spcAft>
                      </a:pPr>
                      <a:r>
                        <a:rPr lang="en-US" sz="1200" b="0" i="0" u="none" strike="noStrike">
                          <a:solidFill>
                            <a:srgbClr val="000000"/>
                          </a:solidFill>
                          <a:effectLst/>
                          <a:latin typeface="Georgia" panose="02040502050405020303" pitchFamily="18" charset="0"/>
                        </a:rPr>
                        <a:t>Prianka J.</a:t>
                      </a:r>
                      <a:endParaRPr lang="en-US" sz="1200">
                        <a:effectLst/>
                      </a:endParaRPr>
                    </a:p>
                    <a:p>
                      <a:pPr marL="63500" rtl="0" fontAlgn="t">
                        <a:spcBef>
                          <a:spcPts val="0"/>
                        </a:spcBef>
                        <a:spcAft>
                          <a:spcPts val="0"/>
                        </a:spcAft>
                      </a:pPr>
                      <a:r>
                        <a:rPr lang="en-US" sz="1200" b="0" i="0" u="none" strike="noStrike">
                          <a:solidFill>
                            <a:srgbClr val="000000"/>
                          </a:solidFill>
                          <a:effectLst/>
                          <a:latin typeface="Georgia" panose="02040502050405020303" pitchFamily="18" charset="0"/>
                        </a:rPr>
                        <a:t>Iyanu D.</a:t>
                      </a:r>
                      <a:endParaRPr lang="en-US" sz="120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4266697"/>
                  </a:ext>
                </a:extLst>
              </a:tr>
              <a:tr h="445108">
                <a:tc>
                  <a:txBody>
                    <a:bodyPr/>
                    <a:lstStyle/>
                    <a:p>
                      <a:pPr marL="63500" rtl="0" fontAlgn="t">
                        <a:spcBef>
                          <a:spcPts val="0"/>
                        </a:spcBef>
                        <a:spcAft>
                          <a:spcPts val="0"/>
                        </a:spcAft>
                      </a:pPr>
                      <a:r>
                        <a:rPr lang="en-US" sz="1200" b="0" i="0" u="none" strike="noStrike" dirty="0">
                          <a:solidFill>
                            <a:srgbClr val="000000"/>
                          </a:solidFill>
                          <a:effectLst/>
                          <a:latin typeface="Georgia" panose="02040502050405020303" pitchFamily="18" charset="0"/>
                        </a:rPr>
                        <a:t>Fernando F.</a:t>
                      </a:r>
                      <a:endParaRPr lang="en-US" sz="1200" dirty="0">
                        <a:effectLst/>
                      </a:endParaRPr>
                    </a:p>
                    <a:p>
                      <a:pPr marL="63500" rtl="0" fontAlgn="t">
                        <a:spcBef>
                          <a:spcPts val="0"/>
                        </a:spcBef>
                        <a:spcAft>
                          <a:spcPts val="0"/>
                        </a:spcAft>
                      </a:pPr>
                      <a:r>
                        <a:rPr lang="en-US" sz="1200" b="0" i="0" u="none" strike="noStrike" dirty="0">
                          <a:solidFill>
                            <a:srgbClr val="000000"/>
                          </a:solidFill>
                          <a:effectLst/>
                          <a:latin typeface="Georgia" panose="02040502050405020303" pitchFamily="18" charset="0"/>
                        </a:rPr>
                        <a:t>Christian G.</a:t>
                      </a:r>
                      <a:endParaRPr lang="en-US" sz="1200" dirty="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marL="63500" rtl="0" fontAlgn="t">
                        <a:spcBef>
                          <a:spcPts val="0"/>
                        </a:spcBef>
                        <a:spcAft>
                          <a:spcPts val="0"/>
                        </a:spcAft>
                      </a:pPr>
                      <a:r>
                        <a:rPr lang="en-US" sz="1200" b="0" i="0" u="none" strike="noStrike">
                          <a:solidFill>
                            <a:srgbClr val="000000"/>
                          </a:solidFill>
                          <a:effectLst/>
                          <a:latin typeface="Georgia" panose="02040502050405020303" pitchFamily="18" charset="0"/>
                        </a:rPr>
                        <a:t>Alyss A.</a:t>
                      </a:r>
                      <a:endParaRPr lang="en-US" sz="1200">
                        <a:effectLst/>
                      </a:endParaRPr>
                    </a:p>
                    <a:p>
                      <a:pPr marL="63500" rtl="0" fontAlgn="t">
                        <a:spcBef>
                          <a:spcPts val="0"/>
                        </a:spcBef>
                        <a:spcAft>
                          <a:spcPts val="0"/>
                        </a:spcAft>
                      </a:pPr>
                      <a:r>
                        <a:rPr lang="en-US" sz="1200" b="0" i="0" u="none" strike="noStrike">
                          <a:solidFill>
                            <a:srgbClr val="000000"/>
                          </a:solidFill>
                          <a:effectLst/>
                          <a:latin typeface="Georgia" panose="02040502050405020303" pitchFamily="18" charset="0"/>
                        </a:rPr>
                        <a:t>Madisyn M.</a:t>
                      </a:r>
                      <a:endParaRPr lang="en-US" sz="120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3650692"/>
                  </a:ext>
                </a:extLst>
              </a:tr>
              <a:tr h="445108">
                <a:tc>
                  <a:txBody>
                    <a:bodyPr/>
                    <a:lstStyle/>
                    <a:p>
                      <a:pPr marL="63500" rtl="0" fontAlgn="t">
                        <a:spcBef>
                          <a:spcPts val="0"/>
                        </a:spcBef>
                        <a:spcAft>
                          <a:spcPts val="0"/>
                        </a:spcAft>
                      </a:pPr>
                      <a:r>
                        <a:rPr lang="en-US" sz="1200" b="0" i="0" u="none" strike="noStrike" dirty="0">
                          <a:solidFill>
                            <a:srgbClr val="000000"/>
                          </a:solidFill>
                          <a:effectLst/>
                          <a:latin typeface="Georgia" panose="02040502050405020303" pitchFamily="18" charset="0"/>
                        </a:rPr>
                        <a:t>Joshua J.</a:t>
                      </a:r>
                      <a:endParaRPr lang="en-US" sz="1200" dirty="0">
                        <a:effectLst/>
                      </a:endParaRPr>
                    </a:p>
                    <a:p>
                      <a:pPr marL="63500" rtl="0" fontAlgn="t">
                        <a:spcBef>
                          <a:spcPts val="0"/>
                        </a:spcBef>
                        <a:spcAft>
                          <a:spcPts val="0"/>
                        </a:spcAft>
                      </a:pPr>
                      <a:r>
                        <a:rPr lang="en-US" sz="1200" b="0" i="0" u="none" strike="noStrike" dirty="0">
                          <a:solidFill>
                            <a:srgbClr val="000000"/>
                          </a:solidFill>
                          <a:effectLst/>
                          <a:latin typeface="Georgia" panose="02040502050405020303" pitchFamily="18" charset="0"/>
                        </a:rPr>
                        <a:t>Canaan N.</a:t>
                      </a:r>
                      <a:endParaRPr lang="en-US" sz="1200" dirty="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marL="63500" rtl="0" fontAlgn="t">
                        <a:spcBef>
                          <a:spcPts val="0"/>
                        </a:spcBef>
                        <a:spcAft>
                          <a:spcPts val="0"/>
                        </a:spcAft>
                      </a:pPr>
                      <a:r>
                        <a:rPr lang="en-US" sz="1200" b="0" i="0" u="none" strike="noStrike" dirty="0">
                          <a:solidFill>
                            <a:srgbClr val="000000"/>
                          </a:solidFill>
                          <a:effectLst/>
                          <a:latin typeface="Georgia" panose="02040502050405020303" pitchFamily="18" charset="0"/>
                        </a:rPr>
                        <a:t>Cheryl E.</a:t>
                      </a:r>
                      <a:endParaRPr lang="en-US" sz="1200" dirty="0">
                        <a:effectLst/>
                      </a:endParaRPr>
                    </a:p>
                    <a:p>
                      <a:pPr marL="63500" rtl="0" fontAlgn="t">
                        <a:spcBef>
                          <a:spcPts val="0"/>
                        </a:spcBef>
                        <a:spcAft>
                          <a:spcPts val="0"/>
                        </a:spcAft>
                      </a:pPr>
                      <a:r>
                        <a:rPr lang="en-US" sz="1200" b="0" i="0" u="none" strike="noStrike" dirty="0">
                          <a:solidFill>
                            <a:srgbClr val="000000"/>
                          </a:solidFill>
                          <a:effectLst/>
                          <a:latin typeface="Georgia" panose="02040502050405020303" pitchFamily="18" charset="0"/>
                        </a:rPr>
                        <a:t>Ariana, H.</a:t>
                      </a:r>
                      <a:endParaRPr lang="en-US" sz="1200" dirty="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2374192"/>
                  </a:ext>
                </a:extLst>
              </a:tr>
              <a:tr h="445108">
                <a:tc>
                  <a:txBody>
                    <a:bodyPr/>
                    <a:lstStyle/>
                    <a:p>
                      <a:pPr marL="63500" rtl="0" fontAlgn="t">
                        <a:spcBef>
                          <a:spcPts val="0"/>
                        </a:spcBef>
                        <a:spcAft>
                          <a:spcPts val="0"/>
                        </a:spcAft>
                      </a:pPr>
                      <a:r>
                        <a:rPr lang="en-US" sz="1200" b="0" i="0" u="none" strike="noStrike" dirty="0" err="1">
                          <a:solidFill>
                            <a:srgbClr val="000000"/>
                          </a:solidFill>
                          <a:effectLst/>
                          <a:latin typeface="Georgia" panose="02040502050405020303" pitchFamily="18" charset="0"/>
                        </a:rPr>
                        <a:t>Kwadwo</a:t>
                      </a:r>
                      <a:r>
                        <a:rPr lang="en-US" sz="1200" b="0" i="0" u="none" strike="noStrike" dirty="0">
                          <a:solidFill>
                            <a:srgbClr val="000000"/>
                          </a:solidFill>
                          <a:effectLst/>
                          <a:latin typeface="Georgia" panose="02040502050405020303" pitchFamily="18" charset="0"/>
                        </a:rPr>
                        <a:t> A.</a:t>
                      </a:r>
                      <a:endParaRPr lang="en-US" sz="1200" dirty="0">
                        <a:effectLst/>
                      </a:endParaRPr>
                    </a:p>
                    <a:p>
                      <a:pPr marL="63500" rtl="0" fontAlgn="t">
                        <a:spcBef>
                          <a:spcPts val="0"/>
                        </a:spcBef>
                        <a:spcAft>
                          <a:spcPts val="0"/>
                        </a:spcAft>
                      </a:pPr>
                      <a:r>
                        <a:rPr lang="en-US" sz="1200" b="0" i="0" u="none" strike="noStrike" dirty="0">
                          <a:solidFill>
                            <a:srgbClr val="000000"/>
                          </a:solidFill>
                          <a:effectLst/>
                          <a:latin typeface="Georgia" panose="02040502050405020303" pitchFamily="18" charset="0"/>
                        </a:rPr>
                        <a:t>Joshua B.</a:t>
                      </a:r>
                      <a:endParaRPr lang="en-US" sz="1200" dirty="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marL="63500" rtl="0" fontAlgn="t">
                        <a:spcBef>
                          <a:spcPts val="0"/>
                        </a:spcBef>
                        <a:spcAft>
                          <a:spcPts val="0"/>
                        </a:spcAft>
                      </a:pPr>
                      <a:r>
                        <a:rPr lang="en-US" sz="1200" b="0" i="0" u="none" strike="noStrike">
                          <a:solidFill>
                            <a:srgbClr val="000000"/>
                          </a:solidFill>
                          <a:effectLst/>
                          <a:latin typeface="Georgia" panose="02040502050405020303" pitchFamily="18" charset="0"/>
                        </a:rPr>
                        <a:t>Janae M.</a:t>
                      </a:r>
                      <a:endParaRPr lang="en-US" sz="1200">
                        <a:effectLst/>
                      </a:endParaRPr>
                    </a:p>
                    <a:p>
                      <a:pPr marL="63500" rtl="0" fontAlgn="t">
                        <a:spcBef>
                          <a:spcPts val="0"/>
                        </a:spcBef>
                        <a:spcAft>
                          <a:spcPts val="0"/>
                        </a:spcAft>
                      </a:pPr>
                      <a:r>
                        <a:rPr lang="en-US" sz="1200" b="0" i="0" u="none" strike="noStrike">
                          <a:solidFill>
                            <a:srgbClr val="000000"/>
                          </a:solidFill>
                          <a:effectLst/>
                          <a:latin typeface="Georgia" panose="02040502050405020303" pitchFamily="18" charset="0"/>
                        </a:rPr>
                        <a:t>Jordn J.</a:t>
                      </a:r>
                      <a:endParaRPr lang="en-US" sz="120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2294503"/>
                  </a:ext>
                </a:extLst>
              </a:tr>
              <a:tr h="445108">
                <a:tc>
                  <a:txBody>
                    <a:bodyPr/>
                    <a:lstStyle/>
                    <a:p>
                      <a:pPr marL="63500" rtl="0" fontAlgn="t">
                        <a:spcBef>
                          <a:spcPts val="0"/>
                        </a:spcBef>
                        <a:spcAft>
                          <a:spcPts val="0"/>
                        </a:spcAft>
                      </a:pPr>
                      <a:r>
                        <a:rPr lang="en-US" sz="1200" b="0" i="0" u="none" strike="noStrike" dirty="0">
                          <a:solidFill>
                            <a:srgbClr val="000000"/>
                          </a:solidFill>
                          <a:effectLst/>
                          <a:latin typeface="Georgia" panose="02040502050405020303" pitchFamily="18" charset="0"/>
                        </a:rPr>
                        <a:t>Raymond B.</a:t>
                      </a:r>
                      <a:endParaRPr lang="en-US" sz="1200" dirty="0">
                        <a:effectLst/>
                      </a:endParaRPr>
                    </a:p>
                    <a:p>
                      <a:pPr marL="63500" rtl="0" fontAlgn="t">
                        <a:spcBef>
                          <a:spcPts val="0"/>
                        </a:spcBef>
                        <a:spcAft>
                          <a:spcPts val="0"/>
                        </a:spcAft>
                      </a:pPr>
                      <a:r>
                        <a:rPr lang="en-US" sz="1200" b="0" i="0" u="none" strike="noStrike" dirty="0">
                          <a:solidFill>
                            <a:srgbClr val="000000"/>
                          </a:solidFill>
                          <a:effectLst/>
                          <a:latin typeface="Georgia" panose="02040502050405020303" pitchFamily="18" charset="0"/>
                        </a:rPr>
                        <a:t>Ricardo S.</a:t>
                      </a:r>
                      <a:endParaRPr lang="en-US" sz="1200" dirty="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marL="63500" rtl="0" fontAlgn="t">
                        <a:spcBef>
                          <a:spcPts val="0"/>
                        </a:spcBef>
                        <a:spcAft>
                          <a:spcPts val="0"/>
                        </a:spcAft>
                      </a:pPr>
                      <a:r>
                        <a:rPr lang="en-US" sz="1200" b="0" i="0" u="none" strike="noStrike">
                          <a:solidFill>
                            <a:srgbClr val="000000"/>
                          </a:solidFill>
                          <a:effectLst/>
                          <a:latin typeface="Georgia" panose="02040502050405020303" pitchFamily="18" charset="0"/>
                        </a:rPr>
                        <a:t>Kimmy G.</a:t>
                      </a:r>
                      <a:endParaRPr lang="en-US" sz="1200">
                        <a:effectLst/>
                      </a:endParaRPr>
                    </a:p>
                    <a:p>
                      <a:pPr marL="63500" rtl="0" fontAlgn="t">
                        <a:spcBef>
                          <a:spcPts val="0"/>
                        </a:spcBef>
                        <a:spcAft>
                          <a:spcPts val="0"/>
                        </a:spcAft>
                      </a:pPr>
                      <a:r>
                        <a:rPr lang="en-US" sz="1200" b="0" i="0" u="none" strike="noStrike">
                          <a:solidFill>
                            <a:srgbClr val="000000"/>
                          </a:solidFill>
                          <a:effectLst/>
                          <a:latin typeface="Georgia" panose="02040502050405020303" pitchFamily="18" charset="0"/>
                        </a:rPr>
                        <a:t>Ida F.</a:t>
                      </a:r>
                      <a:endParaRPr lang="en-US" sz="120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9165649"/>
                  </a:ext>
                </a:extLst>
              </a:tr>
              <a:tr h="445108">
                <a:tc>
                  <a:txBody>
                    <a:bodyPr/>
                    <a:lstStyle/>
                    <a:p>
                      <a:pPr marL="63500" rtl="0" fontAlgn="t">
                        <a:spcBef>
                          <a:spcPts val="0"/>
                        </a:spcBef>
                        <a:spcAft>
                          <a:spcPts val="0"/>
                        </a:spcAft>
                      </a:pPr>
                      <a:r>
                        <a:rPr lang="en-US" sz="1200" b="0" i="0" u="none" strike="noStrike" dirty="0">
                          <a:solidFill>
                            <a:srgbClr val="000000"/>
                          </a:solidFill>
                          <a:effectLst/>
                          <a:latin typeface="Georgia" panose="02040502050405020303" pitchFamily="18" charset="0"/>
                        </a:rPr>
                        <a:t>Daniel N.</a:t>
                      </a:r>
                      <a:endParaRPr lang="en-US" sz="1200" dirty="0">
                        <a:effectLst/>
                      </a:endParaRPr>
                    </a:p>
                    <a:p>
                      <a:pPr marL="63500" rtl="0" fontAlgn="t">
                        <a:spcBef>
                          <a:spcPts val="0"/>
                        </a:spcBef>
                        <a:spcAft>
                          <a:spcPts val="0"/>
                        </a:spcAft>
                      </a:pPr>
                      <a:r>
                        <a:rPr lang="en-US" sz="1200" b="0" i="0" u="none" strike="noStrike" dirty="0">
                          <a:solidFill>
                            <a:srgbClr val="000000"/>
                          </a:solidFill>
                          <a:effectLst/>
                          <a:latin typeface="Georgia" panose="02040502050405020303" pitchFamily="18" charset="0"/>
                        </a:rPr>
                        <a:t>Gervais J.</a:t>
                      </a:r>
                      <a:endParaRPr lang="en-US" sz="1200" dirty="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marL="63500" rtl="0" fontAlgn="t">
                        <a:spcBef>
                          <a:spcPts val="0"/>
                        </a:spcBef>
                        <a:spcAft>
                          <a:spcPts val="0"/>
                        </a:spcAft>
                      </a:pPr>
                      <a:r>
                        <a:rPr lang="en-US" sz="1200" b="0" i="0" u="none" strike="noStrike">
                          <a:solidFill>
                            <a:srgbClr val="000000"/>
                          </a:solidFill>
                          <a:effectLst/>
                          <a:latin typeface="Georgia" panose="02040502050405020303" pitchFamily="18" charset="0"/>
                        </a:rPr>
                        <a:t>Olamide C.</a:t>
                      </a:r>
                      <a:endParaRPr lang="en-US" sz="1200">
                        <a:effectLst/>
                      </a:endParaRPr>
                    </a:p>
                    <a:p>
                      <a:pPr marL="63500" rtl="0" fontAlgn="t">
                        <a:spcBef>
                          <a:spcPts val="0"/>
                        </a:spcBef>
                        <a:spcAft>
                          <a:spcPts val="0"/>
                        </a:spcAft>
                      </a:pPr>
                      <a:r>
                        <a:rPr lang="en-US" sz="1200" b="0" i="0" u="none" strike="noStrike">
                          <a:solidFill>
                            <a:srgbClr val="000000"/>
                          </a:solidFill>
                          <a:effectLst/>
                          <a:latin typeface="Georgia" panose="02040502050405020303" pitchFamily="18" charset="0"/>
                        </a:rPr>
                        <a:t>Malaya I.</a:t>
                      </a:r>
                      <a:endParaRPr lang="en-US" sz="120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1879087"/>
                  </a:ext>
                </a:extLst>
              </a:tr>
              <a:tr h="445108">
                <a:tc>
                  <a:txBody>
                    <a:bodyPr/>
                    <a:lstStyle/>
                    <a:p>
                      <a:pPr marL="63500" rtl="0" fontAlgn="t">
                        <a:spcBef>
                          <a:spcPts val="0"/>
                        </a:spcBef>
                        <a:spcAft>
                          <a:spcPts val="0"/>
                        </a:spcAft>
                      </a:pPr>
                      <a:r>
                        <a:rPr lang="en-US" sz="1200" b="0" i="0" u="none" strike="noStrike" dirty="0">
                          <a:solidFill>
                            <a:srgbClr val="000000"/>
                          </a:solidFill>
                          <a:effectLst/>
                          <a:latin typeface="Georgia" panose="02040502050405020303" pitchFamily="18" charset="0"/>
                        </a:rPr>
                        <a:t>Matthew J.</a:t>
                      </a:r>
                      <a:endParaRPr lang="en-US" sz="1200" dirty="0">
                        <a:effectLst/>
                      </a:endParaRPr>
                    </a:p>
                    <a:p>
                      <a:pPr marL="63500" rtl="0" fontAlgn="t">
                        <a:spcBef>
                          <a:spcPts val="0"/>
                        </a:spcBef>
                        <a:spcAft>
                          <a:spcPts val="0"/>
                        </a:spcAft>
                      </a:pPr>
                      <a:r>
                        <a:rPr lang="en-US" sz="1200" b="0" i="0" u="none" strike="noStrike" dirty="0">
                          <a:solidFill>
                            <a:srgbClr val="000000"/>
                          </a:solidFill>
                          <a:effectLst/>
                          <a:latin typeface="Georgia" panose="02040502050405020303" pitchFamily="18" charset="0"/>
                        </a:rPr>
                        <a:t>Dominic D.</a:t>
                      </a:r>
                      <a:endParaRPr lang="en-US" sz="1200" dirty="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marL="63500" rtl="0" fontAlgn="t">
                        <a:spcBef>
                          <a:spcPts val="0"/>
                        </a:spcBef>
                        <a:spcAft>
                          <a:spcPts val="0"/>
                        </a:spcAft>
                      </a:pPr>
                      <a:r>
                        <a:rPr lang="it-IT" sz="1200" b="0" i="0" u="none" strike="noStrike">
                          <a:solidFill>
                            <a:srgbClr val="000000"/>
                          </a:solidFill>
                          <a:effectLst/>
                          <a:latin typeface="Georgia" panose="02040502050405020303" pitchFamily="18" charset="0"/>
                        </a:rPr>
                        <a:t>Kenidi J.</a:t>
                      </a:r>
                      <a:endParaRPr lang="it-IT" sz="1200">
                        <a:effectLst/>
                      </a:endParaRPr>
                    </a:p>
                    <a:p>
                      <a:pPr marL="63500" rtl="0" fontAlgn="t">
                        <a:spcBef>
                          <a:spcPts val="0"/>
                        </a:spcBef>
                        <a:spcAft>
                          <a:spcPts val="0"/>
                        </a:spcAft>
                      </a:pPr>
                      <a:r>
                        <a:rPr lang="it-IT" sz="1200" b="0" i="0" u="none" strike="noStrike">
                          <a:solidFill>
                            <a:srgbClr val="000000"/>
                          </a:solidFill>
                          <a:effectLst/>
                          <a:latin typeface="Georgia" panose="02040502050405020303" pitchFamily="18" charset="0"/>
                        </a:rPr>
                        <a:t>Salma Noor A.</a:t>
                      </a:r>
                      <a:endParaRPr lang="it-IT" sz="120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6838365"/>
                  </a:ext>
                </a:extLst>
              </a:tr>
              <a:tr h="445108">
                <a:tc>
                  <a:txBody>
                    <a:bodyPr/>
                    <a:lstStyle/>
                    <a:p>
                      <a:pPr marL="63500" rtl="0" fontAlgn="t">
                        <a:spcBef>
                          <a:spcPts val="0"/>
                        </a:spcBef>
                        <a:spcAft>
                          <a:spcPts val="0"/>
                        </a:spcAft>
                      </a:pPr>
                      <a:r>
                        <a:rPr lang="en-US" sz="1200" b="0" i="0" u="none" strike="noStrike" dirty="0">
                          <a:solidFill>
                            <a:srgbClr val="000000"/>
                          </a:solidFill>
                          <a:effectLst/>
                          <a:latin typeface="Georgia" panose="02040502050405020303" pitchFamily="18" charset="0"/>
                        </a:rPr>
                        <a:t>Zion H.</a:t>
                      </a:r>
                      <a:endParaRPr lang="en-US" sz="1200" dirty="0">
                        <a:effectLst/>
                      </a:endParaRPr>
                    </a:p>
                    <a:p>
                      <a:pPr marL="63500" rtl="0" fontAlgn="t">
                        <a:spcBef>
                          <a:spcPts val="0"/>
                        </a:spcBef>
                        <a:spcAft>
                          <a:spcPts val="0"/>
                        </a:spcAft>
                      </a:pPr>
                      <a:r>
                        <a:rPr lang="en-US" sz="1200" b="0" i="0" u="none" strike="noStrike" dirty="0">
                          <a:solidFill>
                            <a:srgbClr val="000000"/>
                          </a:solidFill>
                          <a:effectLst/>
                          <a:latin typeface="Georgia" panose="02040502050405020303" pitchFamily="18" charset="0"/>
                        </a:rPr>
                        <a:t>Ronald L.</a:t>
                      </a:r>
                      <a:endParaRPr lang="en-US" sz="1200" dirty="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marL="63500" rtl="0" fontAlgn="t">
                        <a:spcBef>
                          <a:spcPts val="0"/>
                        </a:spcBef>
                        <a:spcAft>
                          <a:spcPts val="0"/>
                        </a:spcAft>
                      </a:pPr>
                      <a:r>
                        <a:rPr lang="en-US" sz="1200" b="0" i="0" u="none" strike="noStrike">
                          <a:solidFill>
                            <a:srgbClr val="000000"/>
                          </a:solidFill>
                          <a:effectLst/>
                          <a:latin typeface="Georgia" panose="02040502050405020303" pitchFamily="18" charset="0"/>
                        </a:rPr>
                        <a:t>Brooke B.</a:t>
                      </a:r>
                      <a:endParaRPr lang="en-US" sz="1200">
                        <a:effectLst/>
                      </a:endParaRPr>
                    </a:p>
                    <a:p>
                      <a:pPr marL="63500" rtl="0" fontAlgn="t">
                        <a:spcBef>
                          <a:spcPts val="0"/>
                        </a:spcBef>
                        <a:spcAft>
                          <a:spcPts val="0"/>
                        </a:spcAft>
                      </a:pPr>
                      <a:r>
                        <a:rPr lang="en-US" sz="1200" b="0" i="0" u="none" strike="noStrike">
                          <a:solidFill>
                            <a:srgbClr val="000000"/>
                          </a:solidFill>
                          <a:effectLst/>
                          <a:latin typeface="Georgia" panose="02040502050405020303" pitchFamily="18" charset="0"/>
                        </a:rPr>
                        <a:t>Daniella O.</a:t>
                      </a:r>
                      <a:endParaRPr lang="en-US" sz="120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7500445"/>
                  </a:ext>
                </a:extLst>
              </a:tr>
              <a:tr h="445108">
                <a:tc>
                  <a:txBody>
                    <a:bodyPr/>
                    <a:lstStyle/>
                    <a:p>
                      <a:pPr marL="63500" rtl="0" fontAlgn="t">
                        <a:spcBef>
                          <a:spcPts val="0"/>
                        </a:spcBef>
                        <a:spcAft>
                          <a:spcPts val="0"/>
                        </a:spcAft>
                      </a:pPr>
                      <a:r>
                        <a:rPr lang="en-US" sz="1200" b="0" i="0" u="none" strike="noStrike">
                          <a:solidFill>
                            <a:srgbClr val="000000"/>
                          </a:solidFill>
                          <a:effectLst/>
                          <a:latin typeface="Georgia" panose="02040502050405020303" pitchFamily="18" charset="0"/>
                        </a:rPr>
                        <a:t>Clyde J.</a:t>
                      </a:r>
                      <a:endParaRPr lang="en-US" sz="1200">
                        <a:effectLst/>
                      </a:endParaRPr>
                    </a:p>
                    <a:p>
                      <a:pPr marL="63500" rtl="0" fontAlgn="t">
                        <a:spcBef>
                          <a:spcPts val="0"/>
                        </a:spcBef>
                        <a:spcAft>
                          <a:spcPts val="0"/>
                        </a:spcAft>
                      </a:pPr>
                      <a:r>
                        <a:rPr lang="en-US" sz="1200" b="0" i="0" u="none" strike="noStrike">
                          <a:solidFill>
                            <a:srgbClr val="000000"/>
                          </a:solidFill>
                          <a:effectLst/>
                          <a:latin typeface="Georgia" panose="02040502050405020303" pitchFamily="18" charset="0"/>
                        </a:rPr>
                        <a:t>Miles B.</a:t>
                      </a:r>
                      <a:endParaRPr lang="en-US" sz="120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marL="63500" rtl="0" fontAlgn="base">
                        <a:spcBef>
                          <a:spcPts val="0"/>
                        </a:spcBef>
                        <a:spcAft>
                          <a:spcPts val="0"/>
                        </a:spcAft>
                      </a:pPr>
                      <a:endParaRPr lang="en-US" sz="1200" b="0" i="0" u="none" strike="noStrike" dirty="0">
                        <a:solidFill>
                          <a:srgbClr val="000000"/>
                        </a:solidFill>
                        <a:effectLst/>
                        <a:latin typeface="Georgia" panose="02040502050405020303" pitchFamily="18" charset="0"/>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809926"/>
                  </a:ext>
                </a:extLst>
              </a:tr>
              <a:tr h="469517">
                <a:tc>
                  <a:txBody>
                    <a:bodyPr/>
                    <a:lstStyle/>
                    <a:p>
                      <a:pPr marL="63500" rtl="0" fontAlgn="t">
                        <a:spcBef>
                          <a:spcPts val="0"/>
                        </a:spcBef>
                        <a:spcAft>
                          <a:spcPts val="0"/>
                        </a:spcAft>
                      </a:pPr>
                      <a:r>
                        <a:rPr lang="en-US" sz="1200" b="0" i="0" u="none" strike="noStrike">
                          <a:solidFill>
                            <a:srgbClr val="000000"/>
                          </a:solidFill>
                          <a:effectLst/>
                          <a:latin typeface="Georgia" panose="02040502050405020303" pitchFamily="18" charset="0"/>
                        </a:rPr>
                        <a:t>Derrick T.</a:t>
                      </a:r>
                      <a:endParaRPr lang="en-US" sz="1200">
                        <a:effectLst/>
                      </a:endParaRPr>
                    </a:p>
                    <a:p>
                      <a:pPr marL="63500" rtl="0" fontAlgn="t">
                        <a:spcBef>
                          <a:spcPts val="0"/>
                        </a:spcBef>
                        <a:spcAft>
                          <a:spcPts val="0"/>
                        </a:spcAft>
                      </a:pPr>
                      <a:r>
                        <a:rPr lang="en-US" sz="1200" b="0" i="0" u="none" strike="noStrike">
                          <a:solidFill>
                            <a:srgbClr val="000000"/>
                          </a:solidFill>
                          <a:effectLst/>
                          <a:latin typeface="Georgia" panose="02040502050405020303" pitchFamily="18" charset="0"/>
                        </a:rPr>
                        <a:t>Jalyn W.</a:t>
                      </a:r>
                      <a:endParaRPr lang="en-US" sz="120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fontAlgn="t"/>
                      <a:r>
                        <a:rPr lang="en-US" sz="1200" dirty="0">
                          <a:effectLst/>
                        </a:rPr>
                        <a:t/>
                      </a:r>
                      <a:br>
                        <a:rPr lang="en-US" sz="1200" dirty="0">
                          <a:effectLst/>
                        </a:rPr>
                      </a:br>
                      <a:endParaRPr lang="en-US" sz="1200" dirty="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6726186"/>
                  </a:ext>
                </a:extLst>
              </a:tr>
              <a:tr h="469517">
                <a:tc>
                  <a:txBody>
                    <a:bodyPr/>
                    <a:lstStyle/>
                    <a:p>
                      <a:pPr marL="63500" rtl="0" fontAlgn="t">
                        <a:spcBef>
                          <a:spcPts val="0"/>
                        </a:spcBef>
                        <a:spcAft>
                          <a:spcPts val="0"/>
                        </a:spcAft>
                      </a:pPr>
                      <a:r>
                        <a:rPr lang="en-US" sz="1200" b="0" i="0" u="none" strike="noStrike">
                          <a:solidFill>
                            <a:srgbClr val="000000"/>
                          </a:solidFill>
                          <a:effectLst/>
                          <a:latin typeface="Georgia" panose="02040502050405020303" pitchFamily="18" charset="0"/>
                        </a:rPr>
                        <a:t>Matthew R.</a:t>
                      </a:r>
                      <a:endParaRPr lang="en-US" sz="1200">
                        <a:effectLst/>
                      </a:endParaRPr>
                    </a:p>
                    <a:p>
                      <a:pPr marL="63500" rtl="0" fontAlgn="t">
                        <a:spcBef>
                          <a:spcPts val="0"/>
                        </a:spcBef>
                        <a:spcAft>
                          <a:spcPts val="0"/>
                        </a:spcAft>
                      </a:pPr>
                      <a:r>
                        <a:rPr lang="en-US" sz="1200" b="0" i="0" u="none" strike="noStrike">
                          <a:solidFill>
                            <a:srgbClr val="000000"/>
                          </a:solidFill>
                          <a:effectLst/>
                          <a:latin typeface="Georgia" panose="02040502050405020303" pitchFamily="18" charset="0"/>
                        </a:rPr>
                        <a:t>Devon D.</a:t>
                      </a:r>
                      <a:endParaRPr lang="en-US" sz="120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fontAlgn="t"/>
                      <a:r>
                        <a:rPr lang="en-US" sz="1200" dirty="0">
                          <a:effectLst/>
                        </a:rPr>
                        <a:t/>
                      </a:r>
                      <a:br>
                        <a:rPr lang="en-US" sz="1200" dirty="0">
                          <a:effectLst/>
                        </a:rPr>
                      </a:br>
                      <a:endParaRPr lang="en-US" sz="1200" dirty="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6796901"/>
                  </a:ext>
                </a:extLst>
              </a:tr>
              <a:tr h="469517">
                <a:tc>
                  <a:txBody>
                    <a:bodyPr/>
                    <a:lstStyle/>
                    <a:p>
                      <a:pPr marL="63500" rtl="0" fontAlgn="t">
                        <a:spcBef>
                          <a:spcPts val="0"/>
                        </a:spcBef>
                        <a:spcAft>
                          <a:spcPts val="0"/>
                        </a:spcAft>
                      </a:pPr>
                      <a:r>
                        <a:rPr lang="en-US" sz="1200" b="0" i="0" u="none" strike="noStrike">
                          <a:solidFill>
                            <a:srgbClr val="000000"/>
                          </a:solidFill>
                          <a:effectLst/>
                          <a:latin typeface="Georgia" panose="02040502050405020303" pitchFamily="18" charset="0"/>
                        </a:rPr>
                        <a:t>Jonathan C.</a:t>
                      </a:r>
                      <a:endParaRPr lang="en-US" sz="1200">
                        <a:effectLst/>
                      </a:endParaRPr>
                    </a:p>
                    <a:p>
                      <a:pPr marL="63500" rtl="0" fontAlgn="t">
                        <a:spcBef>
                          <a:spcPts val="0"/>
                        </a:spcBef>
                        <a:spcAft>
                          <a:spcPts val="0"/>
                        </a:spcAft>
                      </a:pPr>
                      <a:r>
                        <a:rPr lang="en-US" sz="1200" b="0" i="0" u="none" strike="noStrike">
                          <a:solidFill>
                            <a:srgbClr val="000000"/>
                          </a:solidFill>
                          <a:effectLst/>
                          <a:latin typeface="Georgia" panose="02040502050405020303" pitchFamily="18" charset="0"/>
                        </a:rPr>
                        <a:t>Nasir G.</a:t>
                      </a:r>
                      <a:endParaRPr lang="en-US" sz="120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fontAlgn="t"/>
                      <a:r>
                        <a:rPr lang="en-US" sz="1200" dirty="0">
                          <a:effectLst/>
                        </a:rPr>
                        <a:t/>
                      </a:r>
                      <a:br>
                        <a:rPr lang="en-US" sz="1200" dirty="0">
                          <a:effectLst/>
                        </a:rPr>
                      </a:br>
                      <a:endParaRPr lang="en-US" sz="1200" dirty="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3252663"/>
                  </a:ext>
                </a:extLst>
              </a:tr>
              <a:tr h="469517">
                <a:tc>
                  <a:txBody>
                    <a:bodyPr/>
                    <a:lstStyle/>
                    <a:p>
                      <a:pPr marL="63500" rtl="0" fontAlgn="t">
                        <a:spcBef>
                          <a:spcPts val="0"/>
                        </a:spcBef>
                        <a:spcAft>
                          <a:spcPts val="0"/>
                        </a:spcAft>
                      </a:pPr>
                      <a:r>
                        <a:rPr lang="en-US" sz="1200" b="0" i="0" u="none" strike="noStrike">
                          <a:solidFill>
                            <a:srgbClr val="000000"/>
                          </a:solidFill>
                          <a:effectLst/>
                          <a:latin typeface="Georgia" panose="02040502050405020303" pitchFamily="18" charset="0"/>
                        </a:rPr>
                        <a:t>Terry S.</a:t>
                      </a:r>
                      <a:endParaRPr lang="en-US" sz="1200">
                        <a:effectLst/>
                      </a:endParaRPr>
                    </a:p>
                    <a:p>
                      <a:pPr marL="63500" rtl="0" fontAlgn="t">
                        <a:spcBef>
                          <a:spcPts val="0"/>
                        </a:spcBef>
                        <a:spcAft>
                          <a:spcPts val="0"/>
                        </a:spcAft>
                      </a:pPr>
                      <a:r>
                        <a:rPr lang="en-US" sz="1200" b="0" i="0" u="none" strike="noStrike">
                          <a:solidFill>
                            <a:srgbClr val="000000"/>
                          </a:solidFill>
                          <a:effectLst/>
                          <a:latin typeface="Georgia" panose="02040502050405020303" pitchFamily="18" charset="0"/>
                        </a:rPr>
                        <a:t>Keelan R.</a:t>
                      </a:r>
                      <a:endParaRPr lang="en-US" sz="120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fontAlgn="t"/>
                      <a:r>
                        <a:rPr lang="en-US" sz="1200" dirty="0">
                          <a:effectLst/>
                        </a:rPr>
                        <a:t/>
                      </a:r>
                      <a:br>
                        <a:rPr lang="en-US" sz="1200" dirty="0">
                          <a:effectLst/>
                        </a:rPr>
                      </a:br>
                      <a:endParaRPr lang="en-US" sz="1200" dirty="0">
                        <a:effectLst/>
                      </a:endParaRPr>
                    </a:p>
                  </a:txBody>
                  <a:tcPr marL="33874" marR="33874" marT="33874" marB="33874">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0065649"/>
                  </a:ext>
                </a:extLst>
              </a:tr>
            </a:tbl>
          </a:graphicData>
        </a:graphic>
      </p:graphicFrame>
      <p:sp>
        <p:nvSpPr>
          <p:cNvPr id="7" name="Rectangle 2"/>
          <p:cNvSpPr>
            <a:spLocks noChangeArrowheads="1"/>
          </p:cNvSpPr>
          <p:nvPr/>
        </p:nvSpPr>
        <p:spPr bwMode="auto">
          <a:xfrm>
            <a:off x="1863197" y="164835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45919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1664"/>
            <a:ext cx="10396882" cy="960120"/>
          </a:xfrm>
        </p:spPr>
        <p:txBody>
          <a:bodyPr/>
          <a:lstStyle/>
          <a:p>
            <a:r>
              <a:rPr lang="en-US" dirty="0" smtClean="0"/>
              <a:t>Meeting Agenda</a:t>
            </a:r>
            <a:endParaRPr lang="en-US" dirty="0"/>
          </a:p>
        </p:txBody>
      </p:sp>
      <p:sp>
        <p:nvSpPr>
          <p:cNvPr id="3" name="Content Placeholder 2"/>
          <p:cNvSpPr>
            <a:spLocks noGrp="1"/>
          </p:cNvSpPr>
          <p:nvPr>
            <p:ph idx="1"/>
          </p:nvPr>
        </p:nvSpPr>
        <p:spPr>
          <a:xfrm>
            <a:off x="687975" y="1261784"/>
            <a:ext cx="10394707" cy="5458330"/>
          </a:xfrm>
        </p:spPr>
        <p:txBody>
          <a:bodyPr>
            <a:normAutofit fontScale="70000" lnSpcReduction="20000"/>
          </a:bodyPr>
          <a:lstStyle/>
          <a:p>
            <a:pPr>
              <a:lnSpc>
                <a:spcPct val="80000"/>
              </a:lnSpc>
            </a:pPr>
            <a:r>
              <a:rPr lang="en-US" altLang="en-US" sz="2100" dirty="0" smtClean="0">
                <a:latin typeface="Georgia" panose="02040502050405020303" pitchFamily="18" charset="0"/>
              </a:rPr>
              <a:t>Please Note!</a:t>
            </a:r>
          </a:p>
          <a:p>
            <a:pPr>
              <a:lnSpc>
                <a:spcPct val="80000"/>
              </a:lnSpc>
            </a:pPr>
            <a:r>
              <a:rPr lang="en-US" altLang="en-US" sz="2100" dirty="0" smtClean="0">
                <a:latin typeface="Georgia" panose="02040502050405020303" pitchFamily="18" charset="0"/>
              </a:rPr>
              <a:t>Updated Itinerary</a:t>
            </a:r>
          </a:p>
          <a:p>
            <a:pPr>
              <a:lnSpc>
                <a:spcPct val="80000"/>
              </a:lnSpc>
            </a:pPr>
            <a:r>
              <a:rPr lang="en-US" altLang="en-US" sz="2100" dirty="0" smtClean="0">
                <a:latin typeface="Georgia" panose="02040502050405020303" pitchFamily="18" charset="0"/>
              </a:rPr>
              <a:t>Packing Reminders</a:t>
            </a:r>
          </a:p>
          <a:p>
            <a:pPr>
              <a:lnSpc>
                <a:spcPct val="80000"/>
              </a:lnSpc>
            </a:pPr>
            <a:r>
              <a:rPr lang="en-US" altLang="en-US" sz="2100" dirty="0" smtClean="0">
                <a:latin typeface="Georgia" panose="02040502050405020303" pitchFamily="18" charset="0"/>
              </a:rPr>
              <a:t>Packing List</a:t>
            </a:r>
            <a:endParaRPr lang="en-US" altLang="en-US" sz="2100" dirty="0">
              <a:latin typeface="Georgia" panose="02040502050405020303" pitchFamily="18" charset="0"/>
            </a:endParaRPr>
          </a:p>
          <a:p>
            <a:pPr>
              <a:lnSpc>
                <a:spcPct val="80000"/>
              </a:lnSpc>
            </a:pPr>
            <a:r>
              <a:rPr lang="en-US" altLang="en-US" sz="2100" dirty="0" smtClean="0">
                <a:latin typeface="Georgia" panose="02040502050405020303" pitchFamily="18" charset="0"/>
              </a:rPr>
              <a:t>Monday Evening &amp; Bus Drive</a:t>
            </a:r>
          </a:p>
          <a:p>
            <a:pPr>
              <a:lnSpc>
                <a:spcPct val="80000"/>
              </a:lnSpc>
            </a:pPr>
            <a:r>
              <a:rPr lang="en-US" altLang="en-US" sz="2100" dirty="0" smtClean="0">
                <a:latin typeface="Georgia" panose="02040502050405020303" pitchFamily="18" charset="0"/>
              </a:rPr>
              <a:t>Arrival Morning</a:t>
            </a:r>
            <a:endParaRPr lang="en-US" altLang="en-US" sz="2100" dirty="0">
              <a:latin typeface="Georgia" panose="02040502050405020303" pitchFamily="18" charset="0"/>
            </a:endParaRPr>
          </a:p>
          <a:p>
            <a:pPr>
              <a:lnSpc>
                <a:spcPct val="80000"/>
              </a:lnSpc>
            </a:pPr>
            <a:r>
              <a:rPr lang="en-US" altLang="en-US" sz="2100" dirty="0" smtClean="0">
                <a:latin typeface="Georgia" panose="02040502050405020303" pitchFamily="18" charset="0"/>
              </a:rPr>
              <a:t>Hotel &amp; Rooming </a:t>
            </a:r>
            <a:endParaRPr lang="en-US" altLang="en-US" sz="2100" dirty="0">
              <a:latin typeface="Georgia" panose="02040502050405020303" pitchFamily="18" charset="0"/>
            </a:endParaRPr>
          </a:p>
          <a:p>
            <a:pPr>
              <a:lnSpc>
                <a:spcPct val="80000"/>
              </a:lnSpc>
            </a:pPr>
            <a:r>
              <a:rPr lang="en-US" altLang="en-US" sz="2100" dirty="0" smtClean="0">
                <a:latin typeface="Georgia" panose="02040502050405020303" pitchFamily="18" charset="0"/>
              </a:rPr>
              <a:t>Meals</a:t>
            </a:r>
            <a:endParaRPr lang="en-US" altLang="en-US" sz="2100" dirty="0">
              <a:latin typeface="Georgia" panose="02040502050405020303" pitchFamily="18" charset="0"/>
            </a:endParaRPr>
          </a:p>
          <a:p>
            <a:pPr>
              <a:lnSpc>
                <a:spcPct val="80000"/>
              </a:lnSpc>
            </a:pPr>
            <a:r>
              <a:rPr lang="en-US" altLang="en-US" sz="2100" dirty="0">
                <a:latin typeface="Georgia" panose="02040502050405020303" pitchFamily="18" charset="0"/>
              </a:rPr>
              <a:t>Money</a:t>
            </a:r>
          </a:p>
          <a:p>
            <a:pPr>
              <a:lnSpc>
                <a:spcPct val="80000"/>
              </a:lnSpc>
            </a:pPr>
            <a:r>
              <a:rPr lang="en-US" altLang="en-US" sz="2100" dirty="0" smtClean="0">
                <a:latin typeface="Georgia" panose="02040502050405020303" pitchFamily="18" charset="0"/>
              </a:rPr>
              <a:t>Student Rules </a:t>
            </a:r>
            <a:r>
              <a:rPr lang="en-US" altLang="en-US" sz="2100" dirty="0">
                <a:latin typeface="Georgia" panose="02040502050405020303" pitchFamily="18" charset="0"/>
              </a:rPr>
              <a:t>&amp;</a:t>
            </a:r>
            <a:r>
              <a:rPr lang="en-US" altLang="en-US" sz="2100" dirty="0" smtClean="0">
                <a:latin typeface="Georgia" panose="02040502050405020303" pitchFamily="18" charset="0"/>
              </a:rPr>
              <a:t> Expectations</a:t>
            </a:r>
          </a:p>
          <a:p>
            <a:pPr>
              <a:lnSpc>
                <a:spcPct val="80000"/>
              </a:lnSpc>
            </a:pPr>
            <a:r>
              <a:rPr lang="en-US" altLang="en-US" sz="2100" dirty="0" smtClean="0">
                <a:latin typeface="Georgia" panose="02040502050405020303" pitchFamily="18" charset="0"/>
              </a:rPr>
              <a:t>Cell Phone Policy</a:t>
            </a:r>
          </a:p>
          <a:p>
            <a:pPr>
              <a:lnSpc>
                <a:spcPct val="80000"/>
              </a:lnSpc>
            </a:pPr>
            <a:r>
              <a:rPr lang="en-US" altLang="en-US" sz="2100" dirty="0" smtClean="0">
                <a:latin typeface="Georgia" panose="02040502050405020303" pitchFamily="18" charset="0"/>
              </a:rPr>
              <a:t>What </a:t>
            </a:r>
            <a:r>
              <a:rPr lang="en-US" altLang="en-US" sz="2100" dirty="0">
                <a:latin typeface="Georgia" panose="02040502050405020303" pitchFamily="18" charset="0"/>
              </a:rPr>
              <a:t>If? </a:t>
            </a:r>
            <a:r>
              <a:rPr lang="en-US" altLang="en-US" sz="2100" dirty="0" smtClean="0">
                <a:latin typeface="Georgia" panose="02040502050405020303" pitchFamily="18" charset="0"/>
              </a:rPr>
              <a:t>Scenarios</a:t>
            </a:r>
          </a:p>
          <a:p>
            <a:pPr>
              <a:lnSpc>
                <a:spcPct val="80000"/>
              </a:lnSpc>
            </a:pPr>
            <a:r>
              <a:rPr lang="en-US" altLang="en-US" sz="2100" dirty="0" smtClean="0">
                <a:latin typeface="Georgia" panose="02040502050405020303" pitchFamily="18" charset="0"/>
              </a:rPr>
              <a:t>Groups While in DC</a:t>
            </a:r>
          </a:p>
          <a:p>
            <a:pPr>
              <a:lnSpc>
                <a:spcPct val="80000"/>
              </a:lnSpc>
            </a:pPr>
            <a:r>
              <a:rPr lang="en-US" altLang="en-US" sz="2100" dirty="0" smtClean="0">
                <a:latin typeface="Georgia" panose="02040502050405020303" pitchFamily="18" charset="0"/>
              </a:rPr>
              <a:t>Rooming </a:t>
            </a:r>
            <a:endParaRPr lang="en-US" altLang="en-US" sz="2100" dirty="0" smtClean="0">
              <a:latin typeface="Georgia" panose="02040502050405020303" pitchFamily="18" charset="0"/>
            </a:endParaRPr>
          </a:p>
          <a:p>
            <a:pPr>
              <a:lnSpc>
                <a:spcPct val="80000"/>
              </a:lnSpc>
            </a:pPr>
            <a:r>
              <a:rPr lang="en-US" altLang="en-US" sz="2100" dirty="0" err="1" smtClean="0">
                <a:latin typeface="Georgia" panose="02040502050405020303" pitchFamily="18" charset="0"/>
              </a:rPr>
              <a:t>GroupMe</a:t>
            </a:r>
            <a:endParaRPr lang="en-US" altLang="en-US" sz="2100" dirty="0">
              <a:latin typeface="Georgia" panose="02040502050405020303" pitchFamily="18" charset="0"/>
            </a:endParaRPr>
          </a:p>
          <a:p>
            <a:pPr>
              <a:lnSpc>
                <a:spcPct val="80000"/>
              </a:lnSpc>
            </a:pPr>
            <a:r>
              <a:rPr lang="en-US" altLang="en-US" sz="2100" dirty="0">
                <a:latin typeface="Georgia" panose="02040502050405020303" pitchFamily="18" charset="0"/>
              </a:rPr>
              <a:t>Fill Out Luggage Tags &amp; Permission </a:t>
            </a:r>
            <a:r>
              <a:rPr lang="en-US" altLang="en-US" sz="2100" dirty="0" smtClean="0">
                <a:latin typeface="Georgia" panose="02040502050405020303" pitchFamily="18" charset="0"/>
              </a:rPr>
              <a:t>Slips (emergency contact, overnight field trip consent, rules </a:t>
            </a:r>
            <a:r>
              <a:rPr lang="en-US" altLang="en-US" sz="2100" dirty="0" smtClean="0">
                <a:latin typeface="Georgia" panose="02040502050405020303" pitchFamily="18" charset="0"/>
              </a:rPr>
              <a:t>acknowledgement)</a:t>
            </a:r>
            <a:endParaRPr lang="en-US" altLang="en-US" sz="2100" dirty="0">
              <a:latin typeface="Georgia" panose="02040502050405020303" pitchFamily="18" charset="0"/>
            </a:endParaRPr>
          </a:p>
          <a:p>
            <a:pPr>
              <a:lnSpc>
                <a:spcPct val="80000"/>
              </a:lnSpc>
            </a:pPr>
            <a:r>
              <a:rPr lang="en-US" altLang="en-US" sz="2100" dirty="0">
                <a:latin typeface="Georgia" panose="02040502050405020303" pitchFamily="18" charset="0"/>
              </a:rPr>
              <a:t>Pass </a:t>
            </a:r>
            <a:r>
              <a:rPr lang="en-US" altLang="en-US" sz="2100" dirty="0" smtClean="0">
                <a:latin typeface="Georgia" panose="02040502050405020303" pitchFamily="18" charset="0"/>
              </a:rPr>
              <a:t>out </a:t>
            </a:r>
            <a:r>
              <a:rPr lang="en-US" altLang="en-US" sz="2100" dirty="0">
                <a:latin typeface="Georgia" panose="02040502050405020303" pitchFamily="18" charset="0"/>
              </a:rPr>
              <a:t>T-Shirts</a:t>
            </a:r>
          </a:p>
          <a:p>
            <a:pPr>
              <a:lnSpc>
                <a:spcPct val="80000"/>
              </a:lnSpc>
            </a:pPr>
            <a:r>
              <a:rPr lang="en-US" altLang="en-US" sz="2100" dirty="0" smtClean="0">
                <a:latin typeface="Georgia" panose="02040502050405020303" pitchFamily="18" charset="0"/>
              </a:rPr>
              <a:t>Adult </a:t>
            </a:r>
            <a:r>
              <a:rPr lang="en-US" altLang="en-US" sz="2100" dirty="0">
                <a:latin typeface="Georgia" panose="02040502050405020303" pitchFamily="18" charset="0"/>
              </a:rPr>
              <a:t>Travelers Meeting (10 </a:t>
            </a:r>
            <a:r>
              <a:rPr lang="en-US" altLang="en-US" sz="2100" dirty="0" smtClean="0">
                <a:latin typeface="Georgia" panose="02040502050405020303" pitchFamily="18" charset="0"/>
              </a:rPr>
              <a:t>minutes)</a:t>
            </a:r>
            <a:endParaRPr lang="en-US" altLang="en-US" sz="2100" dirty="0">
              <a:latin typeface="Georgia" panose="02040502050405020303" pitchFamily="18" charset="0"/>
            </a:endParaRPr>
          </a:p>
          <a:p>
            <a:endParaRPr lang="en-US" dirty="0"/>
          </a:p>
        </p:txBody>
      </p:sp>
      <p:sp>
        <p:nvSpPr>
          <p:cNvPr id="4" name="Cloud 3"/>
          <p:cNvSpPr/>
          <p:nvPr/>
        </p:nvSpPr>
        <p:spPr>
          <a:xfrm>
            <a:off x="6949440" y="1837767"/>
            <a:ext cx="4036423" cy="316530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TextBox 4"/>
          <p:cNvSpPr txBox="1"/>
          <p:nvPr/>
        </p:nvSpPr>
        <p:spPr>
          <a:xfrm>
            <a:off x="7452359" y="2508068"/>
            <a:ext cx="3030583" cy="1569660"/>
          </a:xfrm>
          <a:prstGeom prst="rect">
            <a:avLst/>
          </a:prstGeom>
          <a:noFill/>
        </p:spPr>
        <p:txBody>
          <a:bodyPr wrap="square" rtlCol="0">
            <a:spAutoFit/>
          </a:bodyPr>
          <a:lstStyle/>
          <a:p>
            <a:pPr algn="ctr"/>
            <a:r>
              <a:rPr lang="en-US" sz="3200" dirty="0" smtClean="0">
                <a:solidFill>
                  <a:schemeClr val="bg1"/>
                </a:solidFill>
                <a:latin typeface="Georgia" panose="02040502050405020303" pitchFamily="18" charset="0"/>
              </a:rPr>
              <a:t>Meet at NLAE Monday, May 13 @ 6:00 PM!</a:t>
            </a:r>
            <a:endParaRPr lang="en-US" sz="32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4196894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6305" y="160338"/>
            <a:ext cx="10058400" cy="1609344"/>
          </a:xfrm>
        </p:spPr>
        <p:txBody>
          <a:bodyPr/>
          <a:lstStyle/>
          <a:p>
            <a:r>
              <a:rPr lang="en-US" dirty="0" err="1" smtClean="0"/>
              <a:t>GroupMe</a:t>
            </a:r>
            <a:endParaRPr lang="en-US" dirty="0"/>
          </a:p>
        </p:txBody>
      </p:sp>
      <p:sp>
        <p:nvSpPr>
          <p:cNvPr id="4" name="AutoShape 2" descr="data:image/png;base64,iVBORw0KGgoAAAANSUhEUgAAAMgAAADIEAAAAADYoy0BAAAEJElEQVR4nOyd3c7jOggA26O8/yvn3DbVOoIPcKbSzN1+67o/IySEMTnO8yUgjtfr/e7f9lPzav/smiyfe0b2qazv4jz/699UKigEhkJgKASGQmAc1392ZTWV9dnP0JXFrd43kn31/W5GCAyFwFAIDIXAUAiMY/1fkaypkl2ssqBIVrNa07VPhdrvZoTAUAgMhcBQCAyFwLjJsrrIZkGVLKWSTa3W7D3kNkJgKASGQmAoBIZCYGzIsnaeDK7Wr7K4Sh1sBiMEhkJgKASGQmAoBMZNltWVXWTrVJF9ptdXMq7a72aEwFAIDIXAUAgMhcD4yrIm7s1la0pd+0zsH3ltDSMEhkJgKASGQmAoBMZ773lYtueKcA+x8r55jBAYCoGhEBgKgaEQGEe+M7xCV1ZTqV9F/l7Zv9bVb4TAUAgMhcBQCAyFwDhqWUrlFK+y54pKD9hELSu/pxECQyEwFAJDITAUAuOmlrXKECJ/r0zvnM9knmedVRohMBQCQyEwFAJDITCC3e+VrvLV/l17dtXQuupg2VNXa1loFAJDITAUAkMhMN7nOd1hvqLyrMCuk8Snpkysv5cRAkMhMBQCQyEwFALjpi/rk4kpCtnsbqLGFXntJxN1vCtGCAyFwFAIDIXAUAiMY74WVJnZnqXrPmBkTeV0co0RAkMhMBQCQyEwFALj68RwIosg9HFV1q+Y+S5GCAyFwFAIDIXAUAiMr6mk8ydi/16/outuILn37IoRAkMhMBQCQyEwFALjpvs9wlMz2COfYbrm1lUDvH42IwSGQmAoBIZCYCgERvBp0V09V9n9IxnRKquZuIeYXZ/PYI0QGAqBoRAYCoGhEBhfWdZTfVldr63U5Sa67vPrjRAYCoGhEBgKgaEQGMETw64O84mn5JCfHJ3vczNCYCgEhkJgKASGQmD84cSwaw7VzmmiOyeg1n4rIwSGQmAoBIZCYCgExs0kh8uywmnaJ9M1scqdRMYtACMEhkJgKASGQmAoBMZNLaty1y/bLR/ZJ9LZPpF9ZanV1owQGAqBoRAYCoGhEBh/6MuauK9XOa2bnsc+UeOylvUzKASGQmAoBIZCYLznqzxPPWEnQtdTeCLr7cv6SRQCQyEwFAJDITCCzzHMUpm6sPM+Y2T/ymfIv9YIgaEQGAqBoRAYCoFxMy8ry87MJELlLmR2/xVOJf15FAJDITAUAkMhMIrd79mMZfrOYDbTy77X9NN/jBAcCoGhEBgKgaEQGDdZ1jQTExu6+qZWe1Z6riL3Lu1+x6EQGAqBoRAYCoGxIcuqZD7Z6RATvfxd3e+xe5pGCAyFwFAIDIXAUAiM4Oz3CSqnjdP3ECdOD2PrjRAYCoGhEBgKgaEQGMF5WVkqp2kTzyXMsvPe5RUjBIZCYCgEhkJgKATGhnlZkuH/AAAA//8wUPuVdKq4zgAAAABJRU5ErkJg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6585" y="3590689"/>
            <a:ext cx="2650671" cy="2650671"/>
          </a:xfrm>
          <a:prstGeom prst="rect">
            <a:avLst/>
          </a:prstGeom>
        </p:spPr>
      </p:pic>
      <p:sp>
        <p:nvSpPr>
          <p:cNvPr id="9" name="TextBox 8"/>
          <p:cNvSpPr txBox="1"/>
          <p:nvPr/>
        </p:nvSpPr>
        <p:spPr>
          <a:xfrm>
            <a:off x="657426" y="1799771"/>
            <a:ext cx="7746345" cy="4247317"/>
          </a:xfrm>
          <a:prstGeom prst="rect">
            <a:avLst/>
          </a:prstGeom>
          <a:noFill/>
        </p:spPr>
        <p:txBody>
          <a:bodyPr wrap="square" rtlCol="0">
            <a:spAutoFit/>
          </a:bodyPr>
          <a:lstStyle/>
          <a:p>
            <a:r>
              <a:rPr lang="en-US" dirty="0">
                <a:latin typeface="Georgia" panose="02040502050405020303" pitchFamily="18" charset="0"/>
              </a:rPr>
              <a:t>If you are interested in receiving text/photo updates during the </a:t>
            </a:r>
            <a:r>
              <a:rPr lang="en-US" dirty="0" smtClean="0">
                <a:latin typeface="Georgia" panose="02040502050405020303" pitchFamily="18" charset="0"/>
              </a:rPr>
              <a:t>DC </a:t>
            </a:r>
            <a:r>
              <a:rPr lang="en-US" dirty="0">
                <a:latin typeface="Georgia" panose="02040502050405020303" pitchFamily="18" charset="0"/>
              </a:rPr>
              <a:t>trip, please download the free "</a:t>
            </a:r>
            <a:r>
              <a:rPr lang="en-US" dirty="0" err="1">
                <a:latin typeface="Georgia" panose="02040502050405020303" pitchFamily="18" charset="0"/>
              </a:rPr>
              <a:t>GroupMe</a:t>
            </a:r>
            <a:r>
              <a:rPr lang="en-US" dirty="0">
                <a:latin typeface="Georgia" panose="02040502050405020303" pitchFamily="18" charset="0"/>
              </a:rPr>
              <a:t>" app on your phones and join our "NLAE </a:t>
            </a:r>
            <a:r>
              <a:rPr lang="en-US" dirty="0" smtClean="0">
                <a:latin typeface="Georgia" panose="02040502050405020303" pitchFamily="18" charset="0"/>
              </a:rPr>
              <a:t>2019 DC </a:t>
            </a:r>
            <a:r>
              <a:rPr lang="en-US" dirty="0">
                <a:latin typeface="Georgia" panose="02040502050405020303" pitchFamily="18" charset="0"/>
              </a:rPr>
              <a:t>Trip" group using the following link. </a:t>
            </a:r>
            <a:r>
              <a:rPr lang="en-US" i="1" dirty="0" smtClean="0">
                <a:latin typeface="Georgia" panose="02040502050405020303" pitchFamily="18" charset="0"/>
              </a:rPr>
              <a:t>We </a:t>
            </a:r>
            <a:r>
              <a:rPr lang="en-US" i="1" dirty="0">
                <a:latin typeface="Georgia" panose="02040502050405020303" pitchFamily="18" charset="0"/>
              </a:rPr>
              <a:t>will try to post at least once per day to give you updates while we are </a:t>
            </a:r>
            <a:r>
              <a:rPr lang="en-US" i="1" dirty="0" smtClean="0">
                <a:latin typeface="Georgia" panose="02040502050405020303" pitchFamily="18" charset="0"/>
              </a:rPr>
              <a:t>there! :)</a:t>
            </a:r>
          </a:p>
          <a:p>
            <a:endParaRPr lang="en-US" dirty="0">
              <a:latin typeface="Georgia" panose="02040502050405020303" pitchFamily="18" charset="0"/>
            </a:endParaRPr>
          </a:p>
          <a:p>
            <a:pPr algn="ctr"/>
            <a:r>
              <a:rPr lang="en-US" sz="2000" b="1" dirty="0">
                <a:latin typeface="Georgia" panose="02040502050405020303" pitchFamily="18" charset="0"/>
              </a:rPr>
              <a:t>https://</a:t>
            </a:r>
            <a:r>
              <a:rPr lang="en-US" sz="2000" b="1" dirty="0" smtClean="0">
                <a:latin typeface="Georgia" panose="02040502050405020303" pitchFamily="18" charset="0"/>
              </a:rPr>
              <a:t>groupme.com/join_group/50337198/6hjJY77M</a:t>
            </a:r>
            <a:endParaRPr lang="en-US" sz="2000" b="1" dirty="0">
              <a:latin typeface="Georgia" panose="02040502050405020303" pitchFamily="18" charset="0"/>
            </a:endParaRPr>
          </a:p>
          <a:p>
            <a:endParaRPr lang="en-US" dirty="0">
              <a:latin typeface="Georgia" panose="02040502050405020303" pitchFamily="18" charset="0"/>
            </a:endParaRPr>
          </a:p>
          <a:p>
            <a:r>
              <a:rPr lang="en-US" dirty="0">
                <a:latin typeface="Georgia" panose="02040502050405020303" pitchFamily="18" charset="0"/>
              </a:rPr>
              <a:t>Your phone number will not be shared. I also ask, if you post on the Group, </a:t>
            </a:r>
            <a:r>
              <a:rPr lang="en-US" u="sng" dirty="0">
                <a:latin typeface="Georgia" panose="02040502050405020303" pitchFamily="18" charset="0"/>
              </a:rPr>
              <a:t>positive</a:t>
            </a:r>
            <a:r>
              <a:rPr lang="en-US" dirty="0">
                <a:latin typeface="Georgia" panose="02040502050405020303" pitchFamily="18" charset="0"/>
              </a:rPr>
              <a:t> posts only! :) </a:t>
            </a:r>
            <a:endParaRPr lang="en-US" dirty="0" smtClean="0">
              <a:latin typeface="Georgia" panose="02040502050405020303" pitchFamily="18" charset="0"/>
            </a:endParaRPr>
          </a:p>
          <a:p>
            <a:endParaRPr lang="en-US" dirty="0">
              <a:latin typeface="Georgia" panose="02040502050405020303" pitchFamily="18" charset="0"/>
            </a:endParaRPr>
          </a:p>
          <a:p>
            <a:r>
              <a:rPr lang="en-US" i="1" dirty="0" smtClean="0">
                <a:latin typeface="Georgia" panose="02040502050405020303" pitchFamily="18" charset="0"/>
              </a:rPr>
              <a:t>Specific </a:t>
            </a:r>
            <a:r>
              <a:rPr lang="en-US" i="1" dirty="0">
                <a:latin typeface="Georgia" panose="02040502050405020303" pitchFamily="18" charset="0"/>
              </a:rPr>
              <a:t>questions should be sent to my email or the whole group will get the message. </a:t>
            </a:r>
            <a:endParaRPr lang="en-US" i="1" dirty="0" smtClean="0">
              <a:latin typeface="Georgia" panose="02040502050405020303" pitchFamily="18" charset="0"/>
            </a:endParaRPr>
          </a:p>
          <a:p>
            <a:endParaRPr lang="en-US" dirty="0">
              <a:latin typeface="Georgia" panose="02040502050405020303" pitchFamily="18" charset="0"/>
            </a:endParaRPr>
          </a:p>
          <a:p>
            <a:r>
              <a:rPr lang="en-US" dirty="0" smtClean="0">
                <a:latin typeface="Georgia" panose="02040502050405020303" pitchFamily="18" charset="0"/>
              </a:rPr>
              <a:t>The </a:t>
            </a:r>
            <a:r>
              <a:rPr lang="en-US" dirty="0">
                <a:latin typeface="Georgia" panose="02040502050405020303" pitchFamily="18" charset="0"/>
              </a:rPr>
              <a:t>group will be deleted after the trip. </a:t>
            </a:r>
          </a:p>
          <a:p>
            <a:endParaRPr lang="en-US" dirty="0"/>
          </a:p>
        </p:txBody>
      </p:sp>
      <p:pic>
        <p:nvPicPr>
          <p:cNvPr id="1029" name="Picture 5" descr="Related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3170" y="371021"/>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7852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Travelers</a:t>
            </a:r>
            <a:endParaRPr lang="en-US" dirty="0"/>
          </a:p>
        </p:txBody>
      </p:sp>
      <p:sp>
        <p:nvSpPr>
          <p:cNvPr id="3" name="Content Placeholder 2"/>
          <p:cNvSpPr>
            <a:spLocks noGrp="1"/>
          </p:cNvSpPr>
          <p:nvPr>
            <p:ph idx="1"/>
          </p:nvPr>
        </p:nvSpPr>
        <p:spPr/>
        <p:txBody>
          <a:bodyPr>
            <a:normAutofit/>
          </a:bodyPr>
          <a:lstStyle/>
          <a:p>
            <a:pPr marL="0" indent="0" algn="ctr">
              <a:buNone/>
            </a:pPr>
            <a:r>
              <a:rPr lang="en-US" sz="4800" dirty="0" smtClean="0">
                <a:latin typeface="Georgia" panose="02040502050405020303" pitchFamily="18" charset="0"/>
              </a:rPr>
              <a:t>Please stay for an additional 10 minutes to discuss logistics!</a:t>
            </a:r>
            <a:endParaRPr lang="en-US" sz="4800" dirty="0">
              <a:latin typeface="Georgia" panose="02040502050405020303" pitchFamily="18" charset="0"/>
            </a:endParaRPr>
          </a:p>
        </p:txBody>
      </p:sp>
    </p:spTree>
    <p:extLst>
      <p:ext uri="{BB962C8B-B14F-4D97-AF65-F5344CB8AC3E}">
        <p14:creationId xmlns:p14="http://schemas.microsoft.com/office/powerpoint/2010/main" val="2032309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Remember…</a:t>
            </a:r>
            <a:endParaRPr lang="en-US" dirty="0"/>
          </a:p>
        </p:txBody>
      </p:sp>
      <p:sp>
        <p:nvSpPr>
          <p:cNvPr id="3" name="Content Placeholder 2"/>
          <p:cNvSpPr>
            <a:spLocks noGrp="1"/>
          </p:cNvSpPr>
          <p:nvPr>
            <p:ph idx="1"/>
          </p:nvPr>
        </p:nvSpPr>
        <p:spPr>
          <a:xfrm>
            <a:off x="1069848" y="2093976"/>
            <a:ext cx="10058400" cy="3316778"/>
          </a:xfrm>
        </p:spPr>
        <p:txBody>
          <a:bodyPr/>
          <a:lstStyle/>
          <a:p>
            <a:pPr algn="ctr">
              <a:buNone/>
            </a:pPr>
            <a:r>
              <a:rPr lang="en-US" altLang="en-US" sz="4800" dirty="0" smtClean="0">
                <a:latin typeface="Georgia" panose="02040502050405020303" pitchFamily="18" charset="0"/>
              </a:rPr>
              <a:t>This </a:t>
            </a:r>
            <a:r>
              <a:rPr lang="en-US" altLang="en-US" sz="4800" dirty="0">
                <a:latin typeface="Georgia" panose="02040502050405020303" pitchFamily="18" charset="0"/>
              </a:rPr>
              <a:t>is an </a:t>
            </a:r>
          </a:p>
          <a:p>
            <a:pPr algn="ctr">
              <a:buNone/>
            </a:pPr>
            <a:r>
              <a:rPr lang="en-US" altLang="en-US" sz="4800" b="1" dirty="0">
                <a:latin typeface="Georgia" panose="02040502050405020303" pitchFamily="18" charset="0"/>
              </a:rPr>
              <a:t>ADVENTURE</a:t>
            </a:r>
            <a:r>
              <a:rPr lang="en-US" altLang="en-US" sz="4800" dirty="0">
                <a:latin typeface="Georgia" panose="02040502050405020303" pitchFamily="18" charset="0"/>
              </a:rPr>
              <a:t>,</a:t>
            </a:r>
          </a:p>
          <a:p>
            <a:pPr algn="ctr">
              <a:buNone/>
            </a:pPr>
            <a:r>
              <a:rPr lang="en-US" altLang="en-US" sz="4800" dirty="0">
                <a:latin typeface="Georgia" panose="02040502050405020303" pitchFamily="18" charset="0"/>
              </a:rPr>
              <a:t>not a vacation!</a:t>
            </a:r>
          </a:p>
          <a:p>
            <a:endParaRPr lang="en-US" dirty="0"/>
          </a:p>
        </p:txBody>
      </p:sp>
    </p:spTree>
    <p:extLst>
      <p:ext uri="{BB962C8B-B14F-4D97-AF65-F5344CB8AC3E}">
        <p14:creationId xmlns:p14="http://schemas.microsoft.com/office/powerpoint/2010/main" val="1170210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1069848" y="484632"/>
            <a:ext cx="10058400" cy="11612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algn="ctr"/>
            <a:r>
              <a:rPr lang="en-US" dirty="0" smtClean="0"/>
              <a:t>Also…</a:t>
            </a:r>
            <a:endParaRPr lang="en-US" altLang="en-US" cap="none" dirty="0" smtClean="0">
              <a:solidFill>
                <a:schemeClr val="tx1"/>
              </a:solidFill>
            </a:endParaRPr>
          </a:p>
        </p:txBody>
      </p:sp>
      <p:sp>
        <p:nvSpPr>
          <p:cNvPr id="20483" name="Rectangle 3"/>
          <p:cNvSpPr>
            <a:spLocks noGrp="1"/>
          </p:cNvSpPr>
          <p:nvPr>
            <p:ph type="body" idx="1"/>
          </p:nvPr>
        </p:nvSpPr>
        <p:spPr>
          <a:xfrm>
            <a:off x="490450" y="1396539"/>
            <a:ext cx="11346873" cy="5062450"/>
          </a:xfrm>
        </p:spPr>
        <p:txBody>
          <a:bodyPr>
            <a:normAutofit fontScale="40000" lnSpcReduction="20000"/>
          </a:bodyPr>
          <a:lstStyle/>
          <a:p>
            <a:pPr marL="411480">
              <a:buFont typeface="Wingdings"/>
              <a:buChar char=""/>
              <a:defRPr/>
            </a:pPr>
            <a:endParaRPr lang="en-US" sz="6000" b="1" dirty="0">
              <a:latin typeface="Georgia" panose="02040502050405020303" pitchFamily="18" charset="0"/>
            </a:endParaRPr>
          </a:p>
          <a:p>
            <a:pPr marL="411480">
              <a:buFont typeface="Wingdings"/>
              <a:buChar char=""/>
              <a:defRPr/>
            </a:pPr>
            <a:r>
              <a:rPr lang="en-US" sz="6000" b="1" dirty="0">
                <a:solidFill>
                  <a:srgbClr val="C00000"/>
                </a:solidFill>
                <a:latin typeface="Georgia" panose="02040502050405020303" pitchFamily="18" charset="0"/>
              </a:rPr>
              <a:t>Learn the kids names, especially those that are in your small group.</a:t>
            </a:r>
          </a:p>
          <a:p>
            <a:pPr marL="411480">
              <a:buNone/>
              <a:defRPr/>
            </a:pPr>
            <a:endParaRPr lang="en-US" sz="6000" b="1" dirty="0">
              <a:solidFill>
                <a:srgbClr val="9966FF"/>
              </a:solidFill>
              <a:latin typeface="Georgia" panose="02040502050405020303" pitchFamily="18" charset="0"/>
            </a:endParaRPr>
          </a:p>
          <a:p>
            <a:pPr marL="411480">
              <a:buFont typeface="Wingdings"/>
              <a:buChar char=""/>
              <a:defRPr/>
            </a:pPr>
            <a:r>
              <a:rPr lang="en-US" sz="6000" b="1" dirty="0">
                <a:solidFill>
                  <a:srgbClr val="FFC000"/>
                </a:solidFill>
                <a:latin typeface="Georgia" panose="02040502050405020303" pitchFamily="18" charset="0"/>
              </a:rPr>
              <a:t>Do not give medications to anyone that is not your child (including  aspirin, etc.)</a:t>
            </a:r>
          </a:p>
          <a:p>
            <a:pPr marL="411480">
              <a:buFont typeface="Wingdings"/>
              <a:buChar char=""/>
              <a:defRPr/>
            </a:pPr>
            <a:endParaRPr lang="en-US" sz="6000" b="1" dirty="0">
              <a:latin typeface="Georgia" panose="02040502050405020303" pitchFamily="18" charset="0"/>
            </a:endParaRPr>
          </a:p>
          <a:p>
            <a:pPr marL="411480">
              <a:buFont typeface="Wingdings"/>
              <a:buChar char=""/>
              <a:defRPr/>
            </a:pPr>
            <a:r>
              <a:rPr lang="en-US" sz="6000" b="1" dirty="0">
                <a:solidFill>
                  <a:srgbClr val="00B050"/>
                </a:solidFill>
                <a:latin typeface="Georgia" panose="02040502050405020303" pitchFamily="18" charset="0"/>
              </a:rPr>
              <a:t> No </a:t>
            </a:r>
            <a:r>
              <a:rPr lang="en-US" sz="6000" b="1" dirty="0" smtClean="0">
                <a:solidFill>
                  <a:srgbClr val="00B050"/>
                </a:solidFill>
                <a:latin typeface="Georgia" panose="02040502050405020303" pitchFamily="18" charset="0"/>
              </a:rPr>
              <a:t>drinking/smoking </a:t>
            </a:r>
            <a:r>
              <a:rPr lang="en-US" sz="6000" b="1" dirty="0">
                <a:solidFill>
                  <a:srgbClr val="00B050"/>
                </a:solidFill>
                <a:latin typeface="Georgia" panose="02040502050405020303" pitchFamily="18" charset="0"/>
              </a:rPr>
              <a:t>while on the trip. </a:t>
            </a:r>
          </a:p>
          <a:p>
            <a:pPr marL="411480">
              <a:buFont typeface="Wingdings"/>
              <a:buChar char=""/>
              <a:defRPr/>
            </a:pPr>
            <a:endParaRPr lang="en-US" sz="6000" b="1" dirty="0">
              <a:latin typeface="Georgia" panose="02040502050405020303" pitchFamily="18" charset="0"/>
            </a:endParaRPr>
          </a:p>
          <a:p>
            <a:pPr marL="411480">
              <a:buFont typeface="Wingdings"/>
              <a:buChar char=""/>
              <a:defRPr/>
            </a:pPr>
            <a:r>
              <a:rPr lang="en-US" sz="6000" b="1" dirty="0">
                <a:solidFill>
                  <a:srgbClr val="0070C0"/>
                </a:solidFill>
                <a:latin typeface="Georgia" panose="02040502050405020303" pitchFamily="18" charset="0"/>
              </a:rPr>
              <a:t>Be on time to everything. Pretty please. </a:t>
            </a:r>
            <a:r>
              <a:rPr lang="en-US" sz="6000" b="1" dirty="0" smtClean="0">
                <a:solidFill>
                  <a:srgbClr val="0070C0"/>
                </a:solidFill>
                <a:latin typeface="Georgia" panose="02040502050405020303" pitchFamily="18" charset="0"/>
                <a:sym typeface="Wingdings" pitchFamily="2" charset="2"/>
              </a:rPr>
              <a:t></a:t>
            </a:r>
          </a:p>
          <a:p>
            <a:pPr marL="411480">
              <a:buFont typeface="Wingdings"/>
              <a:buChar char=""/>
              <a:defRPr/>
            </a:pPr>
            <a:endParaRPr lang="en-US" sz="6000" b="1" dirty="0" smtClean="0">
              <a:solidFill>
                <a:srgbClr val="7030A0"/>
              </a:solidFill>
              <a:latin typeface="Georgia" panose="02040502050405020303" pitchFamily="18" charset="0"/>
              <a:sym typeface="Wingdings" pitchFamily="2" charset="2"/>
            </a:endParaRPr>
          </a:p>
          <a:p>
            <a:pPr marL="411480">
              <a:buFont typeface="Wingdings"/>
              <a:buChar char=""/>
              <a:defRPr/>
            </a:pPr>
            <a:r>
              <a:rPr lang="en-US" sz="6000" b="1" dirty="0" smtClean="0">
                <a:solidFill>
                  <a:srgbClr val="7030A0"/>
                </a:solidFill>
                <a:latin typeface="Georgia" panose="02040502050405020303" pitchFamily="18" charset="0"/>
                <a:sym typeface="Wingdings" pitchFamily="2" charset="2"/>
              </a:rPr>
              <a:t>If you need to deliver anything to your student, please do so before 10:30 PM daily. </a:t>
            </a:r>
            <a:endParaRPr lang="en-US" sz="6000" b="1" dirty="0">
              <a:solidFill>
                <a:srgbClr val="7030A0"/>
              </a:solidFill>
              <a:latin typeface="Georgia" panose="02040502050405020303" pitchFamily="18" charset="0"/>
            </a:endParaRPr>
          </a:p>
          <a:p>
            <a:pPr algn="ctr">
              <a:buFont typeface="Wingdings" panose="05000000000000000000" pitchFamily="2" charset="2"/>
              <a:buNone/>
            </a:pPr>
            <a:endParaRPr lang="en-US" altLang="en-US" sz="4800" dirty="0" smtClean="0"/>
          </a:p>
        </p:txBody>
      </p:sp>
    </p:spTree>
    <p:extLst>
      <p:ext uri="{BB962C8B-B14F-4D97-AF65-F5344CB8AC3E}">
        <p14:creationId xmlns:p14="http://schemas.microsoft.com/office/powerpoint/2010/main" val="4857946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857" y="261020"/>
            <a:ext cx="10058400" cy="1609344"/>
          </a:xfrm>
        </p:spPr>
        <p:txBody>
          <a:bodyPr/>
          <a:lstStyle/>
          <a:p>
            <a:r>
              <a:rPr lang="en-US" dirty="0" smtClean="0"/>
              <a:t>How We Need Your Help!</a:t>
            </a:r>
            <a:endParaRPr lang="en-US" dirty="0"/>
          </a:p>
        </p:txBody>
      </p:sp>
      <p:sp>
        <p:nvSpPr>
          <p:cNvPr id="3" name="Content Placeholder 2"/>
          <p:cNvSpPr>
            <a:spLocks noGrp="1"/>
          </p:cNvSpPr>
          <p:nvPr>
            <p:ph idx="1"/>
          </p:nvPr>
        </p:nvSpPr>
        <p:spPr>
          <a:xfrm>
            <a:off x="362857" y="1565564"/>
            <a:ext cx="11582400" cy="4987636"/>
          </a:xfrm>
        </p:spPr>
        <p:txBody>
          <a:bodyPr>
            <a:normAutofit fontScale="55000" lnSpcReduction="20000"/>
          </a:bodyPr>
          <a:lstStyle/>
          <a:p>
            <a:pPr marL="68263" indent="0">
              <a:buNone/>
              <a:defRPr/>
            </a:pPr>
            <a:r>
              <a:rPr lang="en-US" altLang="en-US" sz="3600" b="1" dirty="0" smtClean="0">
                <a:solidFill>
                  <a:srgbClr val="0070C0"/>
                </a:solidFill>
                <a:latin typeface="Georgia" panose="02040502050405020303" pitchFamily="18" charset="0"/>
              </a:rPr>
              <a:t>Keep Up with Your Kids!</a:t>
            </a:r>
            <a:endParaRPr lang="en-US" altLang="en-US" sz="3600" b="1" dirty="0">
              <a:solidFill>
                <a:srgbClr val="0070C0"/>
              </a:solidFill>
              <a:latin typeface="Georgia" panose="02040502050405020303" pitchFamily="18" charset="0"/>
            </a:endParaRPr>
          </a:p>
          <a:p>
            <a:pPr lvl="1">
              <a:lnSpc>
                <a:spcPct val="120000"/>
              </a:lnSpc>
              <a:defRPr/>
            </a:pPr>
            <a:r>
              <a:rPr lang="en-US" altLang="en-US" sz="3600" dirty="0" smtClean="0">
                <a:latin typeface="Georgia" panose="02040502050405020303" pitchFamily="18" charset="0"/>
              </a:rPr>
              <a:t>Each adult is responsible for a small group. Keep track of them and any medications &amp; dietary restrictions.</a:t>
            </a:r>
          </a:p>
          <a:p>
            <a:pPr lvl="1">
              <a:lnSpc>
                <a:spcPct val="120000"/>
              </a:lnSpc>
              <a:defRPr/>
            </a:pPr>
            <a:r>
              <a:rPr lang="en-US" altLang="en-US" sz="3600" dirty="0" smtClean="0">
                <a:latin typeface="Georgia" panose="02040502050405020303" pitchFamily="18" charset="0"/>
              </a:rPr>
              <a:t>Ensure to the best of your ability that everyone is eating a healthy, balanced diet.</a:t>
            </a:r>
            <a:endParaRPr lang="en-US" altLang="en-US" sz="3600" dirty="0" smtClean="0"/>
          </a:p>
          <a:p>
            <a:pPr marL="68263" indent="0">
              <a:buNone/>
              <a:defRPr/>
            </a:pPr>
            <a:endParaRPr lang="en-US" altLang="en-US" sz="3600" b="1" dirty="0">
              <a:solidFill>
                <a:srgbClr val="C00000"/>
              </a:solidFill>
              <a:latin typeface="Georgia" panose="02040502050405020303" pitchFamily="18" charset="0"/>
            </a:endParaRPr>
          </a:p>
          <a:p>
            <a:pPr marL="68263" indent="0">
              <a:buNone/>
              <a:defRPr/>
            </a:pPr>
            <a:r>
              <a:rPr lang="en-US" altLang="en-US" sz="3600" b="1" dirty="0" smtClean="0">
                <a:solidFill>
                  <a:srgbClr val="C00000"/>
                </a:solidFill>
                <a:latin typeface="Georgia" panose="02040502050405020303" pitchFamily="18" charset="0"/>
              </a:rPr>
              <a:t>Stay </a:t>
            </a:r>
            <a:r>
              <a:rPr lang="en-US" altLang="en-US" sz="3600" b="1" dirty="0">
                <a:solidFill>
                  <a:srgbClr val="C00000"/>
                </a:solidFill>
                <a:latin typeface="Georgia" panose="02040502050405020303" pitchFamily="18" charset="0"/>
              </a:rPr>
              <a:t>positive! </a:t>
            </a:r>
            <a:r>
              <a:rPr lang="en-US" altLang="en-US" sz="3600" b="1" dirty="0">
                <a:solidFill>
                  <a:srgbClr val="C00000"/>
                </a:solidFill>
                <a:latin typeface="Georgia" panose="02040502050405020303" pitchFamily="18" charset="0"/>
                <a:sym typeface="Wingdings" panose="05000000000000000000" pitchFamily="2" charset="2"/>
              </a:rPr>
              <a:t></a:t>
            </a:r>
            <a:endParaRPr lang="en-US" altLang="en-US" sz="3600" b="1" dirty="0">
              <a:solidFill>
                <a:srgbClr val="C00000"/>
              </a:solidFill>
              <a:latin typeface="Georgia" panose="02040502050405020303" pitchFamily="18" charset="0"/>
            </a:endParaRPr>
          </a:p>
          <a:p>
            <a:pPr lvl="1">
              <a:lnSpc>
                <a:spcPct val="120000"/>
              </a:lnSpc>
              <a:defRPr/>
            </a:pPr>
            <a:r>
              <a:rPr lang="en-US" altLang="en-US" sz="3600" dirty="0">
                <a:latin typeface="Georgia" panose="02040502050405020303" pitchFamily="18" charset="0"/>
              </a:rPr>
              <a:t>When we complain, the kids will too! </a:t>
            </a:r>
            <a:endParaRPr lang="en-US" altLang="en-US" sz="3600" dirty="0" smtClean="0">
              <a:latin typeface="Georgia" panose="02040502050405020303" pitchFamily="18" charset="0"/>
            </a:endParaRPr>
          </a:p>
          <a:p>
            <a:pPr lvl="1">
              <a:lnSpc>
                <a:spcPct val="120000"/>
              </a:lnSpc>
              <a:defRPr/>
            </a:pPr>
            <a:r>
              <a:rPr lang="en-US" altLang="en-US" sz="3600" dirty="0" smtClean="0">
                <a:latin typeface="Georgia" panose="02040502050405020303" pitchFamily="18" charset="0"/>
              </a:rPr>
              <a:t>Food </a:t>
            </a:r>
            <a:r>
              <a:rPr lang="en-US" altLang="en-US" sz="3600" dirty="0">
                <a:latin typeface="Georgia" panose="02040502050405020303" pitchFamily="18" charset="0"/>
              </a:rPr>
              <a:t>may </a:t>
            </a:r>
            <a:r>
              <a:rPr lang="en-US" altLang="en-US" sz="3600" dirty="0" smtClean="0">
                <a:latin typeface="Georgia" panose="02040502050405020303" pitchFamily="18" charset="0"/>
              </a:rPr>
              <a:t>not be appetizing, hotel beds </a:t>
            </a:r>
            <a:r>
              <a:rPr lang="en-US" altLang="en-US" sz="3600" dirty="0">
                <a:latin typeface="Georgia" panose="02040502050405020303" pitchFamily="18" charset="0"/>
              </a:rPr>
              <a:t>may be </a:t>
            </a:r>
            <a:r>
              <a:rPr lang="en-US" altLang="en-US" sz="3600" dirty="0" smtClean="0">
                <a:latin typeface="Georgia" panose="02040502050405020303" pitchFamily="18" charset="0"/>
              </a:rPr>
              <a:t>uncomfortable, </a:t>
            </a:r>
            <a:r>
              <a:rPr lang="en-US" altLang="en-US" sz="3600" dirty="0">
                <a:latin typeface="Georgia" panose="02040502050405020303" pitchFamily="18" charset="0"/>
              </a:rPr>
              <a:t>weather might be </a:t>
            </a:r>
            <a:r>
              <a:rPr lang="en-US" altLang="en-US" sz="3600" dirty="0" smtClean="0">
                <a:latin typeface="Georgia" panose="02040502050405020303" pitchFamily="18" charset="0"/>
              </a:rPr>
              <a:t>hot or rainy, </a:t>
            </a:r>
            <a:r>
              <a:rPr lang="en-US" altLang="en-US" sz="3600" dirty="0">
                <a:latin typeface="Georgia" panose="02040502050405020303" pitchFamily="18" charset="0"/>
              </a:rPr>
              <a:t>but if we keep a positive attitude, the kids won’t even notice</a:t>
            </a:r>
            <a:r>
              <a:rPr lang="en-US" altLang="en-US" sz="3600" dirty="0" smtClean="0">
                <a:latin typeface="Georgia" panose="02040502050405020303" pitchFamily="18" charset="0"/>
              </a:rPr>
              <a:t>!</a:t>
            </a:r>
          </a:p>
          <a:p>
            <a:pPr marL="274320" lvl="1" indent="0">
              <a:buNone/>
              <a:defRPr/>
            </a:pPr>
            <a:endParaRPr lang="en-US" altLang="en-US" sz="3600" dirty="0" smtClean="0">
              <a:latin typeface="Georgia" panose="02040502050405020303" pitchFamily="18" charset="0"/>
            </a:endParaRPr>
          </a:p>
          <a:p>
            <a:pPr marL="179705" indent="0">
              <a:buNone/>
              <a:defRPr/>
            </a:pPr>
            <a:r>
              <a:rPr lang="en-US" altLang="en-US" sz="3800" b="1" dirty="0" smtClean="0">
                <a:solidFill>
                  <a:srgbClr val="7030A0"/>
                </a:solidFill>
                <a:latin typeface="Georgia" panose="02040502050405020303" pitchFamily="18" charset="0"/>
              </a:rPr>
              <a:t>Be understanding of group travel.</a:t>
            </a:r>
          </a:p>
          <a:p>
            <a:pPr lvl="1">
              <a:lnSpc>
                <a:spcPct val="120000"/>
              </a:lnSpc>
              <a:defRPr/>
            </a:pPr>
            <a:r>
              <a:rPr lang="en-US" altLang="en-US" sz="3600">
                <a:latin typeface="Georgia" panose="02040502050405020303" pitchFamily="18" charset="0"/>
              </a:rPr>
              <a:t>Please help unload and load luggage on our travel </a:t>
            </a:r>
            <a:r>
              <a:rPr lang="en-US" altLang="en-US" sz="3600">
                <a:latin typeface="Georgia" panose="02040502050405020303" pitchFamily="18" charset="0"/>
              </a:rPr>
              <a:t>days</a:t>
            </a:r>
            <a:r>
              <a:rPr lang="en-US" altLang="en-US" sz="3600" smtClean="0">
                <a:latin typeface="Georgia" panose="02040502050405020303" pitchFamily="18" charset="0"/>
              </a:rPr>
              <a:t>.</a:t>
            </a:r>
            <a:endParaRPr lang="en-US" altLang="en-US" sz="3600" smtClean="0">
              <a:latin typeface="Georgia" panose="02040502050405020303" pitchFamily="18" charset="0"/>
            </a:endParaRPr>
          </a:p>
          <a:p>
            <a:pPr lvl="1">
              <a:lnSpc>
                <a:spcPct val="120000"/>
              </a:lnSpc>
              <a:defRPr/>
            </a:pPr>
            <a:r>
              <a:rPr lang="en-US" altLang="en-US" sz="3600" dirty="0" smtClean="0">
                <a:latin typeface="Georgia" panose="02040502050405020303" pitchFamily="18" charset="0"/>
              </a:rPr>
              <a:t>We </a:t>
            </a:r>
            <a:r>
              <a:rPr lang="en-US" altLang="en-US" sz="3600" dirty="0">
                <a:latin typeface="Georgia" panose="02040502050405020303" pitchFamily="18" charset="0"/>
              </a:rPr>
              <a:t>need to stay together, even if there is something else you want to </a:t>
            </a:r>
            <a:r>
              <a:rPr lang="en-US" altLang="en-US" sz="3600" dirty="0" smtClean="0">
                <a:latin typeface="Georgia" panose="02040502050405020303" pitchFamily="18" charset="0"/>
              </a:rPr>
              <a:t>do (especially shopping).</a:t>
            </a:r>
            <a:endParaRPr lang="en-US" dirty="0">
              <a:latin typeface="Georgia" panose="02040502050405020303" pitchFamily="18" charset="0"/>
            </a:endParaRPr>
          </a:p>
        </p:txBody>
      </p:sp>
    </p:spTree>
    <p:extLst>
      <p:ext uri="{BB962C8B-B14F-4D97-AF65-F5344CB8AC3E}">
        <p14:creationId xmlns:p14="http://schemas.microsoft.com/office/powerpoint/2010/main" val="2554385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Note!</a:t>
            </a:r>
            <a:endParaRPr lang="en-US" dirty="0"/>
          </a:p>
        </p:txBody>
      </p:sp>
      <p:sp>
        <p:nvSpPr>
          <p:cNvPr id="3" name="Content Placeholder 2"/>
          <p:cNvSpPr>
            <a:spLocks noGrp="1"/>
          </p:cNvSpPr>
          <p:nvPr>
            <p:ph idx="1"/>
          </p:nvPr>
        </p:nvSpPr>
        <p:spPr>
          <a:xfrm>
            <a:off x="1069848" y="1895302"/>
            <a:ext cx="10058400" cy="4596938"/>
          </a:xfrm>
        </p:spPr>
        <p:txBody>
          <a:bodyPr>
            <a:normAutofit fontScale="77500" lnSpcReduction="20000"/>
          </a:bodyPr>
          <a:lstStyle/>
          <a:p>
            <a:r>
              <a:rPr lang="en-US" sz="2400" dirty="0" smtClean="0">
                <a:latin typeface="Georgia" panose="02040502050405020303" pitchFamily="18" charset="0"/>
              </a:rPr>
              <a:t>We are leaving on Monday, May 13</a:t>
            </a:r>
            <a:r>
              <a:rPr lang="en-US" sz="2400" baseline="30000" dirty="0" smtClean="0">
                <a:latin typeface="Georgia" panose="02040502050405020303" pitchFamily="18" charset="0"/>
              </a:rPr>
              <a:t>th</a:t>
            </a:r>
            <a:r>
              <a:rPr lang="en-US" sz="2400" dirty="0" smtClean="0">
                <a:latin typeface="Georgia" panose="02040502050405020303" pitchFamily="18" charset="0"/>
              </a:rPr>
              <a:t> @ 7:00 PM.</a:t>
            </a:r>
          </a:p>
          <a:p>
            <a:pPr lvl="1"/>
            <a:r>
              <a:rPr lang="en-US" sz="2400" dirty="0" smtClean="0">
                <a:latin typeface="Georgia" panose="02040502050405020303" pitchFamily="18" charset="0"/>
              </a:rPr>
              <a:t>Be here at 6:00 so that we can leave on time!</a:t>
            </a:r>
          </a:p>
          <a:p>
            <a:pPr>
              <a:lnSpc>
                <a:spcPct val="120000"/>
              </a:lnSpc>
            </a:pPr>
            <a:r>
              <a:rPr lang="en-US" sz="2400" dirty="0" smtClean="0">
                <a:latin typeface="Georgia" panose="02040502050405020303" pitchFamily="18" charset="0"/>
              </a:rPr>
              <a:t>Students who decide to stay after school before our meeting time will need to be charged for aftercare.</a:t>
            </a:r>
          </a:p>
          <a:p>
            <a:endParaRPr lang="en-US" sz="2400" b="1" dirty="0" smtClean="0">
              <a:latin typeface="Georgia" panose="02040502050405020303" pitchFamily="18" charset="0"/>
            </a:endParaRPr>
          </a:p>
          <a:p>
            <a:pPr>
              <a:lnSpc>
                <a:spcPct val="120000"/>
              </a:lnSpc>
            </a:pPr>
            <a:r>
              <a:rPr lang="en-US" sz="2400" b="1" dirty="0" smtClean="0">
                <a:latin typeface="Georgia" panose="02040502050405020303" pitchFamily="18" charset="0"/>
              </a:rPr>
              <a:t>HOWEVER, ALL STUDENTS NEED TO BE PRESENT AT SCHOOL ON FRIDAY, MAY 10</a:t>
            </a:r>
            <a:r>
              <a:rPr lang="en-US" sz="2400" b="1" baseline="30000" dirty="0" smtClean="0">
                <a:latin typeface="Georgia" panose="02040502050405020303" pitchFamily="18" charset="0"/>
              </a:rPr>
              <a:t>TH</a:t>
            </a:r>
            <a:r>
              <a:rPr lang="en-US" sz="2400" b="1" dirty="0" smtClean="0">
                <a:latin typeface="Georgia" panose="02040502050405020303" pitchFamily="18" charset="0"/>
              </a:rPr>
              <a:t> &amp; MONDAY, MAY 13</a:t>
            </a:r>
            <a:r>
              <a:rPr lang="en-US" sz="2400" b="1" baseline="30000" dirty="0" smtClean="0">
                <a:latin typeface="Georgia" panose="02040502050405020303" pitchFamily="18" charset="0"/>
              </a:rPr>
              <a:t>TH</a:t>
            </a:r>
            <a:r>
              <a:rPr lang="en-US" sz="2400" b="1" dirty="0" smtClean="0">
                <a:latin typeface="Georgia" panose="02040502050405020303" pitchFamily="18" charset="0"/>
              </a:rPr>
              <a:t> BECAUSE DISTRICT ASSESSMENTS WILL BE ADMINISTERED ON THIS DAY.</a:t>
            </a:r>
          </a:p>
          <a:p>
            <a:endParaRPr lang="en-US" sz="2400" dirty="0" smtClean="0">
              <a:latin typeface="Georgia" panose="02040502050405020303" pitchFamily="18" charset="0"/>
            </a:endParaRPr>
          </a:p>
          <a:p>
            <a:r>
              <a:rPr lang="en-US" sz="2400" dirty="0" smtClean="0">
                <a:latin typeface="Georgia" panose="02040502050405020303" pitchFamily="18" charset="0"/>
              </a:rPr>
              <a:t>We cannot administer any DAs earlier, and students are only allowed to take a maximum of </a:t>
            </a:r>
            <a:r>
              <a:rPr lang="en-US" sz="2400" b="1" dirty="0" smtClean="0">
                <a:latin typeface="Georgia" panose="02040502050405020303" pitchFamily="18" charset="0"/>
              </a:rPr>
              <a:t>2 </a:t>
            </a:r>
            <a:r>
              <a:rPr lang="en-US" sz="2400" dirty="0" smtClean="0">
                <a:latin typeface="Georgia" panose="02040502050405020303" pitchFamily="18" charset="0"/>
              </a:rPr>
              <a:t>DAs per day.</a:t>
            </a:r>
          </a:p>
          <a:p>
            <a:endParaRPr lang="en-US" sz="2400" dirty="0" smtClean="0">
              <a:latin typeface="Georgia" panose="02040502050405020303" pitchFamily="18" charset="0"/>
            </a:endParaRPr>
          </a:p>
          <a:p>
            <a:r>
              <a:rPr lang="en-US" sz="2400" dirty="0" smtClean="0">
                <a:latin typeface="Georgia" panose="02040502050405020303" pitchFamily="18" charset="0"/>
              </a:rPr>
              <a:t>Final grades will be affected and will be in limbo until DAs are administered. </a:t>
            </a:r>
          </a:p>
          <a:p>
            <a:pPr lvl="1"/>
            <a:r>
              <a:rPr lang="en-US" sz="2400" dirty="0" smtClean="0">
                <a:latin typeface="Georgia" panose="02040502050405020303" pitchFamily="18" charset="0"/>
              </a:rPr>
              <a:t>DAs affect 10% of students’ grades</a:t>
            </a:r>
          </a:p>
        </p:txBody>
      </p:sp>
    </p:spTree>
    <p:extLst>
      <p:ext uri="{BB962C8B-B14F-4D97-AF65-F5344CB8AC3E}">
        <p14:creationId xmlns:p14="http://schemas.microsoft.com/office/powerpoint/2010/main" val="2938337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Updated Itinerary</a:t>
            </a:r>
            <a:endParaRPr lang="en-US" dirty="0"/>
          </a:p>
        </p:txBody>
      </p:sp>
      <p:sp>
        <p:nvSpPr>
          <p:cNvPr id="3" name="Content Placeholder 2"/>
          <p:cNvSpPr>
            <a:spLocks noGrp="1"/>
          </p:cNvSpPr>
          <p:nvPr>
            <p:ph idx="1"/>
          </p:nvPr>
        </p:nvSpPr>
        <p:spPr/>
        <p:txBody>
          <a:bodyPr/>
          <a:lstStyle/>
          <a:p>
            <a:r>
              <a:rPr lang="en-US" dirty="0" smtClean="0">
                <a:latin typeface="Georgia" panose="02040502050405020303" pitchFamily="18" charset="0"/>
              </a:rPr>
              <a:t>Itinerary has been updated reflecting our White House tour. </a:t>
            </a:r>
          </a:p>
          <a:p>
            <a:r>
              <a:rPr lang="en-US" dirty="0" smtClean="0">
                <a:latin typeface="Georgia" panose="02040502050405020303" pitchFamily="18" charset="0"/>
              </a:rPr>
              <a:t>A hard copy has been provided to you along with the updated information of our hotel.</a:t>
            </a:r>
            <a:endParaRPr lang="en-US" dirty="0">
              <a:latin typeface="Georgia" panose="02040502050405020303" pitchFamily="18" charset="0"/>
            </a:endParaRPr>
          </a:p>
        </p:txBody>
      </p:sp>
    </p:spTree>
    <p:extLst>
      <p:ext uri="{BB962C8B-B14F-4D97-AF65-F5344CB8AC3E}">
        <p14:creationId xmlns:p14="http://schemas.microsoft.com/office/powerpoint/2010/main" val="3794033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3223" y="226937"/>
            <a:ext cx="10058400" cy="1095974"/>
          </a:xfrm>
        </p:spPr>
        <p:txBody>
          <a:bodyPr/>
          <a:lstStyle/>
          <a:p>
            <a:r>
              <a:rPr lang="en-US" dirty="0" smtClean="0"/>
              <a:t>Packing Reminders</a:t>
            </a:r>
            <a:endParaRPr lang="en-US" dirty="0"/>
          </a:p>
        </p:txBody>
      </p:sp>
      <p:sp>
        <p:nvSpPr>
          <p:cNvPr id="3" name="Content Placeholder 2"/>
          <p:cNvSpPr>
            <a:spLocks noGrp="1"/>
          </p:cNvSpPr>
          <p:nvPr>
            <p:ph idx="1"/>
          </p:nvPr>
        </p:nvSpPr>
        <p:spPr>
          <a:xfrm>
            <a:off x="660862" y="1168531"/>
            <a:ext cx="11227526" cy="5381897"/>
          </a:xfrm>
        </p:spPr>
        <p:txBody>
          <a:bodyPr>
            <a:normAutofit fontScale="77500" lnSpcReduction="20000"/>
          </a:bodyPr>
          <a:lstStyle/>
          <a:p>
            <a:pPr>
              <a:lnSpc>
                <a:spcPct val="120000"/>
              </a:lnSpc>
              <a:defRPr/>
            </a:pPr>
            <a:r>
              <a:rPr lang="en-US" altLang="en-US" sz="2400" dirty="0" smtClean="0">
                <a:latin typeface="Georgia" panose="02040502050405020303" pitchFamily="18" charset="0"/>
              </a:rPr>
              <a:t>Pack </a:t>
            </a:r>
            <a:r>
              <a:rPr lang="en-US" altLang="en-US" sz="2400" u="sng" dirty="0">
                <a:latin typeface="Georgia" panose="02040502050405020303" pitchFamily="18" charset="0"/>
              </a:rPr>
              <a:t>light</a:t>
            </a:r>
            <a:r>
              <a:rPr lang="en-US" altLang="en-US" sz="2400" dirty="0">
                <a:latin typeface="Georgia" panose="02040502050405020303" pitchFamily="18" charset="0"/>
              </a:rPr>
              <a:t>! </a:t>
            </a:r>
            <a:r>
              <a:rPr lang="en-US" altLang="en-US" sz="2400" dirty="0" smtClean="0">
                <a:latin typeface="Georgia" panose="02040502050405020303" pitchFamily="18" charset="0"/>
              </a:rPr>
              <a:t>We </a:t>
            </a:r>
            <a:r>
              <a:rPr lang="en-US" altLang="en-US" sz="2400" dirty="0">
                <a:latin typeface="Georgia" panose="02040502050405020303" pitchFamily="18" charset="0"/>
              </a:rPr>
              <a:t>will be responsible for loading our own luggage on/off the bus and into hotels.</a:t>
            </a:r>
          </a:p>
          <a:p>
            <a:pPr marL="68263" indent="0">
              <a:lnSpc>
                <a:spcPct val="80000"/>
              </a:lnSpc>
              <a:buNone/>
              <a:defRPr/>
            </a:pPr>
            <a:endParaRPr lang="en-US" altLang="en-US" sz="100" dirty="0">
              <a:latin typeface="Georgia" panose="02040502050405020303" pitchFamily="18" charset="0"/>
            </a:endParaRPr>
          </a:p>
          <a:p>
            <a:pPr>
              <a:lnSpc>
                <a:spcPct val="80000"/>
              </a:lnSpc>
              <a:defRPr/>
            </a:pPr>
            <a:r>
              <a:rPr lang="en-US" altLang="en-US" sz="2400" dirty="0">
                <a:latin typeface="Georgia" panose="02040502050405020303" pitchFamily="18" charset="0"/>
              </a:rPr>
              <a:t>Leave room for souvenirs!</a:t>
            </a:r>
          </a:p>
          <a:p>
            <a:pPr marL="68263" indent="0">
              <a:lnSpc>
                <a:spcPct val="80000"/>
              </a:lnSpc>
              <a:buNone/>
              <a:defRPr/>
            </a:pPr>
            <a:endParaRPr lang="en-US" altLang="en-US" sz="100" dirty="0">
              <a:latin typeface="Georgia" panose="02040502050405020303" pitchFamily="18" charset="0"/>
            </a:endParaRPr>
          </a:p>
          <a:p>
            <a:pPr>
              <a:lnSpc>
                <a:spcPct val="120000"/>
              </a:lnSpc>
              <a:defRPr/>
            </a:pPr>
            <a:r>
              <a:rPr lang="en-US" altLang="en-US" sz="2400" dirty="0">
                <a:latin typeface="Georgia" panose="02040502050405020303" pitchFamily="18" charset="0"/>
              </a:rPr>
              <a:t>Students will be wearing their DC t-shirts out on excursions </a:t>
            </a:r>
            <a:r>
              <a:rPr lang="en-US" altLang="en-US" sz="2400" u="sng" dirty="0">
                <a:latin typeface="Georgia" panose="02040502050405020303" pitchFamily="18" charset="0"/>
              </a:rPr>
              <a:t>daily</a:t>
            </a:r>
            <a:r>
              <a:rPr lang="en-US" altLang="en-US" sz="2400" dirty="0">
                <a:latin typeface="Georgia" panose="02040502050405020303" pitchFamily="18" charset="0"/>
              </a:rPr>
              <a:t>.</a:t>
            </a:r>
          </a:p>
          <a:p>
            <a:pPr lvl="1">
              <a:lnSpc>
                <a:spcPct val="120000"/>
              </a:lnSpc>
              <a:defRPr/>
            </a:pPr>
            <a:r>
              <a:rPr lang="en-US" altLang="en-US" sz="2200" b="1" dirty="0">
                <a:latin typeface="Georgia" panose="02040502050405020303" pitchFamily="18" charset="0"/>
              </a:rPr>
              <a:t>Mon., 5/13 – Tues., 5/14 (morning): </a:t>
            </a:r>
            <a:r>
              <a:rPr lang="en-US" altLang="en-US" sz="2200" b="1" dirty="0">
                <a:solidFill>
                  <a:srgbClr val="CC0000"/>
                </a:solidFill>
                <a:latin typeface="Georgia" panose="02040502050405020303" pitchFamily="18" charset="0"/>
              </a:rPr>
              <a:t>red</a:t>
            </a:r>
            <a:r>
              <a:rPr lang="en-US" altLang="en-US" sz="2200" dirty="0">
                <a:latin typeface="Georgia" panose="02040502050405020303" pitchFamily="18" charset="0"/>
              </a:rPr>
              <a:t> </a:t>
            </a:r>
          </a:p>
          <a:p>
            <a:pPr lvl="2">
              <a:lnSpc>
                <a:spcPct val="120000"/>
              </a:lnSpc>
              <a:defRPr/>
            </a:pPr>
            <a:r>
              <a:rPr lang="en-US" altLang="en-US" sz="2000" dirty="0" smtClean="0">
                <a:latin typeface="Georgia" panose="02040502050405020303" pitchFamily="18" charset="0"/>
              </a:rPr>
              <a:t>(We’re </a:t>
            </a:r>
            <a:r>
              <a:rPr lang="en-US" altLang="en-US" sz="2000" dirty="0">
                <a:latin typeface="Georgia" panose="02040502050405020303" pitchFamily="18" charset="0"/>
              </a:rPr>
              <a:t>wearing this </a:t>
            </a:r>
            <a:r>
              <a:rPr lang="en-US" altLang="en-US" sz="2000" dirty="0" smtClean="0">
                <a:latin typeface="Georgia" panose="02040502050405020303" pitchFamily="18" charset="0"/>
              </a:rPr>
              <a:t>shirt on </a:t>
            </a:r>
            <a:r>
              <a:rPr lang="en-US" altLang="en-US" sz="2000" dirty="0">
                <a:latin typeface="Georgia" panose="02040502050405020303" pitchFamily="18" charset="0"/>
              </a:rPr>
              <a:t>both long bus rides) 	</a:t>
            </a:r>
            <a:endParaRPr lang="en-US" altLang="en-US" sz="2000" dirty="0" smtClean="0">
              <a:latin typeface="Georgia" panose="02040502050405020303" pitchFamily="18" charset="0"/>
            </a:endParaRPr>
          </a:p>
          <a:p>
            <a:pPr marL="548640" lvl="2" indent="0">
              <a:lnSpc>
                <a:spcPct val="80000"/>
              </a:lnSpc>
              <a:buNone/>
              <a:defRPr/>
            </a:pPr>
            <a:endParaRPr lang="en-US" altLang="en-US" sz="600" dirty="0">
              <a:latin typeface="Georgia" panose="02040502050405020303" pitchFamily="18" charset="0"/>
            </a:endParaRPr>
          </a:p>
          <a:p>
            <a:pPr lvl="1">
              <a:lnSpc>
                <a:spcPct val="80000"/>
              </a:lnSpc>
              <a:defRPr/>
            </a:pPr>
            <a:r>
              <a:rPr lang="en-US" altLang="en-US" sz="2200" b="1" dirty="0">
                <a:latin typeface="Georgia" panose="02040502050405020303" pitchFamily="18" charset="0"/>
              </a:rPr>
              <a:t>Tues., </a:t>
            </a:r>
            <a:r>
              <a:rPr lang="en-US" altLang="en-US" sz="2200" b="1" dirty="0" smtClean="0">
                <a:latin typeface="Georgia" panose="02040502050405020303" pitchFamily="18" charset="0"/>
              </a:rPr>
              <a:t>5/14: </a:t>
            </a:r>
            <a:r>
              <a:rPr lang="en-US" altLang="en-US" sz="2200" dirty="0">
                <a:latin typeface="Georgia" panose="02040502050405020303" pitchFamily="18" charset="0"/>
              </a:rPr>
              <a:t>(after arrival in DC): </a:t>
            </a:r>
            <a:r>
              <a:rPr lang="en-US" altLang="en-US" sz="2200" b="1" dirty="0">
                <a:solidFill>
                  <a:srgbClr val="00B050"/>
                </a:solidFill>
                <a:latin typeface="Georgia" panose="02040502050405020303" pitchFamily="18" charset="0"/>
              </a:rPr>
              <a:t>green</a:t>
            </a:r>
          </a:p>
          <a:p>
            <a:pPr marL="274320" lvl="1" indent="0">
              <a:lnSpc>
                <a:spcPct val="80000"/>
              </a:lnSpc>
              <a:buNone/>
              <a:defRPr/>
            </a:pPr>
            <a:endParaRPr lang="en-US" altLang="en-US" sz="600" b="1" dirty="0" smtClean="0">
              <a:latin typeface="Georgia" panose="02040502050405020303" pitchFamily="18" charset="0"/>
            </a:endParaRPr>
          </a:p>
          <a:p>
            <a:pPr lvl="1">
              <a:lnSpc>
                <a:spcPct val="80000"/>
              </a:lnSpc>
              <a:defRPr/>
            </a:pPr>
            <a:r>
              <a:rPr lang="en-US" altLang="en-US" sz="2200" b="1" dirty="0" smtClean="0">
                <a:latin typeface="Georgia" panose="02040502050405020303" pitchFamily="18" charset="0"/>
              </a:rPr>
              <a:t>Wed</a:t>
            </a:r>
            <a:r>
              <a:rPr lang="en-US" altLang="en-US" sz="2200" b="1" dirty="0">
                <a:latin typeface="Georgia" panose="02040502050405020303" pitchFamily="18" charset="0"/>
              </a:rPr>
              <a:t>., 5/15: </a:t>
            </a:r>
            <a:r>
              <a:rPr lang="en-US" altLang="en-US" sz="2200" b="1" dirty="0">
                <a:solidFill>
                  <a:srgbClr val="3399FF"/>
                </a:solidFill>
                <a:latin typeface="Georgia" panose="02040502050405020303" pitchFamily="18" charset="0"/>
              </a:rPr>
              <a:t>blue</a:t>
            </a:r>
            <a:endParaRPr lang="en-US" altLang="en-US" sz="2200" b="1" dirty="0">
              <a:latin typeface="Georgia" panose="02040502050405020303" pitchFamily="18" charset="0"/>
            </a:endParaRPr>
          </a:p>
          <a:p>
            <a:pPr marL="274320" lvl="1" indent="0">
              <a:lnSpc>
                <a:spcPct val="80000"/>
              </a:lnSpc>
              <a:buNone/>
              <a:defRPr/>
            </a:pPr>
            <a:endParaRPr lang="en-US" altLang="en-US" sz="600" b="1" dirty="0" smtClean="0">
              <a:latin typeface="Georgia" panose="02040502050405020303" pitchFamily="18" charset="0"/>
            </a:endParaRPr>
          </a:p>
          <a:p>
            <a:pPr lvl="1">
              <a:lnSpc>
                <a:spcPct val="80000"/>
              </a:lnSpc>
              <a:defRPr/>
            </a:pPr>
            <a:r>
              <a:rPr lang="en-US" altLang="en-US" sz="2200" b="1" dirty="0" smtClean="0">
                <a:latin typeface="Georgia" panose="02040502050405020303" pitchFamily="18" charset="0"/>
              </a:rPr>
              <a:t>Thurs</a:t>
            </a:r>
            <a:r>
              <a:rPr lang="en-US" altLang="en-US" sz="2200" b="1" dirty="0">
                <a:latin typeface="Georgia" panose="02040502050405020303" pitchFamily="18" charset="0"/>
              </a:rPr>
              <a:t>., 5/16: </a:t>
            </a:r>
            <a:r>
              <a:rPr lang="en-US" altLang="en-US" sz="2200" b="1" dirty="0">
                <a:solidFill>
                  <a:srgbClr val="7030A0"/>
                </a:solidFill>
                <a:latin typeface="Georgia" panose="02040502050405020303" pitchFamily="18" charset="0"/>
              </a:rPr>
              <a:t>purple</a:t>
            </a:r>
            <a:r>
              <a:rPr lang="en-US" altLang="en-US" sz="2200" dirty="0">
                <a:latin typeface="Georgia" panose="02040502050405020303" pitchFamily="18" charset="0"/>
              </a:rPr>
              <a:t>	 		</a:t>
            </a:r>
          </a:p>
          <a:p>
            <a:pPr lvl="1">
              <a:lnSpc>
                <a:spcPct val="80000"/>
              </a:lnSpc>
              <a:defRPr/>
            </a:pPr>
            <a:endParaRPr lang="en-US" altLang="en-US" sz="500" b="1" dirty="0" smtClean="0">
              <a:latin typeface="Georgia" panose="02040502050405020303" pitchFamily="18" charset="0"/>
            </a:endParaRPr>
          </a:p>
          <a:p>
            <a:pPr lvl="1">
              <a:lnSpc>
                <a:spcPct val="80000"/>
              </a:lnSpc>
              <a:defRPr/>
            </a:pPr>
            <a:r>
              <a:rPr lang="en-US" altLang="en-US" sz="2200" b="1" dirty="0" smtClean="0">
                <a:latin typeface="Georgia" panose="02040502050405020303" pitchFamily="18" charset="0"/>
              </a:rPr>
              <a:t>Fri</a:t>
            </a:r>
            <a:r>
              <a:rPr lang="en-US" altLang="en-US" sz="2200" b="1" dirty="0">
                <a:latin typeface="Georgia" panose="02040502050405020303" pitchFamily="18" charset="0"/>
              </a:rPr>
              <a:t>., 5/17: </a:t>
            </a:r>
            <a:r>
              <a:rPr lang="en-US" altLang="en-US" sz="2200" b="1" dirty="0">
                <a:solidFill>
                  <a:srgbClr val="CC0000"/>
                </a:solidFill>
                <a:latin typeface="Georgia" panose="02040502050405020303" pitchFamily="18" charset="0"/>
              </a:rPr>
              <a:t>red</a:t>
            </a:r>
            <a:r>
              <a:rPr lang="en-US" altLang="en-US" sz="2200" dirty="0">
                <a:latin typeface="Georgia" panose="02040502050405020303" pitchFamily="18" charset="0"/>
              </a:rPr>
              <a:t> 	 		</a:t>
            </a:r>
          </a:p>
          <a:p>
            <a:pPr>
              <a:lnSpc>
                <a:spcPct val="80000"/>
              </a:lnSpc>
              <a:defRPr/>
            </a:pPr>
            <a:endParaRPr lang="en-US" altLang="en-US" sz="100" dirty="0">
              <a:latin typeface="Georgia" panose="02040502050405020303" pitchFamily="18" charset="0"/>
            </a:endParaRPr>
          </a:p>
          <a:p>
            <a:pPr>
              <a:lnSpc>
                <a:spcPct val="80000"/>
              </a:lnSpc>
              <a:defRPr/>
            </a:pPr>
            <a:endParaRPr lang="en-US" altLang="en-US" sz="100" dirty="0">
              <a:latin typeface="Georgia" panose="02040502050405020303" pitchFamily="18" charset="0"/>
            </a:endParaRPr>
          </a:p>
          <a:p>
            <a:pPr>
              <a:lnSpc>
                <a:spcPct val="120000"/>
              </a:lnSpc>
              <a:defRPr/>
            </a:pPr>
            <a:r>
              <a:rPr lang="en-US" altLang="en-US" sz="2400" dirty="0">
                <a:latin typeface="Georgia" panose="02040502050405020303" pitchFamily="18" charset="0"/>
              </a:rPr>
              <a:t>We will have an opportunity to freshen up when we arrive in DC. Please pack your 2</a:t>
            </a:r>
            <a:r>
              <a:rPr lang="en-US" altLang="en-US" sz="2400" baseline="30000" dirty="0">
                <a:latin typeface="Georgia" panose="02040502050405020303" pitchFamily="18" charset="0"/>
              </a:rPr>
              <a:t>nd</a:t>
            </a:r>
            <a:r>
              <a:rPr lang="en-US" altLang="en-US" sz="2400" dirty="0">
                <a:latin typeface="Georgia" panose="02040502050405020303" pitchFamily="18" charset="0"/>
              </a:rPr>
              <a:t> day outfit (</a:t>
            </a:r>
            <a:r>
              <a:rPr lang="en-US" altLang="en-US" sz="2400" dirty="0">
                <a:solidFill>
                  <a:srgbClr val="00B050"/>
                </a:solidFill>
                <a:latin typeface="Georgia" panose="02040502050405020303" pitchFamily="18" charset="0"/>
              </a:rPr>
              <a:t>green</a:t>
            </a:r>
            <a:r>
              <a:rPr lang="en-US" altLang="en-US" sz="2400" dirty="0">
                <a:latin typeface="Georgia" panose="02040502050405020303" pitchFamily="18" charset="0"/>
              </a:rPr>
              <a:t> shirt + bottom) with your bus carry-on</a:t>
            </a:r>
            <a:r>
              <a:rPr lang="en-US" altLang="en-US" sz="2400" dirty="0" smtClean="0">
                <a:latin typeface="Georgia" panose="02040502050405020303" pitchFamily="18" charset="0"/>
              </a:rPr>
              <a:t>.</a:t>
            </a:r>
          </a:p>
          <a:p>
            <a:pPr>
              <a:lnSpc>
                <a:spcPct val="120000"/>
              </a:lnSpc>
              <a:defRPr/>
            </a:pPr>
            <a:r>
              <a:rPr lang="en-US" altLang="en-US" sz="2400" dirty="0" smtClean="0">
                <a:latin typeface="Georgia" panose="02040502050405020303" pitchFamily="18" charset="0"/>
              </a:rPr>
              <a:t>There are </a:t>
            </a:r>
            <a:r>
              <a:rPr lang="en-US" altLang="en-US" sz="2400" u="sng" dirty="0" smtClean="0">
                <a:latin typeface="Georgia" panose="02040502050405020303" pitchFamily="18" charset="0"/>
              </a:rPr>
              <a:t>no</a:t>
            </a:r>
            <a:r>
              <a:rPr lang="en-US" altLang="en-US" sz="2400" dirty="0" smtClean="0">
                <a:latin typeface="Georgia" panose="02040502050405020303" pitchFamily="18" charset="0"/>
              </a:rPr>
              <a:t> charging stations on the bus. </a:t>
            </a:r>
          </a:p>
          <a:p>
            <a:pPr lvl="1">
              <a:lnSpc>
                <a:spcPct val="120000"/>
              </a:lnSpc>
              <a:defRPr/>
            </a:pPr>
            <a:r>
              <a:rPr lang="en-US" altLang="en-US" sz="2200" dirty="0" smtClean="0">
                <a:latin typeface="Georgia" panose="02040502050405020303" pitchFamily="18" charset="0"/>
              </a:rPr>
              <a:t>Preserve your battery life or bring an external battery charger.</a:t>
            </a:r>
            <a:endParaRPr lang="en-US" altLang="en-US" sz="2200" dirty="0">
              <a:latin typeface="Georgia" panose="02040502050405020303" pitchFamily="18" charset="0"/>
            </a:endParaRPr>
          </a:p>
          <a:p>
            <a:endParaRPr lang="en-US" dirty="0"/>
          </a:p>
        </p:txBody>
      </p:sp>
    </p:spTree>
    <p:extLst>
      <p:ext uri="{BB962C8B-B14F-4D97-AF65-F5344CB8AC3E}">
        <p14:creationId xmlns:p14="http://schemas.microsoft.com/office/powerpoint/2010/main" val="3482649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0"/>
            <a:ext cx="10058400" cy="1147156"/>
          </a:xfrm>
        </p:spPr>
        <p:txBody>
          <a:bodyPr/>
          <a:lstStyle/>
          <a:p>
            <a:r>
              <a:rPr lang="en-US" dirty="0" smtClean="0"/>
              <a:t>Packing List</a:t>
            </a:r>
            <a:endParaRPr lang="en-US" dirty="0"/>
          </a:p>
        </p:txBody>
      </p:sp>
      <p:sp>
        <p:nvSpPr>
          <p:cNvPr id="3" name="Content Placeholder 2"/>
          <p:cNvSpPr>
            <a:spLocks noGrp="1"/>
          </p:cNvSpPr>
          <p:nvPr>
            <p:ph idx="1"/>
          </p:nvPr>
        </p:nvSpPr>
        <p:spPr>
          <a:xfrm>
            <a:off x="573578" y="1147156"/>
            <a:ext cx="5187142" cy="5627717"/>
          </a:xfrm>
        </p:spPr>
        <p:txBody>
          <a:bodyPr>
            <a:normAutofit fontScale="55000" lnSpcReduction="20000"/>
          </a:bodyPr>
          <a:lstStyle/>
          <a:p>
            <a:pPr marL="0" indent="0">
              <a:lnSpc>
                <a:spcPct val="70000"/>
              </a:lnSpc>
              <a:buNone/>
            </a:pPr>
            <a:r>
              <a:rPr lang="en-US" altLang="en-US" sz="3300" b="1" dirty="0" smtClean="0">
                <a:latin typeface="Georgia" panose="02040502050405020303" pitchFamily="18" charset="0"/>
              </a:rPr>
              <a:t>Required</a:t>
            </a:r>
          </a:p>
          <a:p>
            <a:pPr>
              <a:lnSpc>
                <a:spcPct val="120000"/>
              </a:lnSpc>
            </a:pPr>
            <a:r>
              <a:rPr lang="en-US" altLang="en-US" sz="2200" dirty="0" smtClean="0">
                <a:latin typeface="Georgia" panose="02040502050405020303" pitchFamily="18" charset="0"/>
              </a:rPr>
              <a:t>Suitcase</a:t>
            </a:r>
          </a:p>
          <a:p>
            <a:pPr>
              <a:lnSpc>
                <a:spcPct val="120000"/>
              </a:lnSpc>
            </a:pPr>
            <a:r>
              <a:rPr lang="en-US" altLang="en-US" sz="2200" dirty="0" smtClean="0">
                <a:latin typeface="Georgia" panose="02040502050405020303" pitchFamily="18" charset="0"/>
              </a:rPr>
              <a:t>DC t-shirts</a:t>
            </a:r>
          </a:p>
          <a:p>
            <a:pPr lvl="1">
              <a:lnSpc>
                <a:spcPct val="120000"/>
              </a:lnSpc>
            </a:pPr>
            <a:r>
              <a:rPr lang="en-US" altLang="en-US" sz="2200" dirty="0" smtClean="0">
                <a:latin typeface="Georgia" panose="02040502050405020303" pitchFamily="18" charset="0"/>
              </a:rPr>
              <a:t>Long sleeve t-shirts underneath if weather is chilly (High is between 70</a:t>
            </a:r>
            <a:r>
              <a:rPr lang="en-US" altLang="en-US" sz="2200" baseline="30000" dirty="0" smtClean="0">
                <a:latin typeface="Georgia" panose="02040502050405020303" pitchFamily="18" charset="0"/>
              </a:rPr>
              <a:t>o</a:t>
            </a:r>
            <a:r>
              <a:rPr lang="en-US" altLang="en-US" sz="2200" dirty="0" smtClean="0">
                <a:latin typeface="Georgia" panose="02040502050405020303" pitchFamily="18" charset="0"/>
              </a:rPr>
              <a:t>-75</a:t>
            </a:r>
            <a:r>
              <a:rPr lang="en-US" altLang="en-US" sz="2200" baseline="30000" dirty="0" smtClean="0">
                <a:latin typeface="Georgia" panose="02040502050405020303" pitchFamily="18" charset="0"/>
              </a:rPr>
              <a:t>o</a:t>
            </a:r>
            <a:r>
              <a:rPr lang="en-US" altLang="en-US" sz="2200" dirty="0" smtClean="0">
                <a:latin typeface="Georgia" panose="02040502050405020303" pitchFamily="18" charset="0"/>
              </a:rPr>
              <a:t>F; Low is 56</a:t>
            </a:r>
            <a:r>
              <a:rPr lang="en-US" altLang="en-US" sz="2200" baseline="30000" dirty="0" smtClean="0">
                <a:latin typeface="Georgia" panose="02040502050405020303" pitchFamily="18" charset="0"/>
              </a:rPr>
              <a:t>o</a:t>
            </a:r>
            <a:r>
              <a:rPr lang="en-US" altLang="en-US" sz="2200" dirty="0" smtClean="0">
                <a:latin typeface="Georgia" panose="02040502050405020303" pitchFamily="18" charset="0"/>
              </a:rPr>
              <a:t>-59</a:t>
            </a:r>
            <a:r>
              <a:rPr lang="en-US" altLang="en-US" sz="2200" baseline="30000" dirty="0" smtClean="0">
                <a:latin typeface="Georgia" panose="02040502050405020303" pitchFamily="18" charset="0"/>
              </a:rPr>
              <a:t>o</a:t>
            </a:r>
            <a:r>
              <a:rPr lang="en-US" altLang="en-US" sz="2200" dirty="0" smtClean="0">
                <a:latin typeface="Georgia" panose="02040502050405020303" pitchFamily="18" charset="0"/>
              </a:rPr>
              <a:t> F)</a:t>
            </a:r>
            <a:endParaRPr lang="en-US" altLang="en-US" sz="2200" dirty="0">
              <a:latin typeface="Georgia" panose="02040502050405020303" pitchFamily="18" charset="0"/>
            </a:endParaRPr>
          </a:p>
          <a:p>
            <a:pPr>
              <a:lnSpc>
                <a:spcPct val="120000"/>
              </a:lnSpc>
            </a:pPr>
            <a:r>
              <a:rPr lang="en-US" altLang="en-US" sz="2200" dirty="0">
                <a:latin typeface="Georgia" panose="02040502050405020303" pitchFamily="18" charset="0"/>
              </a:rPr>
              <a:t>3</a:t>
            </a:r>
            <a:r>
              <a:rPr lang="en-US" altLang="en-US" sz="2200" dirty="0" smtClean="0">
                <a:latin typeface="Georgia" panose="02040502050405020303" pitchFamily="18" charset="0"/>
              </a:rPr>
              <a:t> </a:t>
            </a:r>
            <a:r>
              <a:rPr lang="en-US" altLang="en-US" sz="2200" dirty="0" smtClean="0">
                <a:latin typeface="Georgia" panose="02040502050405020303" pitchFamily="18" charset="0"/>
              </a:rPr>
              <a:t>pairs of </a:t>
            </a:r>
            <a:r>
              <a:rPr lang="en-US" altLang="en-US" sz="2200" dirty="0" smtClean="0">
                <a:latin typeface="Georgia" panose="02040502050405020303" pitchFamily="18" charset="0"/>
              </a:rPr>
              <a:t>socks (at least)</a:t>
            </a:r>
            <a:endParaRPr lang="en-US" altLang="en-US" sz="2200" dirty="0" smtClean="0">
              <a:latin typeface="Georgia" panose="02040502050405020303" pitchFamily="18" charset="0"/>
            </a:endParaRPr>
          </a:p>
          <a:p>
            <a:pPr>
              <a:lnSpc>
                <a:spcPct val="120000"/>
              </a:lnSpc>
            </a:pPr>
            <a:r>
              <a:rPr lang="en-US" altLang="en-US" sz="2200" dirty="0" smtClean="0">
                <a:latin typeface="Georgia" panose="02040502050405020303" pitchFamily="18" charset="0"/>
              </a:rPr>
              <a:t>Underwear </a:t>
            </a:r>
          </a:p>
          <a:p>
            <a:pPr>
              <a:lnSpc>
                <a:spcPct val="120000"/>
              </a:lnSpc>
            </a:pPr>
            <a:r>
              <a:rPr lang="en-US" altLang="en-US" sz="2200" dirty="0" smtClean="0">
                <a:latin typeface="Georgia" panose="02040502050405020303" pitchFamily="18" charset="0"/>
              </a:rPr>
              <a:t>3 bottoms (jeans, shorts, comfortable walking pants – no sweatpants)</a:t>
            </a:r>
          </a:p>
          <a:p>
            <a:pPr>
              <a:lnSpc>
                <a:spcPct val="120000"/>
              </a:lnSpc>
            </a:pPr>
            <a:r>
              <a:rPr lang="en-US" altLang="en-US" sz="2200" dirty="0" smtClean="0">
                <a:latin typeface="Georgia" panose="02040502050405020303" pitchFamily="18" charset="0"/>
              </a:rPr>
              <a:t>Pajamas</a:t>
            </a:r>
          </a:p>
          <a:p>
            <a:pPr>
              <a:lnSpc>
                <a:spcPct val="120000"/>
              </a:lnSpc>
            </a:pPr>
            <a:r>
              <a:rPr lang="en-US" altLang="en-US" sz="2200" dirty="0" smtClean="0">
                <a:latin typeface="Georgia" panose="02040502050405020303" pitchFamily="18" charset="0"/>
              </a:rPr>
              <a:t>Personal toiletries (toothbrush, comb, etc.)</a:t>
            </a:r>
          </a:p>
          <a:p>
            <a:pPr>
              <a:lnSpc>
                <a:spcPct val="120000"/>
              </a:lnSpc>
            </a:pPr>
            <a:r>
              <a:rPr lang="en-US" altLang="en-US" sz="2200" dirty="0" smtClean="0">
                <a:latin typeface="Georgia" panose="02040502050405020303" pitchFamily="18" charset="0"/>
              </a:rPr>
              <a:t>Day-of </a:t>
            </a:r>
            <a:r>
              <a:rPr lang="en-US" altLang="en-US" sz="2200" dirty="0">
                <a:latin typeface="Georgia" panose="02040502050405020303" pitchFamily="18" charset="0"/>
              </a:rPr>
              <a:t>Backpack – no rolling backpacks</a:t>
            </a:r>
          </a:p>
          <a:p>
            <a:pPr>
              <a:lnSpc>
                <a:spcPct val="120000"/>
              </a:lnSpc>
            </a:pPr>
            <a:r>
              <a:rPr lang="en-US" altLang="en-US" sz="2200" dirty="0" smtClean="0">
                <a:latin typeface="Georgia" panose="02040502050405020303" pitchFamily="18" charset="0"/>
              </a:rPr>
              <a:t>Refillable </a:t>
            </a:r>
            <a:r>
              <a:rPr lang="en-US" altLang="en-US" sz="2200" dirty="0">
                <a:latin typeface="Georgia" panose="02040502050405020303" pitchFamily="18" charset="0"/>
              </a:rPr>
              <a:t>water </a:t>
            </a:r>
            <a:r>
              <a:rPr lang="en-US" altLang="en-US" sz="2200" dirty="0" smtClean="0">
                <a:latin typeface="Georgia" panose="02040502050405020303" pitchFamily="18" charset="0"/>
              </a:rPr>
              <a:t>bottle</a:t>
            </a:r>
          </a:p>
          <a:p>
            <a:pPr>
              <a:lnSpc>
                <a:spcPct val="120000"/>
              </a:lnSpc>
            </a:pPr>
            <a:r>
              <a:rPr lang="en-US" altLang="en-US" sz="2200" dirty="0" smtClean="0">
                <a:latin typeface="Georgia" panose="02040502050405020303" pitchFamily="18" charset="0"/>
              </a:rPr>
              <a:t>Sunscreen</a:t>
            </a:r>
            <a:endParaRPr lang="en-US" altLang="en-US" sz="2200" dirty="0">
              <a:latin typeface="Georgia" panose="02040502050405020303" pitchFamily="18" charset="0"/>
            </a:endParaRPr>
          </a:p>
          <a:p>
            <a:pPr>
              <a:lnSpc>
                <a:spcPct val="120000"/>
              </a:lnSpc>
            </a:pPr>
            <a:r>
              <a:rPr lang="en-US" altLang="en-US" sz="2200" dirty="0" smtClean="0">
                <a:latin typeface="Georgia" panose="02040502050405020303" pitchFamily="18" charset="0"/>
              </a:rPr>
              <a:t>Watch</a:t>
            </a:r>
            <a:endParaRPr lang="en-US" altLang="en-US" sz="2200" dirty="0">
              <a:latin typeface="Georgia" panose="02040502050405020303" pitchFamily="18" charset="0"/>
            </a:endParaRPr>
          </a:p>
          <a:p>
            <a:pPr>
              <a:lnSpc>
                <a:spcPct val="120000"/>
              </a:lnSpc>
            </a:pPr>
            <a:r>
              <a:rPr lang="en-US" altLang="en-US" sz="2200" dirty="0">
                <a:latin typeface="Georgia" panose="02040502050405020303" pitchFamily="18" charset="0"/>
              </a:rPr>
              <a:t>R</a:t>
            </a:r>
            <a:r>
              <a:rPr lang="en-US" altLang="en-US" sz="2200" dirty="0" smtClean="0">
                <a:latin typeface="Georgia" panose="02040502050405020303" pitchFamily="18" charset="0"/>
              </a:rPr>
              <a:t>aincoat </a:t>
            </a:r>
            <a:r>
              <a:rPr lang="en-US" altLang="en-US" sz="2200" dirty="0">
                <a:latin typeface="Georgia" panose="02040502050405020303" pitchFamily="18" charset="0"/>
              </a:rPr>
              <a:t>with a hood – we will be out there rain or shine</a:t>
            </a:r>
          </a:p>
          <a:p>
            <a:pPr>
              <a:lnSpc>
                <a:spcPct val="120000"/>
              </a:lnSpc>
            </a:pPr>
            <a:r>
              <a:rPr lang="en-US" altLang="en-US" sz="2200" dirty="0">
                <a:latin typeface="Georgia" panose="02040502050405020303" pitchFamily="18" charset="0"/>
              </a:rPr>
              <a:t>Easy dry </a:t>
            </a:r>
            <a:r>
              <a:rPr lang="en-US" altLang="en-US" sz="2200" dirty="0" smtClean="0">
                <a:latin typeface="Georgia" panose="02040502050405020303" pitchFamily="18" charset="0"/>
              </a:rPr>
              <a:t>bottoms</a:t>
            </a:r>
            <a:endParaRPr lang="en-US" altLang="en-US" sz="2200" dirty="0">
              <a:latin typeface="Georgia" panose="02040502050405020303" pitchFamily="18" charset="0"/>
            </a:endParaRPr>
          </a:p>
          <a:p>
            <a:pPr>
              <a:lnSpc>
                <a:spcPct val="120000"/>
              </a:lnSpc>
            </a:pPr>
            <a:r>
              <a:rPr lang="en-US" altLang="en-US" sz="2200" dirty="0" smtClean="0">
                <a:latin typeface="Georgia" panose="02040502050405020303" pitchFamily="18" charset="0"/>
              </a:rPr>
              <a:t>Good </a:t>
            </a:r>
            <a:r>
              <a:rPr lang="en-US" altLang="en-US" sz="2200" dirty="0">
                <a:latin typeface="Georgia" panose="02040502050405020303" pitchFamily="18" charset="0"/>
              </a:rPr>
              <a:t>walking shoes!</a:t>
            </a:r>
          </a:p>
          <a:p>
            <a:pPr>
              <a:lnSpc>
                <a:spcPct val="120000"/>
              </a:lnSpc>
            </a:pPr>
            <a:endParaRPr lang="en-US" dirty="0"/>
          </a:p>
        </p:txBody>
      </p:sp>
      <p:sp>
        <p:nvSpPr>
          <p:cNvPr id="4" name="TextBox 3"/>
          <p:cNvSpPr txBox="1"/>
          <p:nvPr/>
        </p:nvSpPr>
        <p:spPr>
          <a:xfrm>
            <a:off x="6099048" y="1064030"/>
            <a:ext cx="5763214" cy="7017306"/>
          </a:xfrm>
          <a:prstGeom prst="rect">
            <a:avLst/>
          </a:prstGeom>
          <a:noFill/>
        </p:spPr>
        <p:txBody>
          <a:bodyPr wrap="square" rtlCol="0">
            <a:spAutoFit/>
          </a:bodyPr>
          <a:lstStyle/>
          <a:p>
            <a:r>
              <a:rPr lang="en-US" b="1" dirty="0" smtClean="0">
                <a:latin typeface="Georgia" panose="02040502050405020303" pitchFamily="18" charset="0"/>
              </a:rPr>
              <a:t>Optional</a:t>
            </a:r>
          </a:p>
          <a:p>
            <a:pPr marL="285750" indent="-285750">
              <a:lnSpc>
                <a:spcPct val="150000"/>
              </a:lnSpc>
              <a:buFont typeface="Arial" panose="020B0604020202020204" pitchFamily="34" charset="0"/>
              <a:buChar char="•"/>
            </a:pPr>
            <a:r>
              <a:rPr lang="en-US" altLang="en-US" dirty="0">
                <a:latin typeface="Georgia" panose="02040502050405020303" pitchFamily="18" charset="0"/>
              </a:rPr>
              <a:t>Camera – memory </a:t>
            </a:r>
            <a:r>
              <a:rPr lang="en-US" altLang="en-US" dirty="0" smtClean="0">
                <a:latin typeface="Georgia" panose="02040502050405020303" pitchFamily="18" charset="0"/>
              </a:rPr>
              <a:t>cards</a:t>
            </a:r>
          </a:p>
          <a:p>
            <a:pPr marL="285750" indent="-285750">
              <a:lnSpc>
                <a:spcPct val="150000"/>
              </a:lnSpc>
              <a:buFont typeface="Arial" panose="020B0604020202020204" pitchFamily="34" charset="0"/>
              <a:buChar char="•"/>
            </a:pPr>
            <a:r>
              <a:rPr lang="en-US" altLang="en-US" dirty="0">
                <a:latin typeface="Georgia" panose="02040502050405020303" pitchFamily="18" charset="0"/>
              </a:rPr>
              <a:t>Travel alarm clock </a:t>
            </a:r>
            <a:endParaRPr lang="en-US" altLang="en-US" dirty="0" smtClean="0">
              <a:latin typeface="Georgia" panose="02040502050405020303" pitchFamily="18" charset="0"/>
            </a:endParaRPr>
          </a:p>
          <a:p>
            <a:pPr marL="285750" indent="-285750">
              <a:lnSpc>
                <a:spcPct val="150000"/>
              </a:lnSpc>
              <a:buFont typeface="Arial" panose="020B0604020202020204" pitchFamily="34" charset="0"/>
              <a:buChar char="•"/>
            </a:pPr>
            <a:r>
              <a:rPr lang="en-US" altLang="en-US" dirty="0" smtClean="0">
                <a:latin typeface="Georgia" panose="02040502050405020303" pitchFamily="18" charset="0"/>
              </a:rPr>
              <a:t>Bus </a:t>
            </a:r>
            <a:r>
              <a:rPr lang="en-US" altLang="en-US" dirty="0">
                <a:latin typeface="Georgia" panose="02040502050405020303" pitchFamily="18" charset="0"/>
              </a:rPr>
              <a:t>pillow + </a:t>
            </a:r>
            <a:r>
              <a:rPr lang="en-US" altLang="en-US" dirty="0" smtClean="0">
                <a:latin typeface="Georgia" panose="02040502050405020303" pitchFamily="18" charset="0"/>
              </a:rPr>
              <a:t>blanket/</a:t>
            </a:r>
            <a:r>
              <a:rPr lang="en-US" altLang="en-US" dirty="0" err="1" smtClean="0">
                <a:latin typeface="Georgia" panose="02040502050405020303" pitchFamily="18" charset="0"/>
              </a:rPr>
              <a:t>snuggie</a:t>
            </a:r>
            <a:endParaRPr lang="en-US" altLang="en-US" dirty="0" smtClean="0">
              <a:latin typeface="Georgia" panose="02040502050405020303" pitchFamily="18" charset="0"/>
            </a:endParaRPr>
          </a:p>
          <a:p>
            <a:pPr marL="285750" indent="-285750">
              <a:lnSpc>
                <a:spcPct val="150000"/>
              </a:lnSpc>
              <a:buFont typeface="Arial" panose="020B0604020202020204" pitchFamily="34" charset="0"/>
              <a:buChar char="•"/>
            </a:pPr>
            <a:r>
              <a:rPr lang="en-US" altLang="en-US" dirty="0">
                <a:latin typeface="Georgia" panose="02040502050405020303" pitchFamily="18" charset="0"/>
              </a:rPr>
              <a:t>Personal </a:t>
            </a:r>
            <a:r>
              <a:rPr lang="en-US" altLang="en-US" dirty="0" smtClean="0">
                <a:latin typeface="Georgia" panose="02040502050405020303" pitchFamily="18" charset="0"/>
              </a:rPr>
              <a:t>journal</a:t>
            </a:r>
          </a:p>
          <a:p>
            <a:pPr marL="285750" indent="-285750">
              <a:lnSpc>
                <a:spcPct val="150000"/>
              </a:lnSpc>
              <a:buFont typeface="Arial" panose="020B0604020202020204" pitchFamily="34" charset="0"/>
              <a:buChar char="•"/>
            </a:pPr>
            <a:r>
              <a:rPr lang="en-US" altLang="en-US" dirty="0" smtClean="0">
                <a:latin typeface="Georgia" panose="02040502050405020303" pitchFamily="18" charset="0"/>
              </a:rPr>
              <a:t>Sunglasses/Hat</a:t>
            </a:r>
          </a:p>
          <a:p>
            <a:pPr marL="285750" indent="-285750">
              <a:lnSpc>
                <a:spcPct val="150000"/>
              </a:lnSpc>
              <a:buFont typeface="Arial" panose="020B0604020202020204" pitchFamily="34" charset="0"/>
              <a:buChar char="•"/>
            </a:pPr>
            <a:r>
              <a:rPr lang="en-US" altLang="en-US" dirty="0">
                <a:latin typeface="Georgia" panose="02040502050405020303" pitchFamily="18" charset="0"/>
              </a:rPr>
              <a:t>Money pouch (to keep inside of your clothes</a:t>
            </a:r>
            <a:r>
              <a:rPr lang="en-US" altLang="en-US" dirty="0" smtClean="0">
                <a:latin typeface="Georgia" panose="02040502050405020303" pitchFamily="18" charset="0"/>
              </a:rPr>
              <a:t>)</a:t>
            </a:r>
          </a:p>
          <a:p>
            <a:pPr marL="285750" indent="-285750">
              <a:lnSpc>
                <a:spcPct val="150000"/>
              </a:lnSpc>
              <a:buFont typeface="Arial" panose="020B0604020202020204" pitchFamily="34" charset="0"/>
              <a:buChar char="•"/>
            </a:pPr>
            <a:r>
              <a:rPr lang="en-US" altLang="en-US" dirty="0">
                <a:latin typeface="Georgia" panose="02040502050405020303" pitchFamily="18" charset="0"/>
              </a:rPr>
              <a:t>Toiletry </a:t>
            </a:r>
            <a:r>
              <a:rPr lang="en-US" altLang="en-US" dirty="0" smtClean="0">
                <a:latin typeface="Georgia" panose="02040502050405020303" pitchFamily="18" charset="0"/>
              </a:rPr>
              <a:t>holder</a:t>
            </a:r>
          </a:p>
          <a:p>
            <a:pPr marL="285750" indent="-285750">
              <a:lnSpc>
                <a:spcPct val="150000"/>
              </a:lnSpc>
              <a:buFont typeface="Arial" panose="020B0604020202020204" pitchFamily="34" charset="0"/>
              <a:buChar char="•"/>
            </a:pPr>
            <a:r>
              <a:rPr lang="en-US" altLang="en-US" dirty="0">
                <a:latin typeface="Georgia" panose="02040502050405020303" pitchFamily="18" charset="0"/>
              </a:rPr>
              <a:t>Luggage lock (I prefer combination ones the best</a:t>
            </a:r>
            <a:r>
              <a:rPr lang="en-US" altLang="en-US" dirty="0" smtClean="0">
                <a:latin typeface="Georgia" panose="02040502050405020303" pitchFamily="18" charset="0"/>
              </a:rPr>
              <a:t>)</a:t>
            </a:r>
          </a:p>
          <a:p>
            <a:pPr marL="285750" indent="-285750">
              <a:lnSpc>
                <a:spcPct val="150000"/>
              </a:lnSpc>
              <a:buFont typeface="Arial" panose="020B0604020202020204" pitchFamily="34" charset="0"/>
              <a:buChar char="•"/>
            </a:pPr>
            <a:r>
              <a:rPr lang="en-US" altLang="en-US" dirty="0" smtClean="0">
                <a:latin typeface="Georgia" panose="02040502050405020303" pitchFamily="18" charset="0"/>
              </a:rPr>
              <a:t>Additional battery pack for cell phones</a:t>
            </a:r>
          </a:p>
          <a:p>
            <a:pPr marL="285750" indent="-285750">
              <a:lnSpc>
                <a:spcPct val="150000"/>
              </a:lnSpc>
              <a:buFont typeface="Arial" panose="020B0604020202020204" pitchFamily="34" charset="0"/>
              <a:buChar char="•"/>
            </a:pPr>
            <a:r>
              <a:rPr lang="en-US" altLang="en-US" dirty="0" smtClean="0">
                <a:latin typeface="Georgia" panose="02040502050405020303" pitchFamily="18" charset="0"/>
              </a:rPr>
              <a:t>Something to entertain you for 12 hours on the bus.</a:t>
            </a:r>
            <a:endParaRPr lang="en-US" altLang="en-US" dirty="0">
              <a:latin typeface="Georgia" panose="02040502050405020303" pitchFamily="18" charset="0"/>
            </a:endParaRPr>
          </a:p>
          <a:p>
            <a:endParaRPr lang="en-US" altLang="en-US" dirty="0"/>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endParaRPr lang="en-US" b="1" dirty="0" smtClean="0"/>
          </a:p>
          <a:p>
            <a:endParaRPr lang="en-US" b="1" dirty="0"/>
          </a:p>
        </p:txBody>
      </p:sp>
    </p:spTree>
    <p:extLst>
      <p:ext uri="{BB962C8B-B14F-4D97-AF65-F5344CB8AC3E}">
        <p14:creationId xmlns:p14="http://schemas.microsoft.com/office/powerpoint/2010/main" val="2281181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7" y="110559"/>
            <a:ext cx="10058400" cy="1161288"/>
          </a:xfrm>
        </p:spPr>
        <p:txBody>
          <a:bodyPr/>
          <a:lstStyle/>
          <a:p>
            <a:r>
              <a:rPr lang="en-US" dirty="0" smtClean="0"/>
              <a:t>Monday Evening &amp; Bus Drive</a:t>
            </a:r>
            <a:endParaRPr lang="en-US" dirty="0"/>
          </a:p>
        </p:txBody>
      </p:sp>
      <p:sp>
        <p:nvSpPr>
          <p:cNvPr id="3" name="Content Placeholder 2"/>
          <p:cNvSpPr>
            <a:spLocks noGrp="1"/>
          </p:cNvSpPr>
          <p:nvPr>
            <p:ph idx="1"/>
          </p:nvPr>
        </p:nvSpPr>
        <p:spPr>
          <a:xfrm>
            <a:off x="856211" y="1271846"/>
            <a:ext cx="10743605" cy="5586153"/>
          </a:xfrm>
        </p:spPr>
        <p:txBody>
          <a:bodyPr>
            <a:normAutofit fontScale="92500" lnSpcReduction="20000"/>
          </a:bodyPr>
          <a:lstStyle/>
          <a:p>
            <a:r>
              <a:rPr lang="en-US" altLang="en-US" b="1" dirty="0" smtClean="0">
                <a:latin typeface="Georgia" panose="02040502050405020303" pitchFamily="18" charset="0"/>
              </a:rPr>
              <a:t>Monday Evening</a:t>
            </a:r>
          </a:p>
          <a:p>
            <a:pPr lvl="1"/>
            <a:r>
              <a:rPr lang="en-US" altLang="en-US" sz="2000" dirty="0">
                <a:latin typeface="Georgia" panose="02040502050405020303" pitchFamily="18" charset="0"/>
              </a:rPr>
              <a:t>We will be leaving on Monday, May 13, 2019 at 7:00 PM.</a:t>
            </a:r>
          </a:p>
          <a:p>
            <a:pPr lvl="2"/>
            <a:r>
              <a:rPr lang="en-US" altLang="en-US" sz="2000" dirty="0">
                <a:latin typeface="Georgia" panose="02040502050405020303" pitchFamily="18" charset="0"/>
              </a:rPr>
              <a:t>We will be meeting at New Life Academy of Excellence at 6:00 PM with luggage.</a:t>
            </a:r>
          </a:p>
          <a:p>
            <a:pPr lvl="2"/>
            <a:r>
              <a:rPr lang="en-US" altLang="en-US" sz="2000" dirty="0">
                <a:latin typeface="Georgia" panose="02040502050405020303" pitchFamily="18" charset="0"/>
              </a:rPr>
              <a:t>Please </a:t>
            </a:r>
            <a:r>
              <a:rPr lang="en-US" altLang="en-US" sz="2000" b="1" u="sng" dirty="0" smtClean="0">
                <a:latin typeface="Georgia" panose="02040502050405020303" pitchFamily="18" charset="0"/>
              </a:rPr>
              <a:t>eat dinner</a:t>
            </a:r>
            <a:r>
              <a:rPr lang="en-US" altLang="en-US" sz="2000" dirty="0" smtClean="0">
                <a:latin typeface="Georgia" panose="02040502050405020303" pitchFamily="18" charset="0"/>
              </a:rPr>
              <a:t> </a:t>
            </a:r>
            <a:r>
              <a:rPr lang="en-US" altLang="en-US" sz="2000" dirty="0">
                <a:latin typeface="Georgia" panose="02040502050405020303" pitchFamily="18" charset="0"/>
              </a:rPr>
              <a:t>before arriving back to the school.</a:t>
            </a:r>
          </a:p>
          <a:p>
            <a:pPr marL="274320" lvl="1" indent="0">
              <a:buNone/>
            </a:pPr>
            <a:endParaRPr lang="en-US" altLang="en-US" b="1" dirty="0" smtClean="0">
              <a:latin typeface="Georgia" panose="02040502050405020303" pitchFamily="18" charset="0"/>
            </a:endParaRPr>
          </a:p>
          <a:p>
            <a:r>
              <a:rPr lang="en-US" altLang="en-US" b="1" dirty="0" smtClean="0">
                <a:latin typeface="Georgia" panose="02040502050405020303" pitchFamily="18" charset="0"/>
              </a:rPr>
              <a:t>Bus Rules</a:t>
            </a:r>
          </a:p>
          <a:p>
            <a:pPr lvl="1"/>
            <a:r>
              <a:rPr lang="en-US" altLang="en-US" sz="2000" dirty="0" smtClean="0">
                <a:latin typeface="Georgia" panose="02040502050405020303" pitchFamily="18" charset="0"/>
              </a:rPr>
              <a:t>Stay seated the entire duration of the drive.</a:t>
            </a:r>
          </a:p>
          <a:p>
            <a:pPr lvl="2"/>
            <a:r>
              <a:rPr lang="en-US" altLang="en-US" sz="1800" dirty="0" smtClean="0">
                <a:latin typeface="Georgia" panose="02040502050405020303" pitchFamily="18" charset="0"/>
              </a:rPr>
              <a:t>Once your seat is selected, that is the seat that you will remain in.</a:t>
            </a:r>
          </a:p>
          <a:p>
            <a:pPr lvl="1"/>
            <a:r>
              <a:rPr lang="en-US" altLang="en-US" sz="2000" dirty="0" smtClean="0">
                <a:latin typeface="Georgia" panose="02040502050405020303" pitchFamily="18" charset="0"/>
              </a:rPr>
              <a:t>Bring snacks for overnight drive</a:t>
            </a:r>
          </a:p>
          <a:p>
            <a:pPr lvl="2"/>
            <a:r>
              <a:rPr lang="en-US" altLang="en-US" sz="1800" dirty="0" smtClean="0">
                <a:latin typeface="Georgia" panose="02040502050405020303" pitchFamily="18" charset="0"/>
              </a:rPr>
              <a:t>Must be in </a:t>
            </a:r>
            <a:r>
              <a:rPr lang="en-US" altLang="en-US" sz="1800" b="1" u="sng" dirty="0" err="1" smtClean="0">
                <a:latin typeface="Georgia" panose="02040502050405020303" pitchFamily="18" charset="0"/>
              </a:rPr>
              <a:t>resealable</a:t>
            </a:r>
            <a:r>
              <a:rPr lang="en-US" altLang="en-US" sz="1800" b="1" u="sng" dirty="0" smtClean="0">
                <a:latin typeface="Georgia" panose="02040502050405020303" pitchFamily="18" charset="0"/>
              </a:rPr>
              <a:t> containers</a:t>
            </a:r>
            <a:r>
              <a:rPr lang="en-US" altLang="en-US" sz="1800" b="1" dirty="0" smtClean="0">
                <a:latin typeface="Georgia" panose="02040502050405020303" pitchFamily="18" charset="0"/>
              </a:rPr>
              <a:t>.</a:t>
            </a:r>
          </a:p>
          <a:p>
            <a:pPr lvl="3"/>
            <a:r>
              <a:rPr lang="en-US" altLang="en-US" sz="1800" b="1" dirty="0" smtClean="0">
                <a:latin typeface="Georgia" panose="02040502050405020303" pitchFamily="18" charset="0"/>
              </a:rPr>
              <a:t>No cans, no small candies (M&amp;Ms), no gum</a:t>
            </a:r>
            <a:endParaRPr lang="en-US" altLang="en-US" sz="1800" dirty="0" smtClean="0">
              <a:latin typeface="Georgia" panose="02040502050405020303" pitchFamily="18" charset="0"/>
            </a:endParaRPr>
          </a:p>
          <a:p>
            <a:pPr lvl="1"/>
            <a:r>
              <a:rPr lang="en-US" altLang="en-US" sz="2000" dirty="0" smtClean="0">
                <a:latin typeface="Georgia" panose="02040502050405020303" pitchFamily="18" charset="0"/>
              </a:rPr>
              <a:t>No photos should be taken at night – flash will distract the bus driver</a:t>
            </a:r>
          </a:p>
          <a:p>
            <a:pPr lvl="1"/>
            <a:r>
              <a:rPr lang="en-US" altLang="en-US" sz="2000" dirty="0" smtClean="0">
                <a:latin typeface="Georgia" panose="02040502050405020303" pitchFamily="18" charset="0"/>
              </a:rPr>
              <a:t>Please </a:t>
            </a:r>
            <a:r>
              <a:rPr lang="en-US" altLang="en-US" sz="2000" dirty="0" smtClean="0">
                <a:latin typeface="Georgia" panose="02040502050405020303" pitchFamily="18" charset="0"/>
              </a:rPr>
              <a:t>make sure you clean up your surrounding area when you get off the bus.</a:t>
            </a:r>
          </a:p>
          <a:p>
            <a:pPr lvl="1"/>
            <a:r>
              <a:rPr lang="en-US" altLang="en-US" sz="2000" dirty="0" smtClean="0">
                <a:latin typeface="Georgia" panose="02040502050405020303" pitchFamily="18" charset="0"/>
              </a:rPr>
              <a:t>Travelers</a:t>
            </a:r>
            <a:r>
              <a:rPr lang="en-US" altLang="en-US" sz="2000" dirty="0">
                <a:latin typeface="Georgia" panose="02040502050405020303" pitchFamily="18" charset="0"/>
              </a:rPr>
              <a:t>, please </a:t>
            </a:r>
            <a:r>
              <a:rPr lang="en-US" altLang="en-US" sz="2000" dirty="0" smtClean="0">
                <a:latin typeface="Georgia" panose="02040502050405020303" pitchFamily="18" charset="0"/>
              </a:rPr>
              <a:t>try </a:t>
            </a:r>
            <a:r>
              <a:rPr lang="en-US" altLang="en-US" sz="2000" dirty="0">
                <a:latin typeface="Georgia" panose="02040502050405020303" pitchFamily="18" charset="0"/>
              </a:rPr>
              <a:t>your hardest to sleep on the bus ride to DC. </a:t>
            </a:r>
            <a:r>
              <a:rPr lang="en-US" altLang="en-US" sz="2000" b="1" u="sng" dirty="0">
                <a:latin typeface="Georgia" panose="02040502050405020303" pitchFamily="18" charset="0"/>
              </a:rPr>
              <a:t>You will be very tired</a:t>
            </a:r>
            <a:r>
              <a:rPr lang="en-US" altLang="en-US" sz="2000" b="1" dirty="0">
                <a:latin typeface="Georgia" panose="02040502050405020303" pitchFamily="18" charset="0"/>
              </a:rPr>
              <a:t> </a:t>
            </a:r>
            <a:r>
              <a:rPr lang="en-US" altLang="en-US" sz="2000" dirty="0">
                <a:latin typeface="Georgia" panose="02040502050405020303" pitchFamily="18" charset="0"/>
              </a:rPr>
              <a:t>on our first full day if you don’t</a:t>
            </a:r>
            <a:r>
              <a:rPr lang="en-US" altLang="en-US" sz="2000" dirty="0" smtClean="0">
                <a:latin typeface="Georgia" panose="02040502050405020303" pitchFamily="18" charset="0"/>
              </a:rPr>
              <a:t>.</a:t>
            </a:r>
          </a:p>
          <a:p>
            <a:pPr lvl="2"/>
            <a:r>
              <a:rPr lang="en-US" altLang="en-US" sz="2100" dirty="0" smtClean="0">
                <a:latin typeface="Georgia" panose="02040502050405020303" pitchFamily="18" charset="0"/>
              </a:rPr>
              <a:t>Noise level needs to be kept at a minimum – driver should be able to hear sirens, horns, etc.</a:t>
            </a:r>
            <a:endParaRPr lang="en-US" altLang="en-US" sz="2100" dirty="0">
              <a:latin typeface="Georgia" panose="02040502050405020303" pitchFamily="18" charset="0"/>
            </a:endParaRPr>
          </a:p>
          <a:p>
            <a:pPr lvl="2"/>
            <a:r>
              <a:rPr lang="en-US" altLang="en-US" sz="2000" dirty="0">
                <a:latin typeface="Georgia" panose="02040502050405020303" pitchFamily="18" charset="0"/>
              </a:rPr>
              <a:t>Our “</a:t>
            </a:r>
            <a:r>
              <a:rPr lang="en-US" altLang="en-US" sz="2000" b="1" dirty="0">
                <a:latin typeface="Georgia" panose="02040502050405020303" pitchFamily="18" charset="0"/>
              </a:rPr>
              <a:t>Quiet Time</a:t>
            </a:r>
            <a:r>
              <a:rPr lang="en-US" altLang="en-US" sz="2000" dirty="0">
                <a:latin typeface="Georgia" panose="02040502050405020303" pitchFamily="18" charset="0"/>
              </a:rPr>
              <a:t>” on the bus will begin at </a:t>
            </a:r>
            <a:r>
              <a:rPr lang="en-US" altLang="en-US" sz="2000" dirty="0" smtClean="0">
                <a:latin typeface="Georgia" panose="02040502050405020303" pitchFamily="18" charset="0"/>
              </a:rPr>
              <a:t>10:30 </a:t>
            </a:r>
            <a:r>
              <a:rPr lang="en-US" altLang="en-US" sz="2000" dirty="0">
                <a:latin typeface="Georgia" panose="02040502050405020303" pitchFamily="18" charset="0"/>
              </a:rPr>
              <a:t>PM Monday </a:t>
            </a:r>
            <a:r>
              <a:rPr lang="en-US" altLang="en-US" sz="2000" dirty="0" smtClean="0">
                <a:latin typeface="Georgia" panose="02040502050405020303" pitchFamily="18" charset="0"/>
              </a:rPr>
              <a:t>evening until we arrive the next morning.</a:t>
            </a:r>
            <a:endParaRPr lang="en-US" altLang="en-US" sz="2000" dirty="0">
              <a:latin typeface="Georgia" panose="02040502050405020303" pitchFamily="18" charset="0"/>
            </a:endParaRPr>
          </a:p>
          <a:p>
            <a:pPr lvl="2"/>
            <a:r>
              <a:rPr lang="en-US" altLang="en-US" sz="2000" dirty="0">
                <a:latin typeface="Georgia" panose="02040502050405020303" pitchFamily="18" charset="0"/>
              </a:rPr>
              <a:t>Please be considerate of others trying to get some rest</a:t>
            </a:r>
            <a:r>
              <a:rPr lang="en-US" altLang="en-US" sz="2000" dirty="0" smtClean="0">
                <a:latin typeface="Georgia" panose="02040502050405020303" pitchFamily="18" charset="0"/>
              </a:rPr>
              <a:t>.</a:t>
            </a:r>
          </a:p>
          <a:p>
            <a:endParaRPr lang="en-US" altLang="en-US" b="1" dirty="0" smtClean="0">
              <a:latin typeface="Georgia" panose="02040502050405020303" pitchFamily="18" charset="0"/>
            </a:endParaRPr>
          </a:p>
        </p:txBody>
      </p:sp>
      <p:sp>
        <p:nvSpPr>
          <p:cNvPr id="4" name="Cloud 3"/>
          <p:cNvSpPr/>
          <p:nvPr/>
        </p:nvSpPr>
        <p:spPr>
          <a:xfrm>
            <a:off x="8640485" y="2345836"/>
            <a:ext cx="2959331" cy="1745673"/>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9004464" y="2618507"/>
            <a:ext cx="2231372" cy="1200329"/>
          </a:xfrm>
          <a:prstGeom prst="rect">
            <a:avLst/>
          </a:prstGeom>
          <a:noFill/>
        </p:spPr>
        <p:txBody>
          <a:bodyPr wrap="square" rtlCol="0">
            <a:spAutoFit/>
          </a:bodyPr>
          <a:lstStyle/>
          <a:p>
            <a:pPr algn="ctr"/>
            <a:r>
              <a:rPr lang="en-US" b="1" dirty="0" smtClean="0">
                <a:latin typeface="Georgia" panose="02040502050405020303" pitchFamily="18" charset="0"/>
              </a:rPr>
              <a:t>Bus Company</a:t>
            </a:r>
          </a:p>
          <a:p>
            <a:pPr algn="ctr"/>
            <a:r>
              <a:rPr lang="en-US" dirty="0" smtClean="0">
                <a:latin typeface="Georgia" panose="02040502050405020303" pitchFamily="18" charset="0"/>
              </a:rPr>
              <a:t>MTI </a:t>
            </a:r>
            <a:r>
              <a:rPr lang="en-US" dirty="0">
                <a:latin typeface="Georgia" panose="02040502050405020303" pitchFamily="18" charset="0"/>
              </a:rPr>
              <a:t>Limo </a:t>
            </a:r>
            <a:r>
              <a:rPr lang="en-US" dirty="0" smtClean="0">
                <a:latin typeface="Georgia" panose="02040502050405020303" pitchFamily="18" charset="0"/>
              </a:rPr>
              <a:t>&amp; </a:t>
            </a:r>
            <a:r>
              <a:rPr lang="en-US" dirty="0">
                <a:latin typeface="Georgia" panose="02040502050405020303" pitchFamily="18" charset="0"/>
              </a:rPr>
              <a:t>Shuttle</a:t>
            </a:r>
          </a:p>
          <a:p>
            <a:pPr algn="ctr"/>
            <a:r>
              <a:rPr lang="en-US" dirty="0">
                <a:latin typeface="Georgia" panose="02040502050405020303" pitchFamily="18" charset="0"/>
              </a:rPr>
              <a:t>404-669-0900</a:t>
            </a:r>
          </a:p>
          <a:p>
            <a:pPr algn="ctr"/>
            <a:r>
              <a:rPr lang="en-US" dirty="0" smtClean="0">
                <a:latin typeface="Georgia" panose="02040502050405020303" pitchFamily="18" charset="0"/>
              </a:rPr>
              <a:t>mtilimos.com</a:t>
            </a:r>
            <a:endParaRPr lang="en-US" dirty="0">
              <a:latin typeface="Georgia" panose="02040502050405020303" pitchFamily="18" charset="0"/>
            </a:endParaRPr>
          </a:p>
        </p:txBody>
      </p:sp>
    </p:spTree>
    <p:extLst>
      <p:ext uri="{BB962C8B-B14F-4D97-AF65-F5344CB8AC3E}">
        <p14:creationId xmlns:p14="http://schemas.microsoft.com/office/powerpoint/2010/main" val="2998956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Arrival Morning</a:t>
            </a:r>
            <a:endParaRPr lang="en-US" dirty="0"/>
          </a:p>
        </p:txBody>
      </p:sp>
      <p:sp>
        <p:nvSpPr>
          <p:cNvPr id="3" name="Content Placeholder 2"/>
          <p:cNvSpPr>
            <a:spLocks noGrp="1"/>
          </p:cNvSpPr>
          <p:nvPr>
            <p:ph idx="1"/>
          </p:nvPr>
        </p:nvSpPr>
        <p:spPr>
          <a:xfrm>
            <a:off x="1069848" y="1888651"/>
            <a:ext cx="10058400" cy="4478897"/>
          </a:xfrm>
        </p:spPr>
        <p:txBody>
          <a:bodyPr/>
          <a:lstStyle/>
          <a:p>
            <a:r>
              <a:rPr lang="en-US" altLang="en-US" b="1" dirty="0">
                <a:latin typeface="Georgia" panose="02040502050405020303" pitchFamily="18" charset="0"/>
              </a:rPr>
              <a:t>Arrival Morning</a:t>
            </a:r>
          </a:p>
          <a:p>
            <a:pPr lvl="1"/>
            <a:r>
              <a:rPr lang="en-US" altLang="en-US" sz="2000" dirty="0">
                <a:latin typeface="Georgia" panose="02040502050405020303" pitchFamily="18" charset="0"/>
              </a:rPr>
              <a:t>We’ll meet our Tour Guide at </a:t>
            </a:r>
            <a:r>
              <a:rPr lang="en-US" altLang="en-US" sz="2000" dirty="0" smtClean="0">
                <a:latin typeface="Georgia" panose="02040502050405020303" pitchFamily="18" charset="0"/>
              </a:rPr>
              <a:t>Ronald Reagan Conference Center </a:t>
            </a:r>
            <a:r>
              <a:rPr lang="en-US" altLang="en-US" sz="2000" dirty="0">
                <a:latin typeface="Georgia" panose="02040502050405020303" pitchFamily="18" charset="0"/>
              </a:rPr>
              <a:t>once we have arrived in DC on Tuesday</a:t>
            </a:r>
            <a:r>
              <a:rPr lang="en-US" altLang="en-US" sz="2000" dirty="0" smtClean="0">
                <a:latin typeface="Georgia" panose="02040502050405020303" pitchFamily="18" charset="0"/>
              </a:rPr>
              <a:t>.</a:t>
            </a:r>
          </a:p>
          <a:p>
            <a:pPr lvl="2"/>
            <a:r>
              <a:rPr lang="en-US" altLang="en-US" sz="2000" dirty="0" smtClean="0">
                <a:latin typeface="Georgia" panose="02040502050405020303" pitchFamily="18" charset="0"/>
              </a:rPr>
              <a:t>Our </a:t>
            </a:r>
            <a:r>
              <a:rPr lang="en-US" altLang="en-US" sz="2000" dirty="0">
                <a:latin typeface="Georgia" panose="02040502050405020303" pitchFamily="18" charset="0"/>
              </a:rPr>
              <a:t>Tour Guides will be with us throughout the tour to handle logistics. </a:t>
            </a:r>
            <a:endParaRPr lang="en-US" altLang="en-US" sz="2000" dirty="0" smtClean="0">
              <a:latin typeface="Georgia" panose="02040502050405020303" pitchFamily="18" charset="0"/>
            </a:endParaRPr>
          </a:p>
          <a:p>
            <a:pPr lvl="2"/>
            <a:r>
              <a:rPr lang="en-US" altLang="en-US" sz="2000" dirty="0" smtClean="0">
                <a:latin typeface="Georgia" panose="02040502050405020303" pitchFamily="18" charset="0"/>
              </a:rPr>
              <a:t>We will have a little time to freshen up and breakfast will be at our expense.</a:t>
            </a:r>
            <a:endParaRPr lang="en-US" altLang="en-US" sz="2000" dirty="0">
              <a:latin typeface="Georgia" panose="02040502050405020303" pitchFamily="18" charset="0"/>
            </a:endParaRPr>
          </a:p>
          <a:p>
            <a:pPr lvl="1"/>
            <a:r>
              <a:rPr lang="en-US" altLang="en-US" sz="2000" dirty="0" smtClean="0">
                <a:latin typeface="Georgia" panose="02040502050405020303" pitchFamily="18" charset="0"/>
              </a:rPr>
              <a:t>The bus will leave us at this time, so make sure you have </a:t>
            </a:r>
            <a:r>
              <a:rPr lang="en-US" altLang="en-US" sz="2000" u="sng" dirty="0" smtClean="0">
                <a:latin typeface="Georgia" panose="02040502050405020303" pitchFamily="18" charset="0"/>
              </a:rPr>
              <a:t>everything</a:t>
            </a:r>
            <a:r>
              <a:rPr lang="en-US" altLang="en-US" sz="2000" dirty="0" smtClean="0">
                <a:latin typeface="Georgia" panose="02040502050405020303" pitchFamily="18" charset="0"/>
              </a:rPr>
              <a:t> you need for the day.</a:t>
            </a:r>
          </a:p>
          <a:p>
            <a:pPr lvl="1"/>
            <a:r>
              <a:rPr lang="en-US" altLang="en-US" sz="2000" dirty="0" smtClean="0">
                <a:latin typeface="Georgia" panose="02040502050405020303" pitchFamily="18" charset="0"/>
              </a:rPr>
              <a:t>We </a:t>
            </a:r>
            <a:r>
              <a:rPr lang="en-US" altLang="en-US" sz="2000" dirty="0">
                <a:latin typeface="Georgia" panose="02040502050405020303" pitchFamily="18" charset="0"/>
              </a:rPr>
              <a:t>will </a:t>
            </a:r>
            <a:r>
              <a:rPr lang="en-US" altLang="en-US" sz="2000" b="1" u="sng" dirty="0">
                <a:latin typeface="Georgia" panose="02040502050405020303" pitchFamily="18" charset="0"/>
              </a:rPr>
              <a:t>not</a:t>
            </a:r>
            <a:r>
              <a:rPr lang="en-US" altLang="en-US" sz="2000" dirty="0">
                <a:latin typeface="Georgia" panose="02040502050405020303" pitchFamily="18" charset="0"/>
              </a:rPr>
              <a:t> be going to our hotel until Tuesday evening after a full day of exploring</a:t>
            </a:r>
            <a:r>
              <a:rPr lang="en-US" altLang="en-US" sz="2000" dirty="0" smtClean="0">
                <a:latin typeface="Georgia" panose="02040502050405020303" pitchFamily="18" charset="0"/>
              </a:rPr>
              <a:t>!</a:t>
            </a:r>
          </a:p>
          <a:p>
            <a:pPr lvl="2"/>
            <a:r>
              <a:rPr lang="en-US" altLang="en-US" sz="1800" dirty="0" smtClean="0">
                <a:latin typeface="Georgia" panose="02040502050405020303" pitchFamily="18" charset="0"/>
              </a:rPr>
              <a:t>Make sure you bring with you when you get off the bus:</a:t>
            </a:r>
          </a:p>
          <a:p>
            <a:pPr lvl="3"/>
            <a:r>
              <a:rPr lang="en-US" altLang="en-US" sz="1800" dirty="0" smtClean="0">
                <a:latin typeface="Georgia" panose="02040502050405020303" pitchFamily="18" charset="0"/>
              </a:rPr>
              <a:t>Good walking shoes</a:t>
            </a:r>
          </a:p>
          <a:p>
            <a:pPr lvl="3"/>
            <a:r>
              <a:rPr lang="en-US" altLang="en-US" sz="1800" dirty="0" smtClean="0">
                <a:solidFill>
                  <a:srgbClr val="00B050"/>
                </a:solidFill>
                <a:latin typeface="Georgia" panose="02040502050405020303" pitchFamily="18" charset="0"/>
              </a:rPr>
              <a:t>Green</a:t>
            </a:r>
            <a:r>
              <a:rPr lang="en-US" altLang="en-US" sz="1800" dirty="0" smtClean="0">
                <a:latin typeface="Georgia" panose="02040502050405020303" pitchFamily="18" charset="0"/>
              </a:rPr>
              <a:t> t-shirt</a:t>
            </a:r>
          </a:p>
          <a:p>
            <a:pPr lvl="3"/>
            <a:r>
              <a:rPr lang="en-US" altLang="en-US" sz="1800" dirty="0" smtClean="0">
                <a:latin typeface="Georgia" panose="02040502050405020303" pitchFamily="18" charset="0"/>
              </a:rPr>
              <a:t>Backpack for the day with “adventure necessities”</a:t>
            </a:r>
          </a:p>
          <a:p>
            <a:pPr lvl="3"/>
            <a:r>
              <a:rPr lang="en-US" altLang="en-US" sz="1800" dirty="0" smtClean="0">
                <a:latin typeface="Georgia" panose="02040502050405020303" pitchFamily="18" charset="0"/>
              </a:rPr>
              <a:t>Money for breakfast &amp; lunch</a:t>
            </a:r>
            <a:endParaRPr lang="en-US" altLang="en-US" sz="1800" dirty="0">
              <a:latin typeface="Georgia" panose="02040502050405020303" pitchFamily="18" charset="0"/>
            </a:endParaRPr>
          </a:p>
        </p:txBody>
      </p:sp>
    </p:spTree>
    <p:extLst>
      <p:ext uri="{BB962C8B-B14F-4D97-AF65-F5344CB8AC3E}">
        <p14:creationId xmlns:p14="http://schemas.microsoft.com/office/powerpoint/2010/main" val="866097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Hotels &amp; Rooming</a:t>
            </a:r>
            <a:endParaRPr lang="en-US" dirty="0"/>
          </a:p>
        </p:txBody>
      </p:sp>
      <p:sp>
        <p:nvSpPr>
          <p:cNvPr id="3" name="Content Placeholder 2"/>
          <p:cNvSpPr>
            <a:spLocks noGrp="1"/>
          </p:cNvSpPr>
          <p:nvPr>
            <p:ph idx="1"/>
          </p:nvPr>
        </p:nvSpPr>
        <p:spPr>
          <a:xfrm>
            <a:off x="1069848" y="1763485"/>
            <a:ext cx="5775089" cy="4781005"/>
          </a:xfrm>
        </p:spPr>
        <p:txBody>
          <a:bodyPr>
            <a:normAutofit fontScale="62500" lnSpcReduction="20000"/>
          </a:bodyPr>
          <a:lstStyle/>
          <a:p>
            <a:r>
              <a:rPr lang="en-US" altLang="en-US" sz="3600" dirty="0" smtClean="0">
                <a:latin typeface="Georgia" panose="02040502050405020303" pitchFamily="18" charset="0"/>
              </a:rPr>
              <a:t>Hotel Location has been changed!</a:t>
            </a:r>
          </a:p>
          <a:p>
            <a:pPr marL="0" indent="0">
              <a:buNone/>
            </a:pPr>
            <a:endParaRPr lang="en-US" altLang="en-US" sz="3600" dirty="0" smtClean="0">
              <a:latin typeface="Georgia" panose="02040502050405020303" pitchFamily="18" charset="0"/>
            </a:endParaRPr>
          </a:p>
          <a:p>
            <a:pPr lvl="1"/>
            <a:r>
              <a:rPr lang="en-US" altLang="en-US" sz="3400" dirty="0" smtClean="0">
                <a:latin typeface="Georgia" panose="02040502050405020303" pitchFamily="18" charset="0"/>
              </a:rPr>
              <a:t>Double Tree Laurel West</a:t>
            </a:r>
          </a:p>
          <a:p>
            <a:pPr marL="274320" lvl="1" indent="0">
              <a:buNone/>
            </a:pPr>
            <a:r>
              <a:rPr lang="en-US" altLang="en-US" sz="3400" dirty="0" smtClean="0">
                <a:latin typeface="Georgia" panose="02040502050405020303" pitchFamily="18" charset="0"/>
              </a:rPr>
              <a:t>	15101 </a:t>
            </a:r>
            <a:r>
              <a:rPr lang="en-US" altLang="en-US" sz="3400" dirty="0" err="1" smtClean="0">
                <a:latin typeface="Georgia" panose="02040502050405020303" pitchFamily="18" charset="0"/>
              </a:rPr>
              <a:t>Sweitzer</a:t>
            </a:r>
            <a:r>
              <a:rPr lang="en-US" altLang="en-US" sz="3400" dirty="0" smtClean="0">
                <a:latin typeface="Georgia" panose="02040502050405020303" pitchFamily="18" charset="0"/>
              </a:rPr>
              <a:t> Lane</a:t>
            </a:r>
          </a:p>
          <a:p>
            <a:pPr marL="274320" lvl="1" indent="0">
              <a:buNone/>
            </a:pPr>
            <a:r>
              <a:rPr lang="en-US" altLang="en-US" sz="3400" dirty="0" smtClean="0">
                <a:latin typeface="Georgia" panose="02040502050405020303" pitchFamily="18" charset="0"/>
              </a:rPr>
              <a:t>	Laurel, Maryland 20707</a:t>
            </a:r>
          </a:p>
          <a:p>
            <a:pPr marL="274320" lvl="1" indent="0">
              <a:buNone/>
            </a:pPr>
            <a:r>
              <a:rPr lang="en-US" altLang="en-US" sz="3400" dirty="0">
                <a:latin typeface="Georgia" panose="02040502050405020303" pitchFamily="18" charset="0"/>
              </a:rPr>
              <a:t> </a:t>
            </a:r>
            <a:r>
              <a:rPr lang="en-US" altLang="en-US" sz="3400" dirty="0" smtClean="0">
                <a:latin typeface="Georgia" panose="02040502050405020303" pitchFamily="18" charset="0"/>
              </a:rPr>
              <a:t> (301) 776-5300</a:t>
            </a:r>
          </a:p>
          <a:p>
            <a:endParaRPr lang="en-US" altLang="en-US" sz="3600" dirty="0" smtClean="0">
              <a:latin typeface="Georgia" panose="02040502050405020303" pitchFamily="18" charset="0"/>
            </a:endParaRPr>
          </a:p>
          <a:p>
            <a:r>
              <a:rPr lang="en-US" altLang="en-US" sz="3600" dirty="0" smtClean="0">
                <a:latin typeface="Georgia" panose="02040502050405020303" pitchFamily="18" charset="0"/>
              </a:rPr>
              <a:t>Hotels </a:t>
            </a:r>
            <a:r>
              <a:rPr lang="en-US" altLang="en-US" sz="3600" dirty="0">
                <a:latin typeface="Georgia" panose="02040502050405020303" pitchFamily="18" charset="0"/>
              </a:rPr>
              <a:t>will be 2 </a:t>
            </a:r>
            <a:r>
              <a:rPr lang="en-US" altLang="en-US" sz="3600" dirty="0" smtClean="0">
                <a:latin typeface="Georgia" panose="02040502050405020303" pitchFamily="18" charset="0"/>
              </a:rPr>
              <a:t>students </a:t>
            </a:r>
            <a:r>
              <a:rPr lang="en-US" altLang="en-US" sz="3600" dirty="0">
                <a:latin typeface="Georgia" panose="02040502050405020303" pitchFamily="18" charset="0"/>
              </a:rPr>
              <a:t>to a room.</a:t>
            </a:r>
          </a:p>
          <a:p>
            <a:endParaRPr lang="en-US" altLang="en-US" sz="3600" dirty="0" smtClean="0">
              <a:latin typeface="Georgia" panose="02040502050405020303" pitchFamily="18" charset="0"/>
            </a:endParaRPr>
          </a:p>
          <a:p>
            <a:r>
              <a:rPr lang="en-US" altLang="en-US" sz="3600" dirty="0" smtClean="0">
                <a:latin typeface="Georgia" panose="02040502050405020303" pitchFamily="18" charset="0"/>
              </a:rPr>
              <a:t>Students </a:t>
            </a:r>
            <a:r>
              <a:rPr lang="en-US" altLang="en-US" sz="3600" dirty="0">
                <a:latin typeface="Georgia" panose="02040502050405020303" pitchFamily="18" charset="0"/>
              </a:rPr>
              <a:t>are roomed 2 per room.</a:t>
            </a:r>
          </a:p>
          <a:p>
            <a:endParaRPr lang="en-US" altLang="en-US" sz="3600" dirty="0" smtClean="0">
              <a:latin typeface="Georgia" panose="02040502050405020303" pitchFamily="18" charset="0"/>
            </a:endParaRPr>
          </a:p>
          <a:p>
            <a:r>
              <a:rPr lang="en-US" altLang="en-US" sz="3600" dirty="0" smtClean="0">
                <a:latin typeface="Georgia" panose="02040502050405020303" pitchFamily="18" charset="0"/>
              </a:rPr>
              <a:t>Here’s a nice surprise! </a:t>
            </a:r>
            <a:r>
              <a:rPr lang="en-US" altLang="en-US" sz="3600" dirty="0" smtClean="0">
                <a:latin typeface="Georgia" panose="02040502050405020303" pitchFamily="18" charset="0"/>
                <a:sym typeface="Wingdings" panose="05000000000000000000" pitchFamily="2" charset="2"/>
              </a:rPr>
              <a:t> </a:t>
            </a:r>
          </a:p>
          <a:p>
            <a:pPr lvl="1"/>
            <a:r>
              <a:rPr lang="en-US" altLang="en-US" sz="3400" dirty="0" smtClean="0">
                <a:latin typeface="Georgia" panose="02040502050405020303" pitchFamily="18" charset="0"/>
              </a:rPr>
              <a:t>All adults </a:t>
            </a:r>
            <a:r>
              <a:rPr lang="en-US" altLang="en-US" sz="3400" dirty="0">
                <a:latin typeface="Georgia" panose="02040502050405020303" pitchFamily="18" charset="0"/>
              </a:rPr>
              <a:t>will </a:t>
            </a:r>
            <a:r>
              <a:rPr lang="en-US" altLang="en-US" sz="3400" dirty="0" smtClean="0">
                <a:latin typeface="Georgia" panose="02040502050405020303" pitchFamily="18" charset="0"/>
              </a:rPr>
              <a:t>be </a:t>
            </a:r>
            <a:r>
              <a:rPr lang="en-US" altLang="en-US" sz="3400" dirty="0">
                <a:latin typeface="Georgia" panose="02040502050405020303" pitchFamily="18" charset="0"/>
              </a:rPr>
              <a:t>in single rooms</a:t>
            </a:r>
            <a:r>
              <a:rPr lang="en-US" altLang="en-US" sz="3400" dirty="0" smtClean="0">
                <a:latin typeface="Georgia" panose="02040502050405020303" pitchFamily="18" charset="0"/>
              </a:rPr>
              <a:t>. </a:t>
            </a:r>
            <a:endParaRPr lang="en-US" altLang="en-US" sz="3400" dirty="0">
              <a:latin typeface="Georgia" panose="02040502050405020303" pitchFamily="18" charset="0"/>
            </a:endParaRPr>
          </a:p>
        </p:txBody>
      </p:sp>
      <p:pic>
        <p:nvPicPr>
          <p:cNvPr id="1026" name="Picture 2" descr="Image result for doubletree laurel west md"/>
          <p:cNvPicPr>
            <a:picLocks noChangeAspect="1" noChangeArrowheads="1"/>
          </p:cNvPicPr>
          <p:nvPr/>
        </p:nvPicPr>
        <p:blipFill rotWithShape="1">
          <a:blip r:embed="rId2">
            <a:extLst>
              <a:ext uri="{28A0092B-C50C-407E-A947-70E740481C1C}">
                <a14:useLocalDpi xmlns:a14="http://schemas.microsoft.com/office/drawing/2010/main" val="0"/>
              </a:ext>
            </a:extLst>
          </a:blip>
          <a:srcRect r="36665"/>
          <a:stretch/>
        </p:blipFill>
        <p:spPr bwMode="auto">
          <a:xfrm>
            <a:off x="7393576" y="1623713"/>
            <a:ext cx="4087879" cy="4306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05928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Wood Type">
      <a:majorFont>
        <a:latin typeface="Arial Black" panose="020B0A040201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panose="020B06040202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352</TotalTime>
  <Words>2565</Words>
  <Application>Microsoft Office PowerPoint</Application>
  <PresentationFormat>Widescreen</PresentationFormat>
  <Paragraphs>376</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Arial Black</vt:lpstr>
      <vt:lpstr>Calibri</vt:lpstr>
      <vt:lpstr>Georgia</vt:lpstr>
      <vt:lpstr>Wingdings</vt:lpstr>
      <vt:lpstr>Wood Type</vt:lpstr>
      <vt:lpstr>Final DC Travelers Meeting</vt:lpstr>
      <vt:lpstr>Meeting Agenda</vt:lpstr>
      <vt:lpstr>Please Note!</vt:lpstr>
      <vt:lpstr>Updated Itinerary</vt:lpstr>
      <vt:lpstr>Packing Reminders</vt:lpstr>
      <vt:lpstr>Packing List</vt:lpstr>
      <vt:lpstr>Monday Evening &amp; Bus Drive</vt:lpstr>
      <vt:lpstr>Arrival Morning</vt:lpstr>
      <vt:lpstr>Hotels &amp; Rooming</vt:lpstr>
      <vt:lpstr>Meals</vt:lpstr>
      <vt:lpstr>Money</vt:lpstr>
      <vt:lpstr>Student Rules &amp; Expectations</vt:lpstr>
      <vt:lpstr>Student Rules &amp; Expectations (Continued)</vt:lpstr>
      <vt:lpstr>Cell Phone Policy</vt:lpstr>
      <vt:lpstr>What If?</vt:lpstr>
      <vt:lpstr>What If?</vt:lpstr>
      <vt:lpstr>What If?</vt:lpstr>
      <vt:lpstr>Groups While in DC</vt:lpstr>
      <vt:lpstr>Rooming</vt:lpstr>
      <vt:lpstr>GroupMe</vt:lpstr>
      <vt:lpstr>Adult Travelers</vt:lpstr>
      <vt:lpstr>Remember…</vt:lpstr>
      <vt:lpstr>Also…</vt:lpstr>
      <vt:lpstr>How We Need Your Help!</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DC Travelers Meeting</dc:title>
  <dc:creator>Queena Roquemore</dc:creator>
  <cp:lastModifiedBy>Queena Roquemore</cp:lastModifiedBy>
  <cp:revision>96</cp:revision>
  <cp:lastPrinted>2019-05-08T14:55:16Z</cp:lastPrinted>
  <dcterms:created xsi:type="dcterms:W3CDTF">2019-05-06T14:18:09Z</dcterms:created>
  <dcterms:modified xsi:type="dcterms:W3CDTF">2019-05-08T15:52:07Z</dcterms:modified>
</cp:coreProperties>
</file>