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embeddedFontLst>
    <p:embeddedFont>
      <p:font typeface="Oswald" panose="020B0604020202020204" charset="0"/>
      <p:regular r:id="rId15"/>
      <p:bold r:id="rId16"/>
    </p:embeddedFont>
    <p:embeddedFont>
      <p:font typeface="Source Code Pro" panose="020B0604020202020204" charset="0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684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3605627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c6f73a04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c6f73a04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93246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703823c2e7_0_1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703823c2e7_0_1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084761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703823c2e7_0_1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703823c2e7_0_1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764772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703823c2e7_0_1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703823c2e7_0_1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125447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703823c2e7_0_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703823c2e7_0_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747989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c6f73a04f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c6f73a04f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183193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703823c2e7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703823c2e7_0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839287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703823c2e7_0_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703823c2e7_0_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036835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703823c2e7_0_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703823c2e7_0_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336785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703823c2e7_0_1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703823c2e7_0_1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710778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703823c2e7_0_1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703823c2e7_0_1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953766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703823c2e7_0_1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703823c2e7_0_1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44056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10800000">
            <a:off x="4226100" y="2933550"/>
            <a:ext cx="691800" cy="388500"/>
          </a:xfrm>
          <a:prstGeom prst="triangle">
            <a:avLst>
              <a:gd name="adj" fmla="val 50000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-25" y="0"/>
            <a:ext cx="9144000" cy="3124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Google Shape;52;p11"/>
          <p:cNvCxnSpPr/>
          <p:nvPr/>
        </p:nvCxnSpPr>
        <p:spPr>
          <a:xfrm>
            <a:off x="413275" y="2988275"/>
            <a:ext cx="9105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53" name="Google Shape;53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0" y="1567350"/>
            <a:ext cx="9144000" cy="2008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Google Shape;20;p4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Google Shape;25;p5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39999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4832400" y="1468825"/>
            <a:ext cx="39999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Google Shape;34;p7"/>
          <p:cNvCxnSpPr/>
          <p:nvPr/>
        </p:nvCxnSpPr>
        <p:spPr>
          <a:xfrm>
            <a:off x="418675" y="145778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35" name="Google Shape;35;p7"/>
          <p:cNvSpPr txBox="1">
            <a:spLocks noGrp="1"/>
          </p:cNvSpPr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body" idx="1"/>
          </p:nvPr>
        </p:nvSpPr>
        <p:spPr>
          <a:xfrm>
            <a:off x="311700" y="1618204"/>
            <a:ext cx="2808000" cy="295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8"/>
          <p:cNvSpPr txBox="1">
            <a:spLocks noGrp="1"/>
          </p:cNvSpPr>
          <p:nvPr>
            <p:ph type="title"/>
          </p:nvPr>
        </p:nvSpPr>
        <p:spPr>
          <a:xfrm>
            <a:off x="490250" y="528900"/>
            <a:ext cx="5678100" cy="408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dk1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175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5772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44" name="Google Shape;44;p9"/>
          <p:cNvSpPr txBox="1">
            <a:spLocks noGrp="1"/>
          </p:cNvSpPr>
          <p:nvPr>
            <p:ph type="title"/>
          </p:nvPr>
        </p:nvSpPr>
        <p:spPr>
          <a:xfrm>
            <a:off x="265500" y="1078750"/>
            <a:ext cx="4045200" cy="1789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ubTitle" idx="1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Oswald"/>
              <a:buNone/>
              <a:defRPr sz="2100"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odern-writer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>
            <a:spLocks noGrp="1"/>
          </p:cNvSpPr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“all” &amp; “both” adverb: 都 (dōu)</a:t>
            </a:r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subTitle" idx="1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2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Examples (Continued)</a:t>
            </a:r>
            <a:endParaRPr/>
          </a:p>
        </p:txBody>
      </p:sp>
      <p:sp>
        <p:nvSpPr>
          <p:cNvPr id="115" name="Google Shape;115;p22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你 爸爸 和 你 妈妈 </a:t>
            </a:r>
            <a:r>
              <a:rPr lang="en" b="1" dirty="0"/>
              <a:t>都</a:t>
            </a:r>
            <a:r>
              <a:rPr lang="en" dirty="0"/>
              <a:t> 是 美国人 吗？Nǐ bàba hé nǐ māma </a:t>
            </a:r>
            <a:r>
              <a:rPr lang="en" b="1" dirty="0"/>
              <a:t>dōu </a:t>
            </a:r>
            <a:r>
              <a:rPr lang="en" dirty="0"/>
              <a:t>shì Měiguó rén ma?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Are your father and your mother both Americans?</a:t>
            </a:r>
            <a:br>
              <a:rPr lang="en" dirty="0"/>
            </a:b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 dirty="0"/>
              <a:t>我 和 弟弟 都 不 喜欢 棕色。</a:t>
            </a:r>
            <a:r>
              <a:rPr lang="en" dirty="0"/>
              <a:t>Wǒ hé dìdì dōu bù xǐhuān zōngsè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Neither my little brother nor I like the color brown.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u="sng" dirty="0"/>
              <a:t>Or</a:t>
            </a:r>
            <a:r>
              <a:rPr lang="en" dirty="0"/>
              <a:t> My little brother and I both don’t like the color brown.</a:t>
            </a:r>
            <a:br>
              <a:rPr lang="en" dirty="0"/>
            </a:b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你们 两个 </a:t>
            </a:r>
            <a:r>
              <a:rPr lang="en" b="1" dirty="0"/>
              <a:t>都</a:t>
            </a:r>
            <a:r>
              <a:rPr lang="en" dirty="0"/>
              <a:t> 喜欢 中国 菜 吗？Nǐmen liǎng gè </a:t>
            </a:r>
            <a:r>
              <a:rPr lang="en" b="1" dirty="0"/>
              <a:t>dōu </a:t>
            </a:r>
            <a:r>
              <a:rPr lang="en" dirty="0"/>
              <a:t>xǐhuan Zhōngguó cài ma?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Do you both like Chinese food?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3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Examples (Continued)</a:t>
            </a:r>
            <a:endParaRPr/>
          </a:p>
        </p:txBody>
      </p:sp>
      <p:sp>
        <p:nvSpPr>
          <p:cNvPr id="121" name="Google Shape;121;p23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她 和 她 老公 </a:t>
            </a:r>
            <a:r>
              <a:rPr lang="en" b="1" dirty="0"/>
              <a:t>都</a:t>
            </a:r>
            <a:r>
              <a:rPr lang="en" dirty="0"/>
              <a:t> 没有 工作。Tā hé tā lǎogōng </a:t>
            </a:r>
            <a:r>
              <a:rPr lang="en" b="1" dirty="0"/>
              <a:t>dōu </a:t>
            </a:r>
            <a:r>
              <a:rPr lang="en" dirty="0"/>
              <a:t>méiyǒu gōngzuò.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Neither she nor her husband has a job.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u="sng" dirty="0"/>
              <a:t>Or</a:t>
            </a:r>
            <a:r>
              <a:rPr lang="en" dirty="0"/>
              <a:t> She and her husband don’t have a job.</a:t>
            </a:r>
            <a:br>
              <a:rPr lang="en" dirty="0"/>
            </a:b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我 和 我 太太 </a:t>
            </a:r>
            <a:r>
              <a:rPr lang="en" b="1" dirty="0"/>
              <a:t>都</a:t>
            </a:r>
            <a:r>
              <a:rPr lang="en" dirty="0"/>
              <a:t> 不 吃 肉。Wǒ hé wǒ tàitai </a:t>
            </a:r>
            <a:r>
              <a:rPr lang="en" b="1" dirty="0"/>
              <a:t>dōu </a:t>
            </a:r>
            <a:r>
              <a:rPr lang="en" dirty="0"/>
              <a:t>bù chī ròu.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Neither my wife nor I eat meat.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u="sng" dirty="0"/>
              <a:t>Or</a:t>
            </a:r>
            <a:r>
              <a:rPr lang="en" dirty="0"/>
              <a:t> My wife and I both don’t eat meat.</a:t>
            </a:r>
            <a:br>
              <a:rPr lang="en" dirty="0"/>
            </a:b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亚特兰大 和 纽约 都 是 大 城市。Yàtèlándà hé Niǔyuē </a:t>
            </a:r>
            <a:r>
              <a:rPr lang="en" b="1" dirty="0"/>
              <a:t>dōu </a:t>
            </a:r>
            <a:r>
              <a:rPr lang="en" dirty="0"/>
              <a:t>shì dà chéngshì.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Atlanta and New York City are both big cities.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4"/>
          <p:cNvSpPr txBox="1">
            <a:spLocks noGrp="1"/>
          </p:cNvSpPr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Nǐmen dōu yǒu wèntí ma?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>
            <a:spLocks noGrp="1"/>
          </p:cNvSpPr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Using 都 (dōu) for "All"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</a:t>
            </a:r>
            <a:endParaRPr/>
          </a:p>
        </p:txBody>
      </p:sp>
      <p:sp>
        <p:nvSpPr>
          <p:cNvPr id="74" name="Google Shape;74;p15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The adverb 都 (dōu) is used to express "all" in Chinese. </a:t>
            </a:r>
            <a:endParaRPr dirty="0"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It's common to use 都 (dōu) in a variety of sentences where it would seem unnecessary in English.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都 (dōu) for "All"</a:t>
            </a:r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46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 dirty="0"/>
              <a:t>Sentence structure:</a:t>
            </a:r>
            <a:endParaRPr b="1"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Subj. + 都 + [Verb Phrase]</a:t>
            </a:r>
            <a:br>
              <a:rPr lang="en" dirty="0"/>
            </a:b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Remember that 都 (dōu) appears after the subject. </a:t>
            </a:r>
            <a:br>
              <a:rPr lang="en" dirty="0"/>
            </a:b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A common mistake learners make is to put 都 (dōu) at the beginning of the sentence (as "all" often appears there in English). </a:t>
            </a:r>
            <a:br>
              <a:rPr lang="en" dirty="0"/>
            </a:b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This isn't good Chinese - make sure you put 都 (dōu) after the subject and before the verb.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Examples</a:t>
            </a:r>
            <a:endParaRPr/>
          </a:p>
        </p:txBody>
      </p:sp>
      <p:sp>
        <p:nvSpPr>
          <p:cNvPr id="86" name="Google Shape;86;p17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你们 </a:t>
            </a:r>
            <a:r>
              <a:rPr lang="en" b="1" dirty="0"/>
              <a:t>都 </a:t>
            </a:r>
            <a:r>
              <a:rPr lang="en" dirty="0"/>
              <a:t>认识 John 吗 ？	Nǐmen </a:t>
            </a:r>
            <a:r>
              <a:rPr lang="en" b="1" dirty="0"/>
              <a:t>dōu </a:t>
            </a:r>
            <a:r>
              <a:rPr lang="en" dirty="0"/>
              <a:t>rènshi John ma?</a:t>
            </a:r>
            <a:endParaRPr dirty="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 dirty="0"/>
              <a:t>Do you all know John?</a:t>
            </a:r>
            <a:endParaRPr sz="1800" dirty="0"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他们 </a:t>
            </a:r>
            <a:r>
              <a:rPr lang="en" b="1" dirty="0"/>
              <a:t>都 </a:t>
            </a:r>
            <a:r>
              <a:rPr lang="en" dirty="0"/>
              <a:t>在 上海 。Tāmen </a:t>
            </a:r>
            <a:r>
              <a:rPr lang="en" b="1" dirty="0"/>
              <a:t>dōu </a:t>
            </a:r>
            <a:r>
              <a:rPr lang="en" dirty="0"/>
              <a:t>zài Shànghǎi.</a:t>
            </a:r>
            <a:endParaRPr dirty="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 dirty="0"/>
              <a:t>They are all in Shanghai.</a:t>
            </a:r>
            <a:endParaRPr sz="1800"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8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Examples (Continued)</a:t>
            </a:r>
            <a:endParaRPr/>
          </a:p>
        </p:txBody>
      </p:sp>
      <p:sp>
        <p:nvSpPr>
          <p:cNvPr id="92" name="Google Shape;92;p18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明天 我们 </a:t>
            </a:r>
            <a:r>
              <a:rPr lang="en" b="1" dirty="0"/>
              <a:t>都 </a:t>
            </a:r>
            <a:r>
              <a:rPr lang="en" dirty="0"/>
              <a:t>可以 去 。	Míngtiān wǒmen </a:t>
            </a:r>
            <a:r>
              <a:rPr lang="en" b="1" dirty="0"/>
              <a:t>dōu </a:t>
            </a:r>
            <a:r>
              <a:rPr lang="en" dirty="0"/>
              <a:t>kěyǐ qù.</a:t>
            </a:r>
            <a:endParaRPr dirty="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 dirty="0"/>
              <a:t>Tomorrow we all can go.</a:t>
            </a:r>
            <a:br>
              <a:rPr lang="en" sz="1800" dirty="0"/>
            </a:br>
            <a:endParaRPr sz="18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你们 </a:t>
            </a:r>
            <a:r>
              <a:rPr lang="en" b="1" dirty="0"/>
              <a:t>都 </a:t>
            </a:r>
            <a:r>
              <a:rPr lang="en" dirty="0"/>
              <a:t>用 TikTok 吗 ？	Nǐmen </a:t>
            </a:r>
            <a:r>
              <a:rPr lang="en" b="1" dirty="0"/>
              <a:t>dōu </a:t>
            </a:r>
            <a:r>
              <a:rPr lang="en" dirty="0"/>
              <a:t>yòng TikTok ma?</a:t>
            </a:r>
            <a:endParaRPr dirty="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 dirty="0"/>
              <a:t>Do you all use the Tiktok?</a:t>
            </a:r>
            <a:br>
              <a:rPr lang="en" sz="1800" dirty="0"/>
            </a:br>
            <a:endParaRPr sz="18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我们 </a:t>
            </a:r>
            <a:r>
              <a:rPr lang="en" b="1" dirty="0"/>
              <a:t>都 </a:t>
            </a:r>
            <a:r>
              <a:rPr lang="en" dirty="0"/>
              <a:t>要 冰水。		Wǒmen </a:t>
            </a:r>
            <a:r>
              <a:rPr lang="en" b="1" dirty="0"/>
              <a:t>dōu </a:t>
            </a:r>
            <a:r>
              <a:rPr lang="en" dirty="0"/>
              <a:t>yào bīngshuǐ .</a:t>
            </a:r>
            <a:endParaRPr dirty="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 dirty="0"/>
              <a:t>We all want ice water.</a:t>
            </a:r>
            <a:endParaRPr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9"/>
          <p:cNvSpPr txBox="1">
            <a:spLocks noGrp="1"/>
          </p:cNvSpPr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Using 都 (dōu) for "Both"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0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都 (dōu) for "Both"</a:t>
            </a:r>
            <a:endParaRPr/>
          </a:p>
        </p:txBody>
      </p:sp>
      <p:sp>
        <p:nvSpPr>
          <p:cNvPr id="103" name="Google Shape;103;p20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57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20675" algn="l" rtl="0">
              <a:spcBef>
                <a:spcPts val="0"/>
              </a:spcBef>
              <a:spcAft>
                <a:spcPts val="0"/>
              </a:spcAft>
              <a:buSzPts val="1450"/>
              <a:buChar char="●"/>
            </a:pPr>
            <a:r>
              <a:rPr lang="en" sz="1450" dirty="0"/>
              <a:t>Chinese doesn't normally use a special word for "both" like English does. </a:t>
            </a:r>
            <a:br>
              <a:rPr lang="en" sz="1450" dirty="0"/>
            </a:br>
            <a:endParaRPr sz="1450" dirty="0"/>
          </a:p>
          <a:p>
            <a:pPr marL="457200" lvl="0" indent="-320675" algn="l" rtl="0">
              <a:spcBef>
                <a:spcPts val="0"/>
              </a:spcBef>
              <a:spcAft>
                <a:spcPts val="0"/>
              </a:spcAft>
              <a:buSzPts val="1450"/>
              <a:buChar char="●"/>
            </a:pPr>
            <a:r>
              <a:rPr lang="en" sz="1450" dirty="0"/>
              <a:t>It just uses 都 (dōu) as if it were any other number greater than one. </a:t>
            </a:r>
            <a:br>
              <a:rPr lang="en" sz="1450" dirty="0"/>
            </a:br>
            <a:endParaRPr sz="1450" dirty="0"/>
          </a:p>
          <a:p>
            <a:pPr marL="457200" lvl="0" indent="-320675" algn="l" rtl="0">
              <a:spcBef>
                <a:spcPts val="0"/>
              </a:spcBef>
              <a:spcAft>
                <a:spcPts val="0"/>
              </a:spcAft>
              <a:buSzPts val="1450"/>
              <a:buChar char="●"/>
            </a:pPr>
            <a:r>
              <a:rPr lang="en" sz="1450" dirty="0"/>
              <a:t>Chinese also doesn't have a special pattern like "neither / nor" for the negative case. </a:t>
            </a:r>
            <a:br>
              <a:rPr lang="en" sz="1450" dirty="0"/>
            </a:br>
            <a:endParaRPr sz="1450" dirty="0"/>
          </a:p>
          <a:p>
            <a:pPr marL="457200" lvl="0" indent="-320675" algn="l" rtl="0">
              <a:spcBef>
                <a:spcPts val="0"/>
              </a:spcBef>
              <a:spcAft>
                <a:spcPts val="0"/>
              </a:spcAft>
              <a:buSzPts val="1450"/>
              <a:buChar char="●"/>
            </a:pPr>
            <a:r>
              <a:rPr lang="en" sz="1450" dirty="0"/>
              <a:t>Just use 都 (dōu) and make the sentence negative.</a:t>
            </a:r>
            <a:br>
              <a:rPr lang="en" sz="1450" dirty="0"/>
            </a:br>
            <a:endParaRPr sz="1450" dirty="0"/>
          </a:p>
          <a:p>
            <a:pPr marL="457200" lvl="0" indent="-320675" algn="l" rtl="0">
              <a:spcBef>
                <a:spcPts val="0"/>
              </a:spcBef>
              <a:spcAft>
                <a:spcPts val="0"/>
              </a:spcAft>
              <a:buSzPts val="1450"/>
              <a:buChar char="●"/>
            </a:pPr>
            <a:r>
              <a:rPr lang="en" sz="1450" b="1" dirty="0"/>
              <a:t>Structure</a:t>
            </a:r>
            <a:endParaRPr sz="1450" b="1" dirty="0"/>
          </a:p>
          <a:p>
            <a:pPr marL="914400" lvl="1" indent="-320675" algn="l" rtl="0">
              <a:spcBef>
                <a:spcPts val="0"/>
              </a:spcBef>
              <a:spcAft>
                <a:spcPts val="0"/>
              </a:spcAft>
              <a:buSzPts val="1450"/>
              <a:buChar char="○"/>
            </a:pPr>
            <a:r>
              <a:rPr lang="en" sz="1450" dirty="0"/>
              <a:t>Subj. + 都 + [Verb Phrase]</a:t>
            </a:r>
            <a:endParaRPr sz="1450" dirty="0"/>
          </a:p>
          <a:p>
            <a:pPr marL="457200" lvl="0" indent="-320675" algn="l" rtl="0">
              <a:spcBef>
                <a:spcPts val="0"/>
              </a:spcBef>
              <a:spcAft>
                <a:spcPts val="0"/>
              </a:spcAft>
              <a:buSzPts val="1450"/>
              <a:buChar char="●"/>
            </a:pPr>
            <a:r>
              <a:rPr lang="en" sz="1450" dirty="0"/>
              <a:t>This pattern should look familiar.</a:t>
            </a:r>
            <a:endParaRPr sz="145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1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Examples</a:t>
            </a:r>
            <a:endParaRPr/>
          </a:p>
        </p:txBody>
      </p:sp>
      <p:sp>
        <p:nvSpPr>
          <p:cNvPr id="109" name="Google Shape;109;p21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These examples follow exactly the same form in Chinese as the ones above. </a:t>
            </a:r>
            <a:br>
              <a:rPr lang="en" dirty="0"/>
            </a:b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The only difference is that here we don't translate 都 (dōu) as "all" in English; we translate it as "both," and for negative cases, we translate it as "neither."</a:t>
            </a:r>
            <a:br>
              <a:rPr lang="en" dirty="0"/>
            </a:b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我们 两 个 </a:t>
            </a:r>
            <a:r>
              <a:rPr lang="en" b="1" dirty="0"/>
              <a:t>都</a:t>
            </a:r>
            <a:r>
              <a:rPr lang="en" dirty="0"/>
              <a:t> 爱 你 。Wǒmen liǎng gè </a:t>
            </a:r>
            <a:r>
              <a:rPr lang="en" b="1" dirty="0"/>
              <a:t>dōu </a:t>
            </a:r>
            <a:r>
              <a:rPr lang="en" dirty="0"/>
              <a:t>ài nǐ.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The two of us both love you.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dern Writer">
  <a:themeElements>
    <a:clrScheme name="Modern Writer">
      <a:dk1>
        <a:srgbClr val="E91D63"/>
      </a:dk1>
      <a:lt1>
        <a:srgbClr val="FFFFFF"/>
      </a:lt1>
      <a:dk2>
        <a:srgbClr val="424242"/>
      </a:dk2>
      <a:lt2>
        <a:srgbClr val="999999"/>
      </a:lt2>
      <a:accent1>
        <a:srgbClr val="607D8B"/>
      </a:accent1>
      <a:accent2>
        <a:srgbClr val="673AB7"/>
      </a:accent2>
      <a:accent3>
        <a:srgbClr val="9C26B0"/>
      </a:accent3>
      <a:accent4>
        <a:srgbClr val="0090AC"/>
      </a:accent4>
      <a:accent5>
        <a:srgbClr val="01AFD1"/>
      </a:accent5>
      <a:accent6>
        <a:srgbClr val="F8E71C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224</Words>
  <Application>Microsoft Office PowerPoint</Application>
  <PresentationFormat>On-screen Show (16:9)</PresentationFormat>
  <Paragraphs>57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Oswald</vt:lpstr>
      <vt:lpstr>Source Code Pro</vt:lpstr>
      <vt:lpstr>Modern Writer</vt:lpstr>
      <vt:lpstr>The “all” &amp; “both” adverb: 都 (dōu)</vt:lpstr>
      <vt:lpstr>Using 都 (dōu) for "All"</vt:lpstr>
      <vt:lpstr>Intro</vt:lpstr>
      <vt:lpstr>都 (dōu) for "All"</vt:lpstr>
      <vt:lpstr>Examples</vt:lpstr>
      <vt:lpstr>Examples (Continued)</vt:lpstr>
      <vt:lpstr>Using 都 (dōu) for "Both"</vt:lpstr>
      <vt:lpstr>都 (dōu) for "Both"</vt:lpstr>
      <vt:lpstr>Examples</vt:lpstr>
      <vt:lpstr>Examples (Continued)</vt:lpstr>
      <vt:lpstr>Examples (Continued)</vt:lpstr>
      <vt:lpstr>Nǐmen dōu yǒu wèntí ma?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“all” &amp; “both” adverb: 都 (dōu)</dc:title>
  <cp:lastModifiedBy>Queena Roquemore</cp:lastModifiedBy>
  <cp:revision>1</cp:revision>
  <dcterms:modified xsi:type="dcterms:W3CDTF">2020-03-02T13:09:15Z</dcterms:modified>
</cp:coreProperties>
</file>