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Amatic SC" panose="020B0604020202020204" charset="-79"/>
      <p:regular r:id="rId19"/>
      <p:bold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4466246d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74466246d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466246d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4466246d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466246d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4466246d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100" cy="211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28483" y="4355907"/>
            <a:ext cx="3935100" cy="93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700" cy="21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300" cy="23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15600" y="185517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226944" y="92628"/>
            <a:ext cx="9601196" cy="83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en-US"/>
              <a:t>Review Practice!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734985" y="928651"/>
            <a:ext cx="9545183" cy="5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Are you tired?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Does he have fair skin? (2nd form)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Who bought my book?</a:t>
            </a:r>
            <a:endParaRPr sz="3000"/>
          </a:p>
          <a:p>
            <a:pPr marL="182880" lvl="0" indent="-2006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Chinese music do you listen to?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Where did she buy that Christmas tree (shù)?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Who is my teacher calling?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Why are you running?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Where is the bathroom?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When are you going to close the door?</a:t>
            </a:r>
            <a:endParaRPr sz="3000"/>
          </a:p>
          <a:p>
            <a:pPr marL="18288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en-US" sz="3000"/>
              <a:t>Which donut (tián tián quān) do you not like?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130066" y="528222"/>
            <a:ext cx="9401492" cy="52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20"/>
              <a:buFont typeface="Georgia"/>
              <a:buNone/>
            </a:pPr>
            <a:r>
              <a:rPr lang="en-US" sz="4320"/>
              <a:t>Practice</a:t>
            </a:r>
            <a:br>
              <a:rPr lang="en-US" sz="4320"/>
            </a:br>
            <a:endParaRPr sz="432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514229" y="1918588"/>
            <a:ext cx="11238500" cy="493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do you play this game?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is this game?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do you use this new computer?</a:t>
            </a:r>
            <a:endParaRPr sz="32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is this new computer?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do you drive a big car?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is the big car?</a:t>
            </a:r>
            <a:endParaRPr sz="32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●"/>
            </a:pPr>
            <a:r>
              <a:rPr lang="en-US" sz="3200"/>
              <a:t>How do you learn Chinese?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2720"/>
              <a:buChar char="●"/>
            </a:pPr>
            <a:r>
              <a:rPr lang="en-US" sz="3200"/>
              <a:t>How is your Chinese class?</a:t>
            </a:r>
            <a:endParaRPr sz="3200"/>
          </a:p>
        </p:txBody>
      </p:sp>
      <p:sp>
        <p:nvSpPr>
          <p:cNvPr id="116" name="Google Shape;116;p22"/>
          <p:cNvSpPr txBox="1"/>
          <p:nvPr/>
        </p:nvSpPr>
        <p:spPr>
          <a:xfrm>
            <a:off x="807078" y="746352"/>
            <a:ext cx="83958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52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Q: </a:t>
            </a:r>
            <a:r>
              <a:rPr lang="en-US" sz="2800" b="1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怎么 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 b="1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			</a:t>
            </a:r>
            <a:r>
              <a:rPr lang="en-US" sz="252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Q: </a:t>
            </a:r>
            <a:r>
              <a:rPr lang="en-US" sz="2520" b="1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 </a:t>
            </a:r>
            <a:r>
              <a:rPr lang="en-US" sz="252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520" b="1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怎么样</a:t>
            </a:r>
            <a:r>
              <a:rPr lang="en-US" sz="2520" b="1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 </a:t>
            </a:r>
            <a:r>
              <a:rPr lang="en-US" sz="252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? </a:t>
            </a:r>
            <a:r>
              <a:rPr lang="en-US"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	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740087" y="66407"/>
            <a:ext cx="8596668" cy="9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Font typeface="Georgia"/>
              <a:buNone/>
            </a:pPr>
            <a:r>
              <a:rPr lang="en-US" sz="3800"/>
              <a:t>Mixed Review! ☺</a:t>
            </a:r>
            <a:r>
              <a:rPr lang="en-US"/>
              <a:t/>
            </a:r>
            <a:br>
              <a:rPr lang="en-US"/>
            </a:br>
            <a:r>
              <a:rPr lang="en-US" sz="1500">
                <a:solidFill>
                  <a:schemeClr val="dk1"/>
                </a:solidFill>
              </a:rPr>
              <a:t>(HOORAY! </a:t>
            </a:r>
            <a:r>
              <a:rPr lang="en-US" sz="1500"/>
              <a:t>ONLY ONE MORE TO GO</a:t>
            </a:r>
            <a:r>
              <a:rPr lang="en-US" sz="1500">
                <a:solidFill>
                  <a:schemeClr val="dk1"/>
                </a:solidFill>
              </a:rPr>
              <a:t>!)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862150" y="967750"/>
            <a:ext cx="4807200" cy="5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9461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Do you drink apple juice? (1</a:t>
            </a:r>
            <a:r>
              <a:rPr lang="en-US" sz="1600" baseline="30000"/>
              <a:t>st</a:t>
            </a:r>
            <a:r>
              <a:rPr lang="en-US" sz="1600"/>
              <a:t> form)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Do you drink grape juice? (2</a:t>
            </a:r>
            <a:r>
              <a:rPr lang="en-US" sz="1600" baseline="30000"/>
              <a:t>nd</a:t>
            </a:r>
            <a:r>
              <a:rPr lang="en-US" sz="1600"/>
              <a:t> form)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What (kind of) juice do you drink?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Why do you drink juice?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When do you drink juice?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Who drinks grape juice?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Where do you drink juice?</a:t>
            </a:r>
            <a:endParaRPr sz="1600"/>
          </a:p>
          <a:p>
            <a:pPr marL="182880" lvl="0" indent="-194612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Which juice do you drink?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How is the apple juice?</a:t>
            </a:r>
            <a:endParaRPr sz="160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79"/>
              <a:buNone/>
            </a:pP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Do you eat Skittles? (1</a:t>
            </a:r>
            <a:r>
              <a:rPr lang="en-US" sz="1600" baseline="30000"/>
              <a:t>st</a:t>
            </a:r>
            <a:r>
              <a:rPr lang="en-US" sz="1600"/>
              <a:t> form)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Do you eat M&amp;Ms? (2</a:t>
            </a:r>
            <a:r>
              <a:rPr lang="en-US" sz="1600" baseline="30000"/>
              <a:t>nd</a:t>
            </a:r>
            <a:r>
              <a:rPr lang="en-US" sz="1600"/>
              <a:t> form)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What (kind of) candy do you eat? 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Why do you not eat candy?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When do you eat candy?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Who likes to eat Snickers?</a:t>
            </a:r>
            <a:endParaRPr sz="1600"/>
          </a:p>
          <a:p>
            <a:pPr marL="182880" lvl="0" indent="-194611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Where do you eat candy?</a:t>
            </a:r>
            <a:endParaRPr sz="1600"/>
          </a:p>
          <a:p>
            <a:pPr marL="182880" lvl="0" indent="-19461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Which candy do you eat?</a:t>
            </a:r>
            <a:endParaRPr sz="1600"/>
          </a:p>
          <a:p>
            <a:pPr marL="182880" lvl="0" indent="-194612" algn="l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US" sz="1600"/>
              <a:t>How do you eat candy?</a:t>
            </a:r>
            <a:endParaRPr sz="1600"/>
          </a:p>
        </p:txBody>
      </p:sp>
      <p:sp>
        <p:nvSpPr>
          <p:cNvPr id="123" name="Google Shape;123;p23"/>
          <p:cNvSpPr txBox="1"/>
          <p:nvPr/>
        </p:nvSpPr>
        <p:spPr>
          <a:xfrm>
            <a:off x="6870425" y="887150"/>
            <a:ext cx="4807200" cy="6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hē píng guǒ zhī ma?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hē bu hē pú táo guǒ zhī?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hē shén me guǒ zhī?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wèi shén me hē guǒ zhī?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shén me shí hòu hē guǒ zhī?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Shéi hē pú táo guǒ zhī?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zài nǎ lǐ hē guǒ zhī?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hē nǎ ge guǒ zhī?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Guǒzhī zěn me yàng?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10"/>
              <a:buFont typeface="Libre Franklin"/>
              <a:buNone/>
            </a:pP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chī Skittles ma?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chī bu chī M&amp;Ms?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chī shén me táng guǒ?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wèi shén me bù chī tang guǒ?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shén me shí hòu chī tang guǒ?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Shéi xǐ huān chī Snickers?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zài nǎ lǐ chī táng guǒ?</a:t>
            </a:r>
            <a:endParaRPr sz="1600"/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chī nǎ ge táng guǒ?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94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•"/>
            </a:pPr>
            <a:r>
              <a:rPr lang="en-US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Nǐ zěnme chī tángguǒ?</a:t>
            </a:r>
            <a:endParaRPr sz="16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780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780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ibre Franklin"/>
              <a:buNone/>
            </a:pPr>
            <a:endParaRPr sz="17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Google Shape;124;p23" descr="Image result for candy"/>
          <p:cNvPicPr preferRelativeResize="0"/>
          <p:nvPr/>
        </p:nvPicPr>
        <p:blipFill rotWithShape="1">
          <a:blip r:embed="rId3">
            <a:alphaModFix/>
          </a:blip>
          <a:srcRect t="29382" b="29308"/>
          <a:stretch/>
        </p:blipFill>
        <p:spPr>
          <a:xfrm rot="618905">
            <a:off x="9927558" y="384397"/>
            <a:ext cx="1841137" cy="9506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23" descr="Image result for grape ju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5279">
            <a:off x="4961241" y="2969062"/>
            <a:ext cx="1416079" cy="10875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704228" y="114748"/>
            <a:ext cx="8596668" cy="15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</a:pPr>
            <a:r>
              <a:rPr lang="en-US"/>
              <a:t>Mixed Review! ☺</a:t>
            </a:r>
            <a:br>
              <a:rPr lang="en-US"/>
            </a:br>
            <a:r>
              <a:rPr lang="en-US" sz="1500">
                <a:solidFill>
                  <a:schemeClr val="dk1"/>
                </a:solidFill>
              </a:rPr>
              <a:t>(HOORAY! </a:t>
            </a:r>
            <a:r>
              <a:rPr lang="en-US" sz="1500"/>
              <a:t>ONLY ONE MORE TO GO</a:t>
            </a:r>
            <a:r>
              <a:rPr lang="en-US" sz="1500">
                <a:solidFill>
                  <a:schemeClr val="dk1"/>
                </a:solidFill>
              </a:rPr>
              <a:t>!)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44850" y="1142200"/>
            <a:ext cx="5394900" cy="5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is this movie?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(kind of) movie do you like?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Do you like to watch Toy Story? (1</a:t>
            </a:r>
            <a:r>
              <a:rPr lang="en-US" sz="2000" baseline="30000"/>
              <a:t>st</a:t>
            </a:r>
            <a:r>
              <a:rPr lang="en-US" sz="2000"/>
              <a:t> form)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Do you like to watch Zootopia? (2</a:t>
            </a:r>
            <a:r>
              <a:rPr lang="en-US" sz="2000" baseline="30000"/>
              <a:t>nd</a:t>
            </a:r>
            <a:r>
              <a:rPr lang="en-US" sz="2000"/>
              <a:t> form)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Why do you watch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Why do you not like to watch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When do you watch scary (kǒng bù)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Who likes to watch Despicable Me?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Who does not like scary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Where do you watch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Which scary movie are you watching?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How do you watch scary movies?</a:t>
            </a:r>
            <a:endParaRPr sz="2000"/>
          </a:p>
          <a:p>
            <a:pPr marL="18288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sz="2000"/>
              <a:t>How is the scary movie?</a:t>
            </a:r>
            <a:endParaRPr sz="2000"/>
          </a:p>
        </p:txBody>
      </p:sp>
      <p:sp>
        <p:nvSpPr>
          <p:cNvPr id="132" name="Google Shape;132;p24"/>
          <p:cNvSpPr txBox="1"/>
          <p:nvPr/>
        </p:nvSpPr>
        <p:spPr>
          <a:xfrm>
            <a:off x="6575800" y="1346250"/>
            <a:ext cx="5450100" cy="5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Zhè shì shén me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xǐ huān shén me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xǐ huān kàn Toy Story ma?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xǐ bu xǐ huān kàn Zootopia?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wèi shén me kàn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wèi shén me bù xǐ huān kàn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shén me shí hòu kàn kǒng bù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Shéi xǐ huān kàn Despicable Me?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Shéi bù xǐ huān kǒng bù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zài nǎ lǐ kàn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kàn nǎ ge kǒng bù diàn 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Nǐ zěnme kàn kǒngbù diànyǐng?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Kǒngbù diànyǐng zěn me yàng?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24" descr="Image result for zootop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6118">
            <a:off x="10656516" y="191322"/>
            <a:ext cx="1178999" cy="1953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4017250" y="1758350"/>
            <a:ext cx="41574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</a:pPr>
            <a:r>
              <a:rPr lang="en-US" sz="5400" b="0">
                <a:latin typeface="Amatic SC"/>
                <a:ea typeface="Amatic SC"/>
                <a:cs typeface="Amatic SC"/>
                <a:sym typeface="Amatic SC"/>
              </a:rPr>
              <a:t>怎么 (Zěn me)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4093751" y="3453350"/>
            <a:ext cx="40809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/>
              <a:t>“How”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875211" y="488542"/>
            <a:ext cx="11316789" cy="64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</a:pPr>
            <a:r>
              <a:rPr lang="en-US" sz="3600"/>
              <a:t>Expressing “How” with </a:t>
            </a:r>
            <a:r>
              <a:rPr lang="en-US" sz="3200"/>
              <a:t>怎么 (zěn me)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393367" y="1133223"/>
            <a:ext cx="9785200" cy="94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25"/>
              <a:buChar char="●"/>
            </a:pPr>
            <a:r>
              <a:rPr lang="en-US" sz="2500" b="1" dirty="0"/>
              <a:t>Structures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25"/>
              <a:buChar char="○"/>
            </a:pPr>
            <a:r>
              <a:rPr lang="en-US" sz="2500" i="0" dirty="0">
                <a:solidFill>
                  <a:srgbClr val="FF0000"/>
                </a:solidFill>
              </a:rPr>
              <a:t>	</a:t>
            </a:r>
            <a:r>
              <a:rPr lang="en-US" sz="25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Subj.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+ </a:t>
            </a:r>
            <a:r>
              <a:rPr lang="en-US" sz="2800" dirty="0" err="1">
                <a:solidFill>
                  <a:srgbClr val="7030A0"/>
                </a:solidFill>
              </a:rPr>
              <a:t>怎么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+ </a:t>
            </a:r>
            <a:r>
              <a:rPr lang="en-US" sz="2800" dirty="0" smtClean="0">
                <a:solidFill>
                  <a:srgbClr val="00B050"/>
                </a:solidFill>
              </a:rPr>
              <a:t>Predicate</a:t>
            </a:r>
            <a:r>
              <a:rPr lang="en-US" sz="2800" dirty="0" smtClean="0"/>
              <a:t>?</a:t>
            </a:r>
            <a:endParaRPr sz="2800" dirty="0"/>
          </a:p>
        </p:txBody>
      </p:sp>
      <p:sp>
        <p:nvSpPr>
          <p:cNvPr id="79" name="Google Shape;79;p16"/>
          <p:cNvSpPr txBox="1"/>
          <p:nvPr/>
        </p:nvSpPr>
        <p:spPr>
          <a:xfrm>
            <a:off x="2073755" y="2081322"/>
            <a:ext cx="91047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</a:t>
            </a:r>
            <a:endParaRPr sz="2300" b="0" i="0" u="none" strike="noStrike"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Subjects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ní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- you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wǒ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– me/I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tā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– he/she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tā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men - they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wǒ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men – we/us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zhè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- this</a:t>
            </a:r>
            <a:b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nà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– that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nǐ</a:t>
            </a:r>
            <a:r>
              <a:rPr lang="en-US" sz="18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men – you guys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Clr>
                <a:srgbClr val="7030A0"/>
              </a:buClr>
              <a:buSzPts val="2300"/>
              <a:buFont typeface="Arial"/>
              <a:buChar char="•"/>
            </a:pPr>
            <a:r>
              <a:rPr lang="en-US" sz="2400" smtClean="0">
                <a:solidFill>
                  <a:srgbClr val="00B050"/>
                </a:solidFill>
              </a:rPr>
              <a:t>Predicate</a:t>
            </a:r>
            <a:endParaRPr sz="2300" b="0" i="0" u="none" strike="noStrike" cap="none" dirty="0" smtClean="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 smtClean="0">
                <a:latin typeface="Trebuchet MS"/>
                <a:ea typeface="Trebuchet MS"/>
                <a:cs typeface="Trebuchet MS"/>
                <a:sym typeface="Trebuchet MS"/>
              </a:rPr>
              <a:t>g</a:t>
            </a:r>
            <a:r>
              <a:rPr lang="en-US" sz="1800" b="0" i="0" u="none" strike="noStrike" cap="none" dirty="0" smtClean="0">
                <a:latin typeface="Trebuchet MS"/>
                <a:ea typeface="Trebuchet MS"/>
                <a:cs typeface="Trebuchet MS"/>
                <a:sym typeface="Trebuchet MS"/>
              </a:rPr>
              <a:t>o to the zoo</a:t>
            </a:r>
            <a:endParaRPr dirty="0" smtClean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 smtClean="0">
                <a:latin typeface="Trebuchet MS"/>
                <a:sym typeface="Trebuchet MS"/>
              </a:rPr>
              <a:t>eat your ice cream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-US" sz="1800" b="0" i="0" u="none" strike="noStrike" cap="none" dirty="0" smtClean="0">
                <a:latin typeface="Trebuchet MS"/>
                <a:ea typeface="Trebuchet MS"/>
                <a:cs typeface="Trebuchet MS"/>
                <a:sym typeface="Trebuchet MS"/>
              </a:rPr>
              <a:t>ike this movie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>
                <a:latin typeface="Trebuchet MS"/>
                <a:sym typeface="Trebuchet MS"/>
              </a:rPr>
              <a:t>n</a:t>
            </a:r>
            <a:r>
              <a:rPr lang="en-US" sz="1800" dirty="0" smtClean="0">
                <a:latin typeface="Trebuchet MS"/>
                <a:sym typeface="Trebuchet MS"/>
              </a:rPr>
              <a:t>ot get sick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75" cy="155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2970" b="1"/>
              <a:t/>
            </a:r>
            <a:br>
              <a:rPr lang="en-US" sz="2970" b="1"/>
            </a:br>
            <a:r>
              <a:rPr lang="en-US" sz="2520"/>
              <a:t>Q: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怎么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250"/>
              <a:t>A: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163782" y="1590136"/>
            <a:ext cx="1034083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怎么</a:t>
            </a:r>
            <a:r>
              <a:rPr lang="en-US" sz="2400" dirty="0"/>
              <a:t> </a:t>
            </a:r>
            <a:r>
              <a:rPr lang="en-US" dirty="0">
                <a:solidFill>
                  <a:srgbClr val="6AA84F"/>
                </a:solidFill>
              </a:rPr>
              <a:t>做</a:t>
            </a:r>
            <a:r>
              <a:rPr lang="en-US" sz="2400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功课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6AA84F"/>
                </a:solidFill>
              </a:rPr>
              <a:t>zuò</a:t>
            </a:r>
            <a:r>
              <a:rPr lang="en-US" sz="2400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n</a:t>
            </a:r>
            <a:r>
              <a:rPr lang="en-US" sz="2400" dirty="0" err="1">
                <a:solidFill>
                  <a:srgbClr val="6AA84F"/>
                </a:solidFill>
              </a:rPr>
              <a:t>ǐ</a:t>
            </a:r>
            <a:r>
              <a:rPr lang="en-US" sz="2400" dirty="0">
                <a:solidFill>
                  <a:srgbClr val="6AA84F"/>
                </a:solidFill>
              </a:rPr>
              <a:t> de </a:t>
            </a:r>
            <a:r>
              <a:rPr lang="en-US" dirty="0" err="1">
                <a:solidFill>
                  <a:srgbClr val="6AA84F"/>
                </a:solidFill>
              </a:rPr>
              <a:t>gōngkè</a:t>
            </a:r>
            <a:r>
              <a:rPr lang="en-US" sz="2400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do you do your homework</a:t>
            </a:r>
            <a:r>
              <a:rPr lang="en-US" sz="2400" dirty="0"/>
              <a:t>?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6AA84F"/>
                </a:solidFill>
              </a:rPr>
              <a:t>听音乐做功课</a:t>
            </a:r>
            <a:r>
              <a:rPr lang="en-US" sz="2400" dirty="0"/>
              <a:t>。	</a:t>
            </a:r>
            <a:r>
              <a:rPr lang="en-US" sz="2400" dirty="0" err="1">
                <a:solidFill>
                  <a:srgbClr val="C00000"/>
                </a:solidFill>
              </a:rPr>
              <a:t>Wǒ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tīng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yīnyuè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zuò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gōngkè</a:t>
            </a:r>
            <a:r>
              <a:rPr lang="en-US" sz="24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 </a:t>
            </a:r>
            <a:r>
              <a:rPr lang="en-US" dirty="0"/>
              <a:t>listen to music to do my homework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b="1" dirty="0">
                <a:solidFill>
                  <a:srgbClr val="C00000"/>
                </a:solidFill>
              </a:rPr>
              <a:t>你</a:t>
            </a:r>
            <a:r>
              <a:rPr lang="en-US" sz="2400" b="1" dirty="0"/>
              <a:t> </a:t>
            </a:r>
            <a:r>
              <a:rPr lang="en-US" dirty="0" err="1">
                <a:solidFill>
                  <a:srgbClr val="7030A0"/>
                </a:solidFill>
              </a:rPr>
              <a:t>怎么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6AA84F"/>
                </a:solidFill>
              </a:rPr>
              <a:t>不去</a:t>
            </a:r>
            <a:r>
              <a:rPr lang="en-US" sz="2400" dirty="0">
                <a:solidFill>
                  <a:srgbClr val="6AA84F"/>
                </a:solidFill>
              </a:rPr>
              <a:t> </a:t>
            </a:r>
            <a:r>
              <a:rPr lang="en-US" sz="2400" dirty="0" err="1">
                <a:solidFill>
                  <a:srgbClr val="6AA84F"/>
                </a:solidFill>
              </a:rPr>
              <a:t>学校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6AA84F"/>
                </a:solidFill>
              </a:rPr>
              <a:t>bù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qù</a:t>
            </a:r>
            <a:r>
              <a:rPr lang="en-US" sz="2400" dirty="0">
                <a:solidFill>
                  <a:srgbClr val="6AA84F"/>
                </a:solidFill>
              </a:rPr>
              <a:t> </a:t>
            </a:r>
            <a:r>
              <a:rPr lang="en-US" sz="2400" dirty="0" err="1">
                <a:solidFill>
                  <a:srgbClr val="6AA84F"/>
                </a:solidFill>
              </a:rPr>
              <a:t>xué</a:t>
            </a:r>
            <a:r>
              <a:rPr lang="en-US" sz="2400" dirty="0">
                <a:solidFill>
                  <a:srgbClr val="6AA84F"/>
                </a:solidFill>
              </a:rPr>
              <a:t> </a:t>
            </a:r>
            <a:r>
              <a:rPr lang="en-US" sz="2400" dirty="0" err="1">
                <a:solidFill>
                  <a:srgbClr val="6AA84F"/>
                </a:solidFill>
              </a:rPr>
              <a:t>xiào</a:t>
            </a:r>
            <a:r>
              <a:rPr lang="en-US" sz="2400" dirty="0"/>
              <a:t>?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are you not going to school?</a:t>
            </a:r>
            <a:endParaRPr dirty="0"/>
          </a:p>
          <a:p>
            <a:pPr marL="182880" lvl="0" indent="-182880">
              <a:buSzPts val="2040"/>
            </a:pPr>
            <a:r>
              <a:rPr lang="en-US" sz="2400" b="1" dirty="0"/>
              <a:t>B:	</a:t>
            </a:r>
            <a:r>
              <a:rPr lang="en-US" dirty="0" err="1">
                <a:solidFill>
                  <a:schemeClr val="accent1"/>
                </a:solidFill>
              </a:rPr>
              <a:t>今天</a:t>
            </a:r>
            <a:r>
              <a:rPr lang="en-US" sz="2400" b="1" dirty="0" err="1" smtClean="0">
                <a:solidFill>
                  <a:srgbClr val="C00000"/>
                </a:solidFill>
              </a:rPr>
              <a:t>我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6AA84F"/>
                </a:solidFill>
              </a:rPr>
              <a:t>不舒服</a:t>
            </a:r>
            <a:r>
              <a:rPr lang="en-US" sz="2400" b="1" dirty="0"/>
              <a:t>.</a:t>
            </a:r>
            <a:r>
              <a:rPr lang="en-US" sz="2400" dirty="0"/>
              <a:t>		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Jīntiān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Wǒ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6AA84F"/>
                </a:solidFill>
              </a:rPr>
              <a:t>bú</a:t>
            </a:r>
            <a:r>
              <a:rPr lang="en-US" dirty="0" smtClean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shūfú</a:t>
            </a:r>
            <a:r>
              <a:rPr lang="en-US" sz="24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sz="2400" dirty="0" smtClean="0"/>
              <a:t>Today, I </a:t>
            </a:r>
            <a:r>
              <a:rPr lang="en-US" dirty="0"/>
              <a:t>don’t feel </a:t>
            </a:r>
            <a:r>
              <a:rPr lang="en-US" dirty="0" smtClean="0"/>
              <a:t>good</a:t>
            </a:r>
            <a:r>
              <a:rPr lang="en-US" sz="2400" dirty="0" smtClean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1955"/>
              <a:buNone/>
            </a:pP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2970" b="1"/>
              <a:t/>
            </a:r>
            <a:br>
              <a:rPr lang="en-US" sz="2970" b="1"/>
            </a:br>
            <a:r>
              <a:rPr lang="en-US" sz="2520"/>
              <a:t>Q: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怎么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250"/>
              <a:t>A: </a:t>
            </a:r>
            <a:r>
              <a:rPr lang="en-US" sz="280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</a:t>
            </a:r>
            <a:r>
              <a:rPr lang="en-US" sz="2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80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800">
                <a:solidFill>
                  <a:srgbClr val="00B050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163782" y="1590136"/>
            <a:ext cx="103407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怎么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00B050"/>
                </a:solidFill>
              </a:rPr>
              <a:t>去买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妈妈的蛋糕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00B050"/>
                </a:solidFill>
              </a:rPr>
              <a:t>qù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mǎi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3D85C6"/>
                </a:solidFill>
              </a:rPr>
              <a:t>māmā</a:t>
            </a:r>
            <a:r>
              <a:rPr lang="en-US" dirty="0">
                <a:solidFill>
                  <a:srgbClr val="3D85C6"/>
                </a:solidFill>
              </a:rPr>
              <a:t> de </a:t>
            </a:r>
            <a:r>
              <a:rPr lang="en-US" dirty="0" err="1">
                <a:solidFill>
                  <a:srgbClr val="3D85C6"/>
                </a:solidFill>
              </a:rPr>
              <a:t>dàngāo</a:t>
            </a:r>
            <a:r>
              <a:rPr lang="en-US" sz="2400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will you </a:t>
            </a:r>
            <a:r>
              <a:rPr lang="en-US" dirty="0" smtClean="0"/>
              <a:t>buy </a:t>
            </a:r>
            <a:r>
              <a:rPr lang="en-US" dirty="0"/>
              <a:t>mom’s cake</a:t>
            </a:r>
            <a:r>
              <a:rPr lang="en-US" sz="2400" dirty="0"/>
              <a:t>?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 	</a:t>
            </a:r>
            <a:r>
              <a:rPr lang="en-US" dirty="0" err="1">
                <a:solidFill>
                  <a:srgbClr val="C00000"/>
                </a:solidFill>
              </a:rPr>
              <a:t>爸爸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可以帮我买</a:t>
            </a:r>
            <a:r>
              <a:rPr lang="en-US" sz="2400" dirty="0"/>
              <a:t>。	</a:t>
            </a:r>
            <a:r>
              <a:rPr lang="en-US" dirty="0" err="1">
                <a:solidFill>
                  <a:srgbClr val="C00000"/>
                </a:solidFill>
              </a:rPr>
              <a:t>Bàba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kěyǐ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bāng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wǒ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mǎi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Dad can help me buy it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b="1" dirty="0">
                <a:solidFill>
                  <a:srgbClr val="C00000"/>
                </a:solidFill>
              </a:rPr>
              <a:t>你</a:t>
            </a:r>
            <a:r>
              <a:rPr lang="en-US" sz="2400" b="1" dirty="0"/>
              <a:t> </a:t>
            </a:r>
            <a:r>
              <a:rPr lang="en-US" dirty="0" err="1">
                <a:solidFill>
                  <a:srgbClr val="7030A0"/>
                </a:solidFill>
              </a:rPr>
              <a:t>怎么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00B050"/>
                </a:solidFill>
              </a:rPr>
              <a:t>可以去那个地方</a:t>
            </a:r>
            <a:r>
              <a:rPr lang="en-US" sz="2400" b="1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</a:t>
            </a:r>
            <a:r>
              <a:rPr lang="en-US" sz="2400" dirty="0"/>
              <a:t> </a:t>
            </a:r>
            <a:r>
              <a:rPr lang="en-US" dirty="0" err="1">
                <a:solidFill>
                  <a:srgbClr val="00B050"/>
                </a:solidFill>
              </a:rPr>
              <a:t>kěyǐ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qù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nàgè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dìfāng</a:t>
            </a:r>
            <a:r>
              <a:rPr lang="en-US" sz="2400" dirty="0"/>
              <a:t>?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can you go to that place?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	</a:t>
            </a:r>
            <a:r>
              <a:rPr lang="en-US" b="1" dirty="0" err="1">
                <a:solidFill>
                  <a:srgbClr val="C00000"/>
                </a:solidFill>
              </a:rPr>
              <a:t>那个地方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不危险</a:t>
            </a:r>
            <a:r>
              <a:rPr lang="en-US" sz="2400" b="1" dirty="0"/>
              <a:t>.</a:t>
            </a:r>
            <a:r>
              <a:rPr lang="en-US" sz="2400" dirty="0"/>
              <a:t>		</a:t>
            </a:r>
            <a:r>
              <a:rPr lang="en-US" dirty="0" err="1">
                <a:solidFill>
                  <a:srgbClr val="C00000"/>
                </a:solidFill>
              </a:rPr>
              <a:t>Nà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dìfāng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bù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wéixiǎn</a:t>
            </a:r>
            <a:r>
              <a:rPr lang="en-US" dirty="0">
                <a:solidFill>
                  <a:srgbClr val="7030A0"/>
                </a:solidFill>
              </a:rPr>
              <a:t> (dangerous)</a:t>
            </a:r>
            <a:r>
              <a:rPr lang="en-US" sz="24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That place is not dangerous.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1955"/>
              <a:buNone/>
            </a:pP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2409"/>
            <a:ext cx="10058400" cy="89576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55077"/>
            <a:ext cx="10058400" cy="4536939"/>
          </a:xfrm>
        </p:spPr>
        <p:txBody>
          <a:bodyPr/>
          <a:lstStyle/>
          <a:p>
            <a:r>
              <a:rPr lang="en-US" dirty="0" smtClean="0"/>
              <a:t>How do you drive this new car?</a:t>
            </a:r>
          </a:p>
          <a:p>
            <a:pPr lvl="1"/>
            <a:r>
              <a:rPr lang="en-US" dirty="0" err="1" smtClean="0"/>
              <a:t>Nǐ</a:t>
            </a:r>
            <a:r>
              <a:rPr lang="en-US" dirty="0" smtClean="0"/>
              <a:t> </a:t>
            </a:r>
            <a:r>
              <a:rPr lang="en-US" dirty="0" err="1"/>
              <a:t>zěnme</a:t>
            </a:r>
            <a:r>
              <a:rPr lang="en-US" dirty="0"/>
              <a:t> </a:t>
            </a:r>
            <a:r>
              <a:rPr lang="en-US" dirty="0" err="1"/>
              <a:t>kāi</a:t>
            </a:r>
            <a:r>
              <a:rPr lang="en-US" dirty="0"/>
              <a:t> </a:t>
            </a:r>
            <a:r>
              <a:rPr lang="en-US" dirty="0" err="1"/>
              <a:t>zhè</a:t>
            </a:r>
            <a:r>
              <a:rPr lang="en-US" dirty="0"/>
              <a:t> </a:t>
            </a:r>
            <a:r>
              <a:rPr lang="en-US" dirty="0" err="1"/>
              <a:t>ge</a:t>
            </a:r>
            <a:r>
              <a:rPr lang="en-US" dirty="0"/>
              <a:t> </a:t>
            </a:r>
            <a:r>
              <a:rPr lang="en-US" dirty="0" err="1"/>
              <a:t>xīn</a:t>
            </a:r>
            <a:r>
              <a:rPr lang="en-US" dirty="0"/>
              <a:t> </a:t>
            </a:r>
            <a:r>
              <a:rPr lang="en-US" dirty="0" err="1"/>
              <a:t>chē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go to school?</a:t>
            </a:r>
          </a:p>
          <a:p>
            <a:pPr lvl="1"/>
            <a:r>
              <a:rPr lang="en-US" dirty="0" err="1" smtClean="0"/>
              <a:t>Nǐ</a:t>
            </a:r>
            <a:r>
              <a:rPr lang="en-US" dirty="0" smtClean="0"/>
              <a:t> </a:t>
            </a:r>
            <a:r>
              <a:rPr lang="en-US" dirty="0" err="1"/>
              <a:t>zěnme</a:t>
            </a:r>
            <a:r>
              <a:rPr lang="en-US" dirty="0"/>
              <a:t> </a:t>
            </a:r>
            <a:r>
              <a:rPr lang="en-US" dirty="0" err="1"/>
              <a:t>qù</a:t>
            </a:r>
            <a:r>
              <a:rPr lang="en-US" dirty="0"/>
              <a:t> </a:t>
            </a:r>
            <a:r>
              <a:rPr lang="en-US" dirty="0" err="1"/>
              <a:t>xuéxiào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How do you do your homework?</a:t>
            </a:r>
          </a:p>
          <a:p>
            <a:pPr lvl="1"/>
            <a:r>
              <a:rPr lang="en-US" dirty="0" err="1" smtClean="0"/>
              <a:t>Nǐ</a:t>
            </a:r>
            <a:r>
              <a:rPr lang="en-US" dirty="0" smtClean="0"/>
              <a:t> </a:t>
            </a:r>
            <a:r>
              <a:rPr lang="en-US" dirty="0" err="1"/>
              <a:t>zěnme</a:t>
            </a:r>
            <a:r>
              <a:rPr lang="en-US" dirty="0"/>
              <a:t> </a:t>
            </a:r>
            <a:r>
              <a:rPr lang="en-US" dirty="0" err="1"/>
              <a:t>zuò</a:t>
            </a:r>
            <a:r>
              <a:rPr lang="en-US" dirty="0"/>
              <a:t> </a:t>
            </a:r>
            <a:r>
              <a:rPr lang="en-US" dirty="0" err="1"/>
              <a:t>nǐ</a:t>
            </a:r>
            <a:r>
              <a:rPr lang="en-US" dirty="0"/>
              <a:t> de </a:t>
            </a:r>
            <a:r>
              <a:rPr lang="en-US" dirty="0" err="1"/>
              <a:t>gōngkè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How are you buying </a:t>
            </a:r>
            <a:r>
              <a:rPr lang="en-US" dirty="0"/>
              <a:t>your Halloween (</a:t>
            </a:r>
            <a:r>
              <a:rPr lang="en-US" dirty="0" err="1" smtClean="0"/>
              <a:t>Wànshèngjié</a:t>
            </a:r>
            <a:r>
              <a:rPr lang="en-US" dirty="0"/>
              <a:t>) costume (</a:t>
            </a:r>
            <a:r>
              <a:rPr lang="en-US" dirty="0" err="1" smtClean="0"/>
              <a:t>fúzhuāng</a:t>
            </a:r>
            <a:r>
              <a:rPr lang="en-US" dirty="0" smtClean="0"/>
              <a:t>)?</a:t>
            </a:r>
          </a:p>
          <a:p>
            <a:pPr lvl="1"/>
            <a:r>
              <a:rPr lang="en-US" dirty="0" err="1" smtClean="0"/>
              <a:t>Nǐ</a:t>
            </a:r>
            <a:r>
              <a:rPr lang="en-US" dirty="0" smtClean="0"/>
              <a:t> </a:t>
            </a:r>
            <a:r>
              <a:rPr lang="en-US" dirty="0" err="1"/>
              <a:t>zěnme</a:t>
            </a:r>
            <a:r>
              <a:rPr lang="en-US" dirty="0"/>
              <a:t> </a:t>
            </a:r>
            <a:r>
              <a:rPr lang="en-US" dirty="0" err="1"/>
              <a:t>mǎi</a:t>
            </a:r>
            <a:r>
              <a:rPr lang="en-US" dirty="0"/>
              <a:t> </a:t>
            </a:r>
            <a:r>
              <a:rPr lang="en-US" dirty="0" err="1"/>
              <a:t>nǐ</a:t>
            </a:r>
            <a:r>
              <a:rPr lang="en-US" dirty="0"/>
              <a:t> de </a:t>
            </a:r>
            <a:r>
              <a:rPr lang="en-US" dirty="0" err="1"/>
              <a:t>Wànshèngjié</a:t>
            </a:r>
            <a:r>
              <a:rPr lang="en-US" dirty="0"/>
              <a:t> </a:t>
            </a:r>
            <a:r>
              <a:rPr lang="en-US" dirty="0" err="1" smtClean="0"/>
              <a:t>fúzhuāng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is </a:t>
            </a:r>
            <a:r>
              <a:rPr lang="en-US" dirty="0"/>
              <a:t>dad going to work (</a:t>
            </a:r>
            <a:r>
              <a:rPr lang="en-US" dirty="0" err="1" smtClean="0"/>
              <a:t>shàngbān</a:t>
            </a:r>
            <a:r>
              <a:rPr lang="en-US" dirty="0" smtClean="0"/>
              <a:t>)?</a:t>
            </a:r>
          </a:p>
          <a:p>
            <a:pPr lvl="1"/>
            <a:r>
              <a:rPr lang="en-US" dirty="0" err="1" smtClean="0"/>
              <a:t>Bàbà</a:t>
            </a:r>
            <a:r>
              <a:rPr lang="en-US" dirty="0" smtClean="0"/>
              <a:t> </a:t>
            </a:r>
            <a:r>
              <a:rPr lang="en-US" dirty="0" err="1"/>
              <a:t>zěnme</a:t>
            </a:r>
            <a:r>
              <a:rPr lang="en-US" dirty="0"/>
              <a:t> </a:t>
            </a:r>
            <a:r>
              <a:rPr lang="en-US" dirty="0" err="1"/>
              <a:t>qù</a:t>
            </a:r>
            <a:r>
              <a:rPr lang="en-US" dirty="0"/>
              <a:t> </a:t>
            </a:r>
            <a:r>
              <a:rPr lang="en-US" dirty="0" err="1" smtClean="0"/>
              <a:t>shàngbān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4017250" y="1758350"/>
            <a:ext cx="41574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</a:pPr>
            <a:r>
              <a:rPr lang="en-US" sz="5400" b="0">
                <a:latin typeface="Amatic SC"/>
                <a:ea typeface="Amatic SC"/>
                <a:cs typeface="Amatic SC"/>
                <a:sym typeface="Amatic SC"/>
              </a:rPr>
              <a:t>怎么样 </a:t>
            </a:r>
            <a:endParaRPr sz="5400" b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Font typeface="Georgia"/>
              <a:buNone/>
            </a:pPr>
            <a:r>
              <a:rPr lang="en-US" sz="5400" b="0">
                <a:latin typeface="Amatic SC"/>
                <a:ea typeface="Amatic SC"/>
                <a:cs typeface="Amatic SC"/>
                <a:sym typeface="Amatic SC"/>
              </a:rPr>
              <a:t>(Zěn me yàng)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4093751" y="3886950"/>
            <a:ext cx="40809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/>
              <a:t>“How is it”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3959" b="1"/>
              <a:t/>
            </a:r>
            <a:br>
              <a:rPr lang="en-US" sz="3959" b="1"/>
            </a:br>
            <a:r>
              <a:rPr lang="en-US" sz="2520"/>
              <a:t>Q: </a:t>
            </a:r>
            <a:r>
              <a:rPr lang="en-US" sz="2520">
                <a:solidFill>
                  <a:srgbClr val="C00000"/>
                </a:solidFill>
              </a:rPr>
              <a:t>Subj. </a:t>
            </a:r>
            <a:r>
              <a:rPr lang="en-US" sz="2520"/>
              <a:t>+ </a:t>
            </a:r>
            <a:r>
              <a:rPr lang="en-US" sz="2520">
                <a:solidFill>
                  <a:srgbClr val="7030A0"/>
                </a:solidFill>
              </a:rPr>
              <a:t>怎么样</a:t>
            </a:r>
            <a:r>
              <a:rPr lang="en-US" sz="2520">
                <a:solidFill>
                  <a:srgbClr val="0070C0"/>
                </a:solidFill>
              </a:rPr>
              <a:t> </a:t>
            </a:r>
            <a:r>
              <a:rPr lang="en-US" sz="2520"/>
              <a:t>? 	</a:t>
            </a:r>
            <a:br>
              <a:rPr lang="en-US" sz="2520"/>
            </a:br>
            <a:r>
              <a:rPr lang="en-US" sz="2520"/>
              <a:t>A: </a:t>
            </a:r>
            <a:r>
              <a:rPr lang="en-US" sz="2520">
                <a:solidFill>
                  <a:srgbClr val="C00000"/>
                </a:solidFill>
              </a:rPr>
              <a:t>Subj. </a:t>
            </a:r>
            <a:r>
              <a:rPr lang="en-US" sz="2520"/>
              <a:t>+ </a:t>
            </a:r>
            <a:r>
              <a:rPr lang="en-US" sz="2520">
                <a:solidFill>
                  <a:srgbClr val="6AA84F"/>
                </a:solidFill>
              </a:rPr>
              <a:t>Predicate</a:t>
            </a:r>
            <a:r>
              <a:rPr lang="en-US" sz="2520">
                <a:solidFill>
                  <a:schemeClr val="dk1"/>
                </a:solidFill>
              </a:rPr>
              <a:t>.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250046" y="1521125"/>
            <a:ext cx="103407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dirty="0">
                <a:solidFill>
                  <a:srgbClr val="C00000"/>
                </a:solidFill>
              </a:rPr>
              <a:t>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怎么样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 </a:t>
            </a:r>
            <a:r>
              <a:rPr lang="en-US" dirty="0" err="1">
                <a:solidFill>
                  <a:srgbClr val="7030A0"/>
                </a:solidFill>
              </a:rPr>
              <a:t>yàng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are you?</a:t>
            </a:r>
            <a:endParaRPr sz="2400" i="1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 </a:t>
            </a:r>
            <a:r>
              <a:rPr lang="en-US" dirty="0" err="1">
                <a:solidFill>
                  <a:srgbClr val="6AA84F"/>
                </a:solidFill>
              </a:rPr>
              <a:t>不怎么样</a:t>
            </a:r>
            <a:r>
              <a:rPr lang="en-US" sz="2400" dirty="0"/>
              <a:t>。	</a:t>
            </a:r>
            <a:r>
              <a:rPr lang="en-US" sz="2400" dirty="0" err="1">
                <a:solidFill>
                  <a:srgbClr val="C00000"/>
                </a:solidFill>
              </a:rPr>
              <a:t>Wǒ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bù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zěn</a:t>
            </a:r>
            <a:r>
              <a:rPr lang="en-US" dirty="0">
                <a:solidFill>
                  <a:srgbClr val="6AA84F"/>
                </a:solidFill>
              </a:rPr>
              <a:t> me </a:t>
            </a:r>
            <a:r>
              <a:rPr lang="en-US" dirty="0" err="1">
                <a:solidFill>
                  <a:srgbClr val="6AA84F"/>
                </a:solidFill>
              </a:rPr>
              <a:t>yàng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</a:t>
            </a:r>
            <a:r>
              <a:rPr lang="en-US" dirty="0"/>
              <a:t>’m not up to much</a:t>
            </a:r>
            <a:r>
              <a:rPr lang="en-US" sz="2400" dirty="0"/>
              <a:t>./I</a:t>
            </a:r>
            <a:r>
              <a:rPr lang="en-US" dirty="0"/>
              <a:t>’m indifferent.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  <a:p>
            <a:pPr marL="182880" lvl="0" indent="-182880">
              <a:buSzPts val="2040"/>
            </a:pPr>
            <a:r>
              <a:rPr lang="en-US" sz="2400" b="1" dirty="0"/>
              <a:t>A: 	</a:t>
            </a:r>
            <a:r>
              <a:rPr lang="en-US" dirty="0" err="1" smtClean="0">
                <a:solidFill>
                  <a:srgbClr val="C00000"/>
                </a:solidFill>
              </a:rPr>
              <a:t>今天</a:t>
            </a:r>
            <a:r>
              <a:rPr lang="ja-JP" altLang="en-US" dirty="0">
                <a:solidFill>
                  <a:srgbClr val="C00000"/>
                </a:solidFill>
              </a:rPr>
              <a:t>的</a:t>
            </a:r>
            <a:r>
              <a:rPr lang="en-US" dirty="0" err="1" smtClean="0">
                <a:solidFill>
                  <a:srgbClr val="C00000"/>
                </a:solidFill>
              </a:rPr>
              <a:t>天气</a:t>
            </a:r>
            <a:r>
              <a:rPr lang="en-US" sz="2400" b="1" dirty="0"/>
              <a:t> </a:t>
            </a:r>
            <a:r>
              <a:rPr lang="en-US" dirty="0" err="1">
                <a:solidFill>
                  <a:srgbClr val="7030A0"/>
                </a:solidFill>
              </a:rPr>
              <a:t>怎么样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？	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Jīntiān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de </a:t>
            </a:r>
            <a:r>
              <a:rPr lang="en-US" dirty="0" err="1" smtClean="0">
                <a:solidFill>
                  <a:srgbClr val="C00000"/>
                </a:solidFill>
              </a:rPr>
              <a:t>tiānqì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 </a:t>
            </a:r>
            <a:r>
              <a:rPr lang="en-US" dirty="0" err="1">
                <a:solidFill>
                  <a:srgbClr val="7030A0"/>
                </a:solidFill>
              </a:rPr>
              <a:t>yàng</a:t>
            </a:r>
            <a:r>
              <a:rPr lang="en-US" sz="2400" dirty="0"/>
              <a:t>?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is today’s weather? </a:t>
            </a:r>
            <a:r>
              <a:rPr lang="en-US" i="1" dirty="0"/>
              <a:t>(Today’s weather, how is it?)</a:t>
            </a:r>
            <a:endParaRPr sz="2400" i="1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	</a:t>
            </a:r>
            <a:r>
              <a:rPr lang="en-US" b="1" dirty="0" err="1" smtClean="0">
                <a:solidFill>
                  <a:srgbClr val="C00000"/>
                </a:solidFill>
              </a:rPr>
              <a:t>今天</a:t>
            </a:r>
            <a:r>
              <a:rPr lang="en-US" sz="2400" b="1" dirty="0"/>
              <a:t> </a:t>
            </a:r>
            <a:r>
              <a:rPr lang="en-US" b="1" dirty="0" err="1">
                <a:solidFill>
                  <a:srgbClr val="6AA84F"/>
                </a:solidFill>
              </a:rPr>
              <a:t>不热也不冷</a:t>
            </a:r>
            <a:r>
              <a:rPr lang="en-US" sz="2400" b="1" dirty="0"/>
              <a:t>.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dirty="0" err="1">
                <a:solidFill>
                  <a:srgbClr val="C00000"/>
                </a:solidFill>
              </a:rPr>
              <a:t>Jīntiān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bù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rè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yě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bù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lěng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Today is not hot, and also not cold</a:t>
            </a:r>
            <a:r>
              <a:rPr lang="en-US" sz="2400" dirty="0"/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77333" y="257696"/>
            <a:ext cx="11066175" cy="155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</a:pPr>
            <a:r>
              <a:rPr lang="en-US" sz="2970" b="1">
                <a:solidFill>
                  <a:schemeClr val="dk1"/>
                </a:solidFill>
              </a:rPr>
              <a:t>Structure</a:t>
            </a:r>
            <a:r>
              <a:rPr lang="en-US" sz="3959" b="1"/>
              <a:t/>
            </a:r>
            <a:br>
              <a:rPr lang="en-US" sz="3959" b="1"/>
            </a:br>
            <a:r>
              <a:rPr lang="en-US" sz="2520"/>
              <a:t>Q: </a:t>
            </a:r>
            <a:r>
              <a:rPr lang="en-US" sz="252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 </a:t>
            </a:r>
            <a:r>
              <a:rPr lang="en-US" sz="2520"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52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怎么样</a:t>
            </a:r>
            <a:r>
              <a:rPr lang="en-US" sz="2520">
                <a:solidFill>
                  <a:srgbClr val="0070C0"/>
                </a:solidFill>
                <a:latin typeface="Amatic SC"/>
                <a:ea typeface="Amatic SC"/>
                <a:cs typeface="Amatic SC"/>
                <a:sym typeface="Amatic SC"/>
              </a:rPr>
              <a:t> </a:t>
            </a:r>
            <a:r>
              <a:rPr lang="en-US" sz="2520">
                <a:latin typeface="Amatic SC"/>
                <a:ea typeface="Amatic SC"/>
                <a:cs typeface="Amatic SC"/>
                <a:sym typeface="Amatic SC"/>
              </a:rPr>
              <a:t>? </a:t>
            </a:r>
            <a:r>
              <a:rPr lang="en-US" sz="2520"/>
              <a:t>	</a:t>
            </a:r>
            <a:br>
              <a:rPr lang="en-US" sz="2520"/>
            </a:br>
            <a:r>
              <a:rPr lang="en-US" sz="2520"/>
              <a:t>A: </a:t>
            </a:r>
            <a:r>
              <a:rPr lang="en-US" sz="2520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Subj. </a:t>
            </a:r>
            <a:r>
              <a:rPr lang="en-US" sz="2520">
                <a:latin typeface="Amatic SC"/>
                <a:ea typeface="Amatic SC"/>
                <a:cs typeface="Amatic SC"/>
                <a:sym typeface="Amatic SC"/>
              </a:rPr>
              <a:t>+ </a:t>
            </a:r>
            <a:r>
              <a:rPr lang="en-US" sz="2520">
                <a:solidFill>
                  <a:srgbClr val="6AA84F"/>
                </a:solidFill>
                <a:latin typeface="Amatic SC"/>
                <a:ea typeface="Amatic SC"/>
                <a:cs typeface="Amatic SC"/>
                <a:sym typeface="Amatic SC"/>
              </a:rPr>
              <a:t>Predicate</a:t>
            </a:r>
            <a:r>
              <a:rPr lang="en-US" sz="252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r>
              <a:rPr lang="en-US" sz="2250"/>
              <a:t/>
            </a:r>
            <a:br>
              <a:rPr lang="en-US" sz="2250"/>
            </a:br>
            <a:r>
              <a:rPr lang="en-US" sz="1620"/>
              <a:t/>
            </a:r>
            <a:br>
              <a:rPr lang="en-US" sz="1620"/>
            </a:br>
            <a:endParaRPr sz="162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1250046" y="1521125"/>
            <a:ext cx="1034083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Examples: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A: 	</a:t>
            </a:r>
            <a:r>
              <a:rPr lang="en-US" sz="2400" dirty="0" err="1">
                <a:solidFill>
                  <a:srgbClr val="C00000"/>
                </a:solidFill>
              </a:rPr>
              <a:t>你的心情</a:t>
            </a:r>
            <a:r>
              <a:rPr lang="en-US" sz="2400" dirty="0"/>
              <a:t> </a:t>
            </a:r>
            <a:r>
              <a:rPr lang="en-US" dirty="0" err="1">
                <a:solidFill>
                  <a:srgbClr val="7030A0"/>
                </a:solidFill>
              </a:rPr>
              <a:t>怎么样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？		</a:t>
            </a:r>
            <a:r>
              <a:rPr lang="en-US" sz="2400" dirty="0" err="1">
                <a:solidFill>
                  <a:srgbClr val="C00000"/>
                </a:solidFill>
              </a:rPr>
              <a:t>Nǐ</a:t>
            </a:r>
            <a:r>
              <a:rPr lang="en-US" sz="2400" dirty="0">
                <a:solidFill>
                  <a:srgbClr val="C00000"/>
                </a:solidFill>
              </a:rPr>
              <a:t> de </a:t>
            </a:r>
            <a:r>
              <a:rPr lang="en-US" sz="2400" dirty="0" err="1">
                <a:solidFill>
                  <a:srgbClr val="C00000"/>
                </a:solidFill>
              </a:rPr>
              <a:t>xīnqíng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 </a:t>
            </a:r>
            <a:r>
              <a:rPr lang="en-US" dirty="0" err="1">
                <a:solidFill>
                  <a:srgbClr val="7030A0"/>
                </a:solidFill>
              </a:rPr>
              <a:t>yàng</a:t>
            </a:r>
            <a:r>
              <a:rPr lang="en-US" sz="2400" dirty="0"/>
              <a:t>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are you feeling/is your mood</a:t>
            </a:r>
            <a:r>
              <a:rPr lang="en-US" sz="2400" dirty="0"/>
              <a:t>? </a:t>
            </a:r>
            <a:r>
              <a:rPr lang="en-US" i="1" dirty="0"/>
              <a:t>(Your mood, how is it?)</a:t>
            </a:r>
            <a:endParaRPr sz="2400" i="1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 	</a:t>
            </a:r>
            <a:r>
              <a:rPr lang="en-US" sz="2400" dirty="0">
                <a:solidFill>
                  <a:srgbClr val="C00000"/>
                </a:solidFill>
              </a:rPr>
              <a:t>我 </a:t>
            </a:r>
            <a:r>
              <a:rPr lang="en-US" dirty="0" err="1">
                <a:solidFill>
                  <a:srgbClr val="6AA84F"/>
                </a:solidFill>
              </a:rPr>
              <a:t>今天很开心</a:t>
            </a:r>
            <a:r>
              <a:rPr lang="en-US" sz="2400" dirty="0"/>
              <a:t>。	</a:t>
            </a: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C00000"/>
                </a:solidFill>
              </a:rPr>
              <a:t>Wǒ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jīntiān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hěn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kāixīn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I am </a:t>
            </a:r>
            <a:r>
              <a:rPr lang="en-US" dirty="0"/>
              <a:t>very happy today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 dirty="0"/>
          </a:p>
          <a:p>
            <a:pPr marL="182880" lvl="0" indent="-182880">
              <a:buSzPts val="2040"/>
            </a:pPr>
            <a:r>
              <a:rPr lang="en-US" sz="2400" b="1" dirty="0"/>
              <a:t>A: 	</a:t>
            </a:r>
            <a:r>
              <a:rPr lang="en-US" dirty="0" err="1">
                <a:solidFill>
                  <a:srgbClr val="C00000"/>
                </a:solidFill>
              </a:rPr>
              <a:t>这部</a:t>
            </a:r>
            <a:r>
              <a:rPr lang="en-US" dirty="0" err="1" smtClean="0">
                <a:solidFill>
                  <a:srgbClr val="C00000"/>
                </a:solidFill>
              </a:rPr>
              <a:t>电影</a:t>
            </a:r>
            <a:r>
              <a:rPr lang="en-US" sz="2400" b="1" dirty="0"/>
              <a:t> </a:t>
            </a:r>
            <a:r>
              <a:rPr lang="en-US" dirty="0" err="1">
                <a:solidFill>
                  <a:srgbClr val="7030A0"/>
                </a:solidFill>
              </a:rPr>
              <a:t>怎么样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？	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Zhè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diànyǐng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zěn</a:t>
            </a:r>
            <a:r>
              <a:rPr lang="en-US" dirty="0">
                <a:solidFill>
                  <a:srgbClr val="7030A0"/>
                </a:solidFill>
              </a:rPr>
              <a:t> me </a:t>
            </a:r>
            <a:r>
              <a:rPr lang="en-US" dirty="0" err="1">
                <a:solidFill>
                  <a:srgbClr val="7030A0"/>
                </a:solidFill>
              </a:rPr>
              <a:t>yàng</a:t>
            </a:r>
            <a:r>
              <a:rPr lang="en-US" sz="2400" dirty="0"/>
              <a:t>?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How is the movie? </a:t>
            </a:r>
            <a:r>
              <a:rPr lang="en-US" i="1" dirty="0"/>
              <a:t>(The movie, how is it?)</a:t>
            </a:r>
            <a:endParaRPr sz="2400" i="1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●"/>
            </a:pPr>
            <a:r>
              <a:rPr lang="en-US" sz="2400" b="1" dirty="0"/>
              <a:t>B:	</a:t>
            </a:r>
            <a:r>
              <a:rPr lang="en-US" b="1" dirty="0" err="1">
                <a:solidFill>
                  <a:srgbClr val="C00000"/>
                </a:solidFill>
              </a:rPr>
              <a:t>这部电影</a:t>
            </a:r>
            <a:r>
              <a:rPr lang="en-US" sz="2400" b="1" dirty="0"/>
              <a:t> </a:t>
            </a:r>
            <a:r>
              <a:rPr lang="en-US" b="1" dirty="0" err="1">
                <a:solidFill>
                  <a:srgbClr val="6AA84F"/>
                </a:solidFill>
              </a:rPr>
              <a:t>不好看</a:t>
            </a:r>
            <a:r>
              <a:rPr lang="en-US" sz="2400" b="1" dirty="0"/>
              <a:t>.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dirty="0" err="1">
                <a:solidFill>
                  <a:srgbClr val="C00000"/>
                </a:solidFill>
              </a:rPr>
              <a:t>Zhè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diànyǐng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bù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hǎokàn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2040"/>
              <a:buNone/>
            </a:pPr>
            <a:r>
              <a:rPr lang="en-US" sz="2400" dirty="0"/>
              <a:t>		</a:t>
            </a:r>
            <a:r>
              <a:rPr lang="en-US" dirty="0"/>
              <a:t>This movie was not good to watch.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606</Words>
  <Application>Microsoft Office PowerPoint</Application>
  <PresentationFormat>Widescreen</PresentationFormat>
  <Paragraphs>164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Playfair Display</vt:lpstr>
      <vt:lpstr>Amatic SC</vt:lpstr>
      <vt:lpstr>Georgia</vt:lpstr>
      <vt:lpstr>Trebuchet MS</vt:lpstr>
      <vt:lpstr>Arial</vt:lpstr>
      <vt:lpstr>Libre Franklin</vt:lpstr>
      <vt:lpstr>Lato</vt:lpstr>
      <vt:lpstr>Coral</vt:lpstr>
      <vt:lpstr>Review Practice!</vt:lpstr>
      <vt:lpstr>怎么 (Zěn me)</vt:lpstr>
      <vt:lpstr>Expressing “How” with 怎么 (zěn me)</vt:lpstr>
      <vt:lpstr>Structure Q: Subj. + 怎么 + Predicate? A: Subj. +  Predicate  </vt:lpstr>
      <vt:lpstr>Structure Q: Subj. + 怎么 + Predicate? A: Subj. +  Predicate  </vt:lpstr>
      <vt:lpstr>Practice</vt:lpstr>
      <vt:lpstr>怎么样  (Zěn me yàng)</vt:lpstr>
      <vt:lpstr>Structure Q: Subj. + 怎么样 ?   A: Subj. + Predicate.  </vt:lpstr>
      <vt:lpstr>Structure Q: Subj. + 怎么样 ?   A: Subj. + Predicate.  </vt:lpstr>
      <vt:lpstr>Practice </vt:lpstr>
      <vt:lpstr>Mixed Review! ☺ (HOORAY! ONLY ONE MORE TO GO!)</vt:lpstr>
      <vt:lpstr>Mixed Review! ☺ (HOORAY! ONLY ONE MORE TO GO!)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Practice!</dc:title>
  <cp:lastModifiedBy>Queena Roquemore</cp:lastModifiedBy>
  <cp:revision>6</cp:revision>
  <dcterms:modified xsi:type="dcterms:W3CDTF">2021-09-30T13:54:54Z</dcterms:modified>
</cp:coreProperties>
</file>