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8" r:id="rId2"/>
    <p:sldId id="266" r:id="rId3"/>
    <p:sldId id="256" r:id="rId4"/>
    <p:sldId id="259" r:id="rId5"/>
    <p:sldId id="260" r:id="rId6"/>
    <p:sldId id="261" r:id="rId7"/>
    <p:sldId id="264" r:id="rId8"/>
    <p:sldId id="262" r:id="rId9"/>
    <p:sldId id="267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2901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2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3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770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5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9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5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073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567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64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53838" y="249382"/>
            <a:ext cx="9601196" cy="83602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Review Practice!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34985" y="1085405"/>
            <a:ext cx="9545183" cy="518595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500" dirty="0" smtClean="0"/>
              <a:t>Why do you drink coffee?</a:t>
            </a:r>
          </a:p>
          <a:p>
            <a:r>
              <a:rPr lang="en-US" altLang="en-US" sz="3200" dirty="0"/>
              <a:t>What (kind of) </a:t>
            </a:r>
            <a:r>
              <a:rPr lang="en-US" altLang="en-US" sz="3200" dirty="0" smtClean="0"/>
              <a:t>book </a:t>
            </a:r>
            <a:r>
              <a:rPr lang="en-US" altLang="en-US" sz="3200" dirty="0"/>
              <a:t>do you </a:t>
            </a:r>
            <a:r>
              <a:rPr lang="en-US" altLang="en-US" sz="3200" dirty="0" smtClean="0"/>
              <a:t>read?</a:t>
            </a:r>
            <a:endParaRPr lang="en-US" altLang="en-US" sz="3200" dirty="0"/>
          </a:p>
          <a:p>
            <a:pPr eaLnBrk="1" hangingPunct="1"/>
            <a:r>
              <a:rPr lang="en-US" altLang="en-US" sz="3500" dirty="0" smtClean="0"/>
              <a:t>Can I go to the bathroom?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Is she angry? (1</a:t>
            </a:r>
            <a:r>
              <a:rPr lang="en-US" altLang="en-US" sz="3500" baseline="30000" dirty="0" smtClean="0"/>
              <a:t>st</a:t>
            </a:r>
            <a:r>
              <a:rPr lang="en-US" altLang="en-US" sz="3500" dirty="0" smtClean="0"/>
              <a:t> form)</a:t>
            </a:r>
          </a:p>
          <a:p>
            <a:pPr eaLnBrk="1" hangingPunct="1"/>
            <a:r>
              <a:rPr lang="en-US" altLang="en-US" sz="3500" dirty="0" smtClean="0"/>
              <a:t>What (kind of) ice cream do you like to eat?</a:t>
            </a:r>
          </a:p>
          <a:p>
            <a:r>
              <a:rPr lang="en-US" altLang="en-US" sz="3500" dirty="0" smtClean="0"/>
              <a:t>Why do you go to school?</a:t>
            </a:r>
          </a:p>
          <a:p>
            <a:pPr eaLnBrk="1" hangingPunct="1"/>
            <a:r>
              <a:rPr lang="en-US" altLang="en-US" sz="3500" dirty="0" smtClean="0"/>
              <a:t>Does he have blue eyes? (2</a:t>
            </a:r>
            <a:r>
              <a:rPr lang="en-US" altLang="en-US" sz="3500" baseline="30000" dirty="0" smtClean="0"/>
              <a:t>nd</a:t>
            </a:r>
            <a:r>
              <a:rPr lang="en-US" altLang="en-US" sz="3500" dirty="0" smtClean="0"/>
              <a:t> form)</a:t>
            </a:r>
          </a:p>
          <a:p>
            <a:r>
              <a:rPr lang="en-US" altLang="en-US" sz="3500" dirty="0" smtClean="0"/>
              <a:t>What </a:t>
            </a:r>
            <a:r>
              <a:rPr lang="en-US" altLang="en-US" sz="3500" dirty="0"/>
              <a:t>animal (</a:t>
            </a:r>
            <a:r>
              <a:rPr lang="en-US" altLang="en-US" sz="3500" dirty="0" err="1"/>
              <a:t>dòng</a:t>
            </a:r>
            <a:r>
              <a:rPr lang="en-US" altLang="en-US" sz="3500" dirty="0"/>
              <a:t> </a:t>
            </a:r>
            <a:r>
              <a:rPr lang="en-US" altLang="en-US" sz="3500" dirty="0" err="1" smtClean="0"/>
              <a:t>wù</a:t>
            </a:r>
            <a:r>
              <a:rPr lang="en-US" altLang="en-US" sz="3500" dirty="0" smtClean="0"/>
              <a:t>) do you like?</a:t>
            </a:r>
          </a:p>
        </p:txBody>
      </p:sp>
    </p:spTree>
    <p:extLst>
      <p:ext uri="{BB962C8B-B14F-4D97-AF65-F5344CB8AC3E}">
        <p14:creationId xmlns:p14="http://schemas.microsoft.com/office/powerpoint/2010/main" val="38418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760"/>
            <a:ext cx="8596668" cy="1564640"/>
          </a:xfrm>
        </p:spPr>
        <p:txBody>
          <a:bodyPr/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(You’re getting better at this!)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541417"/>
            <a:ext cx="4807130" cy="517289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you drink apple juice?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drink grape juice?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</a:t>
            </a:r>
            <a:r>
              <a:rPr lang="en-US" sz="2000" dirty="0"/>
              <a:t>juice do </a:t>
            </a:r>
            <a:r>
              <a:rPr lang="en-US" sz="2000" dirty="0" smtClean="0"/>
              <a:t>you </a:t>
            </a:r>
            <a:r>
              <a:rPr lang="en-US" sz="2000" dirty="0"/>
              <a:t>drink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Why do you drink juice?</a:t>
            </a:r>
          </a:p>
          <a:p>
            <a:r>
              <a:rPr lang="en-US" dirty="0" smtClean="0"/>
              <a:t>When do you drink juice?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Do you eat Skittles?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eat M&amp;Ms?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What (kind of) candy do you eat? </a:t>
            </a:r>
          </a:p>
          <a:p>
            <a:r>
              <a:rPr lang="en-US" sz="2000" dirty="0" smtClean="0"/>
              <a:t>Why do you not eat candy?</a:t>
            </a:r>
          </a:p>
          <a:p>
            <a:r>
              <a:rPr lang="en-US" dirty="0" smtClean="0"/>
              <a:t>When do you eat candy?</a:t>
            </a:r>
            <a:endParaRPr lang="en-US" sz="2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70437" y="1479236"/>
            <a:ext cx="4807130" cy="5172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píng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/>
              <a:t>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pú</a:t>
            </a:r>
            <a:r>
              <a:rPr lang="en-US" dirty="0"/>
              <a:t> </a:t>
            </a:r>
            <a:r>
              <a:rPr lang="en-US" dirty="0" err="1"/>
              <a:t>táo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/>
              <a:t> </a:t>
            </a:r>
            <a:r>
              <a:rPr lang="en-US" dirty="0" err="1"/>
              <a:t>zhī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hē</a:t>
            </a:r>
            <a:r>
              <a:rPr lang="en-US" dirty="0"/>
              <a:t> </a:t>
            </a:r>
            <a:r>
              <a:rPr lang="en-US" dirty="0" err="1" smtClean="0"/>
              <a:t>guǒ</a:t>
            </a:r>
            <a:r>
              <a:rPr lang="en-US" dirty="0" smtClean="0"/>
              <a:t> </a:t>
            </a:r>
            <a:r>
              <a:rPr lang="en-US" dirty="0" err="1" smtClean="0"/>
              <a:t>zhī</a:t>
            </a:r>
            <a:r>
              <a:rPr lang="en-US" dirty="0"/>
              <a:t>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Skittles ma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M&amp;Ms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 </a:t>
            </a:r>
            <a:r>
              <a:rPr lang="en-US" dirty="0" err="1"/>
              <a:t>táng</a:t>
            </a:r>
            <a:r>
              <a:rPr lang="en-US" dirty="0"/>
              <a:t>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</a:t>
            </a:r>
            <a:r>
              <a:rPr lang="en-US" dirty="0" err="1"/>
              <a:t>ǐ</a:t>
            </a:r>
            <a:r>
              <a:rPr lang="en-US" dirty="0" smtClean="0"/>
              <a:t> </a:t>
            </a:r>
            <a:r>
              <a:rPr lang="en-US" dirty="0" err="1"/>
              <a:t>wèi</a:t>
            </a:r>
            <a:r>
              <a:rPr lang="en-US" dirty="0"/>
              <a:t> </a:t>
            </a:r>
            <a:r>
              <a:rPr lang="en-US" dirty="0" err="1"/>
              <a:t>shén</a:t>
            </a:r>
            <a:r>
              <a:rPr lang="en-US" dirty="0"/>
              <a:t> me 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tang </a:t>
            </a:r>
            <a:r>
              <a:rPr lang="en-US" dirty="0" err="1"/>
              <a:t>guǒ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Nǐ</a:t>
            </a:r>
            <a:r>
              <a:rPr lang="en-US" dirty="0"/>
              <a:t> </a:t>
            </a:r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smtClean="0"/>
              <a:t>tang </a:t>
            </a:r>
            <a:r>
              <a:rPr lang="en-US" dirty="0" err="1" smtClean="0"/>
              <a:t>guǒ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Image result for cand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82" b="29309"/>
          <a:stretch/>
        </p:blipFill>
        <p:spPr bwMode="auto">
          <a:xfrm rot="618905">
            <a:off x="9766193" y="447150"/>
            <a:ext cx="1841137" cy="9506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rape ju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721">
            <a:off x="4961241" y="2969062"/>
            <a:ext cx="1416079" cy="10875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8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5760"/>
            <a:ext cx="8596668" cy="1564640"/>
          </a:xfrm>
        </p:spPr>
        <p:txBody>
          <a:bodyPr/>
          <a:lstStyle/>
          <a:p>
            <a:pPr algn="ctr"/>
            <a:r>
              <a:rPr lang="en-US" dirty="0" smtClean="0"/>
              <a:t>Mixed Review!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500" dirty="0" smtClean="0">
                <a:solidFill>
                  <a:schemeClr val="tx1"/>
                </a:solidFill>
                <a:sym typeface="Wingdings" panose="05000000000000000000" pitchFamily="2" charset="2"/>
              </a:rPr>
              <a:t>(You’re getting better at this!)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51" y="1541417"/>
            <a:ext cx="5014948" cy="5172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What is this movie?</a:t>
            </a:r>
          </a:p>
          <a:p>
            <a:r>
              <a:rPr lang="en-US" sz="2000" dirty="0" smtClean="0"/>
              <a:t>What (kind of) movie do you like?</a:t>
            </a:r>
          </a:p>
          <a:p>
            <a:r>
              <a:rPr lang="en-US" sz="2000" dirty="0" smtClean="0"/>
              <a:t>Do you like to watch Toy Story?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Do you like to watch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form)</a:t>
            </a:r>
          </a:p>
          <a:p>
            <a:r>
              <a:rPr lang="en-US" sz="2000" dirty="0" smtClean="0"/>
              <a:t>Why do you watch movies?</a:t>
            </a:r>
          </a:p>
          <a:p>
            <a:r>
              <a:rPr lang="en-US" sz="2000" dirty="0" smtClean="0"/>
              <a:t>Why do you not like to watch movies?</a:t>
            </a:r>
          </a:p>
          <a:p>
            <a:r>
              <a:rPr lang="en-US" dirty="0" smtClean="0"/>
              <a:t>When do you watch movies?</a:t>
            </a:r>
            <a:endParaRPr lang="en-US" sz="2000" dirty="0" smtClean="0"/>
          </a:p>
          <a:p>
            <a:r>
              <a:rPr lang="en-US" dirty="0" smtClean="0"/>
              <a:t>When do you watch scary (</a:t>
            </a:r>
            <a:r>
              <a:rPr lang="en-US" dirty="0" err="1"/>
              <a:t>k</a:t>
            </a:r>
            <a:r>
              <a:rPr lang="en-US" dirty="0" err="1" smtClean="0"/>
              <a:t>ǒng</a:t>
            </a:r>
            <a:r>
              <a:rPr lang="en-US" dirty="0" smtClean="0"/>
              <a:t> </a:t>
            </a:r>
            <a:r>
              <a:rPr lang="en-US" dirty="0" err="1" smtClean="0"/>
              <a:t>bù</a:t>
            </a:r>
            <a:r>
              <a:rPr lang="en-US" dirty="0" smtClean="0"/>
              <a:t>) movies?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25243" y="1930400"/>
            <a:ext cx="511232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Zhè</a:t>
            </a:r>
            <a:r>
              <a:rPr lang="en-US" sz="2000" dirty="0" smtClean="0"/>
              <a:t> </a:t>
            </a:r>
            <a:r>
              <a:rPr lang="en-US" sz="2000" dirty="0" err="1" smtClean="0"/>
              <a:t>shì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Toy Story </a:t>
            </a:r>
            <a:r>
              <a:rPr lang="en-US" sz="2000" dirty="0"/>
              <a:t>ma</a:t>
            </a:r>
            <a:r>
              <a:rPr lang="en-US" sz="2000" dirty="0" smtClean="0"/>
              <a:t>?</a:t>
            </a:r>
            <a:endParaRPr lang="en-US" sz="800" dirty="0" smtClean="0"/>
          </a:p>
          <a:p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xǐ</a:t>
            </a:r>
            <a:r>
              <a:rPr lang="en-US" sz="2000" dirty="0"/>
              <a:t> </a:t>
            </a:r>
            <a:r>
              <a:rPr lang="en-US" sz="2000" dirty="0" err="1"/>
              <a:t>huān</a:t>
            </a:r>
            <a:r>
              <a:rPr lang="en-US" sz="2000" dirty="0"/>
              <a:t> </a:t>
            </a:r>
            <a:r>
              <a:rPr lang="en-US" sz="2000" dirty="0" err="1"/>
              <a:t>kàn</a:t>
            </a:r>
            <a:r>
              <a:rPr lang="en-US" sz="2000" dirty="0" smtClean="0"/>
              <a:t> </a:t>
            </a:r>
            <a:r>
              <a:rPr lang="en-US" sz="2000" dirty="0" err="1" smtClean="0"/>
              <a:t>Zootopia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k</a:t>
            </a:r>
            <a:r>
              <a:rPr lang="en-US" sz="2000" dirty="0" err="1" smtClean="0"/>
              <a:t>àn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Nǐ</a:t>
            </a:r>
            <a:r>
              <a:rPr lang="en-US" sz="2000" dirty="0"/>
              <a:t> </a:t>
            </a:r>
            <a:r>
              <a:rPr lang="en-US" sz="2000" dirty="0" err="1"/>
              <a:t>wèi</a:t>
            </a:r>
            <a:r>
              <a:rPr lang="en-US" sz="2000" dirty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</a:t>
            </a:r>
            <a:r>
              <a:rPr lang="en-US" sz="2000" dirty="0"/>
              <a:t>me </a:t>
            </a:r>
            <a:r>
              <a:rPr lang="en-US" sz="2000" dirty="0" err="1"/>
              <a:t>b</a:t>
            </a:r>
            <a:r>
              <a:rPr lang="en-US" sz="2000" dirty="0" err="1" smtClean="0"/>
              <a:t>ù</a:t>
            </a:r>
            <a:r>
              <a:rPr lang="en-US" sz="2000" dirty="0" smtClean="0"/>
              <a:t> </a:t>
            </a:r>
            <a:r>
              <a:rPr lang="en-US" sz="2000" dirty="0" err="1" smtClean="0"/>
              <a:t>xǐ</a:t>
            </a:r>
            <a:r>
              <a:rPr lang="en-US" sz="2000" dirty="0" smtClean="0"/>
              <a:t> </a:t>
            </a:r>
            <a:r>
              <a:rPr lang="en-US" sz="2000" dirty="0" err="1" smtClean="0"/>
              <a:t>huān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diàn</a:t>
            </a:r>
            <a:r>
              <a:rPr lang="en-US" sz="2000" dirty="0"/>
              <a:t> </a:t>
            </a:r>
            <a:r>
              <a:rPr lang="en-US" sz="2000" dirty="0" err="1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shí</a:t>
            </a:r>
            <a:r>
              <a:rPr lang="en-US" sz="2000" dirty="0" smtClean="0"/>
              <a:t> </a:t>
            </a:r>
            <a:r>
              <a:rPr lang="en-US" sz="2000" dirty="0" err="1" smtClean="0"/>
              <a:t>hòu</a:t>
            </a:r>
            <a:r>
              <a:rPr lang="en-US" sz="2000" dirty="0" smtClean="0"/>
              <a:t> </a:t>
            </a:r>
            <a:r>
              <a:rPr lang="en-US" sz="2000" dirty="0" err="1"/>
              <a:t>kàn</a:t>
            </a:r>
            <a:r>
              <a:rPr lang="en-US" sz="2000" dirty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 smtClean="0"/>
              <a:t>?</a:t>
            </a:r>
          </a:p>
          <a:p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Nǐ</a:t>
            </a:r>
            <a:r>
              <a:rPr lang="en-US" sz="2000" dirty="0" smtClean="0"/>
              <a:t> </a:t>
            </a:r>
            <a:r>
              <a:rPr lang="en-US" sz="2000" dirty="0" err="1" smtClean="0"/>
              <a:t>shén</a:t>
            </a:r>
            <a:r>
              <a:rPr lang="en-US" sz="2000" dirty="0" smtClean="0"/>
              <a:t> me </a:t>
            </a:r>
            <a:r>
              <a:rPr lang="en-US" sz="2000" dirty="0" err="1" smtClean="0"/>
              <a:t>shí</a:t>
            </a:r>
            <a:r>
              <a:rPr lang="en-US" sz="2000" dirty="0" smtClean="0"/>
              <a:t> </a:t>
            </a:r>
            <a:r>
              <a:rPr lang="en-US" sz="2000" dirty="0" err="1" smtClean="0"/>
              <a:t>hòu</a:t>
            </a:r>
            <a:r>
              <a:rPr lang="en-US" sz="2000" dirty="0" smtClean="0"/>
              <a:t> </a:t>
            </a:r>
            <a:r>
              <a:rPr lang="en-US" sz="2000" dirty="0" err="1" smtClean="0"/>
              <a:t>kàn</a:t>
            </a:r>
            <a:r>
              <a:rPr lang="en-US" sz="2000" dirty="0" smtClean="0"/>
              <a:t> </a:t>
            </a:r>
            <a:r>
              <a:rPr lang="en-US" sz="2000" dirty="0" err="1"/>
              <a:t>kǒng</a:t>
            </a:r>
            <a:r>
              <a:rPr lang="en-US" sz="2000" dirty="0"/>
              <a:t> </a:t>
            </a:r>
            <a:r>
              <a:rPr lang="en-US" sz="2000" dirty="0" err="1"/>
              <a:t>bù</a:t>
            </a:r>
            <a:r>
              <a:rPr lang="en-US" sz="2000" dirty="0" smtClean="0"/>
              <a:t> </a:t>
            </a:r>
            <a:r>
              <a:rPr lang="en-US" sz="2000" dirty="0" err="1" smtClean="0"/>
              <a:t>diàn</a:t>
            </a:r>
            <a:r>
              <a:rPr lang="en-US" sz="2000" dirty="0" smtClean="0"/>
              <a:t> </a:t>
            </a:r>
            <a:r>
              <a:rPr lang="en-US" sz="2000" dirty="0" err="1" smtClean="0"/>
              <a:t>yǐng</a:t>
            </a:r>
            <a:r>
              <a:rPr lang="en-US" sz="2000" dirty="0"/>
              <a:t>?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1600" dirty="0"/>
          </a:p>
        </p:txBody>
      </p:sp>
      <p:pic>
        <p:nvPicPr>
          <p:cNvPr id="1028" name="Picture 4" descr="Image result for zoot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118">
            <a:off x="10432181" y="288266"/>
            <a:ext cx="1380649" cy="22877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336" y="382385"/>
            <a:ext cx="9439255" cy="7813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Words!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52" y="1163782"/>
            <a:ext cx="4788271" cy="4988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Time Words:</a:t>
            </a:r>
          </a:p>
          <a:p>
            <a:r>
              <a:rPr lang="en-US" dirty="0"/>
              <a:t>early morning (</a:t>
            </a:r>
            <a:r>
              <a:rPr lang="ja-JP" altLang="en-US" dirty="0"/>
              <a:t>早上 </a:t>
            </a:r>
            <a:r>
              <a:rPr lang="en-US" altLang="ja-JP" dirty="0"/>
              <a:t>– </a:t>
            </a:r>
            <a:r>
              <a:rPr lang="en-US" dirty="0" err="1"/>
              <a:t>zǎo</a:t>
            </a:r>
            <a:r>
              <a:rPr lang="en-US" dirty="0"/>
              <a:t> </a:t>
            </a:r>
            <a:r>
              <a:rPr lang="en-US" dirty="0" err="1"/>
              <a:t>shàng</a:t>
            </a:r>
            <a:r>
              <a:rPr lang="en-US" dirty="0"/>
              <a:t>)</a:t>
            </a:r>
          </a:p>
          <a:p>
            <a:r>
              <a:rPr lang="en-US" dirty="0"/>
              <a:t>morning (</a:t>
            </a:r>
            <a:r>
              <a:rPr lang="ja-JP" altLang="en-US" dirty="0"/>
              <a:t>上午 </a:t>
            </a:r>
            <a:r>
              <a:rPr lang="en-US" altLang="ja-JP" dirty="0"/>
              <a:t>– </a:t>
            </a:r>
            <a:r>
              <a:rPr lang="en-US" dirty="0" err="1"/>
              <a:t>shàng</a:t>
            </a:r>
            <a:r>
              <a:rPr lang="en-US" dirty="0"/>
              <a:t> </a:t>
            </a:r>
            <a:r>
              <a:rPr lang="en-US" dirty="0" err="1"/>
              <a:t>wǔ</a:t>
            </a:r>
            <a:r>
              <a:rPr lang="en-US" dirty="0"/>
              <a:t>)</a:t>
            </a:r>
          </a:p>
          <a:p>
            <a:r>
              <a:rPr lang="en-US" dirty="0"/>
              <a:t>noon (</a:t>
            </a:r>
            <a:r>
              <a:rPr lang="ja-JP" altLang="en-US" dirty="0"/>
              <a:t>中午 </a:t>
            </a:r>
            <a:r>
              <a:rPr lang="en-US" altLang="ja-JP" dirty="0"/>
              <a:t>– </a:t>
            </a:r>
            <a:r>
              <a:rPr lang="en-US" dirty="0" err="1"/>
              <a:t>zhōng</a:t>
            </a:r>
            <a:r>
              <a:rPr lang="en-US" dirty="0"/>
              <a:t> </a:t>
            </a:r>
            <a:r>
              <a:rPr lang="en-US" dirty="0" err="1"/>
              <a:t>wǔ</a:t>
            </a:r>
            <a:r>
              <a:rPr lang="en-US" dirty="0"/>
              <a:t>)</a:t>
            </a:r>
          </a:p>
          <a:p>
            <a:r>
              <a:rPr lang="en-US" dirty="0"/>
              <a:t>afternoon (</a:t>
            </a:r>
            <a:r>
              <a:rPr lang="ja-JP" altLang="en-US" dirty="0"/>
              <a:t>下午 </a:t>
            </a:r>
            <a:r>
              <a:rPr lang="en-US" altLang="ja-JP" dirty="0"/>
              <a:t>– </a:t>
            </a:r>
            <a:r>
              <a:rPr lang="en-US" dirty="0" err="1"/>
              <a:t>xià</a:t>
            </a:r>
            <a:r>
              <a:rPr lang="en-US" dirty="0"/>
              <a:t> </a:t>
            </a:r>
            <a:r>
              <a:rPr lang="en-US" dirty="0" err="1"/>
              <a:t>wǔ</a:t>
            </a:r>
            <a:r>
              <a:rPr lang="en-US" dirty="0"/>
              <a:t>)</a:t>
            </a:r>
          </a:p>
          <a:p>
            <a:r>
              <a:rPr lang="en-US" dirty="0"/>
              <a:t>evening (</a:t>
            </a:r>
            <a:r>
              <a:rPr lang="ja-JP" altLang="en-US" dirty="0"/>
              <a:t>晚上 </a:t>
            </a:r>
            <a:r>
              <a:rPr lang="en-US" altLang="ja-JP" dirty="0"/>
              <a:t>– </a:t>
            </a:r>
            <a:r>
              <a:rPr lang="en-US" dirty="0" err="1"/>
              <a:t>wǎn</a:t>
            </a:r>
            <a:r>
              <a:rPr lang="en-US" dirty="0"/>
              <a:t> </a:t>
            </a:r>
            <a:r>
              <a:rPr lang="en-US" dirty="0" err="1"/>
              <a:t>shàng</a:t>
            </a:r>
            <a:r>
              <a:rPr lang="en-US" dirty="0"/>
              <a:t>)</a:t>
            </a:r>
          </a:p>
          <a:p>
            <a:r>
              <a:rPr lang="en-US" dirty="0" smtClean="0"/>
              <a:t>midnight </a:t>
            </a:r>
            <a:r>
              <a:rPr lang="en-US" dirty="0"/>
              <a:t>(</a:t>
            </a:r>
            <a:r>
              <a:rPr lang="ja-JP" altLang="en-US" dirty="0"/>
              <a:t>半夜 </a:t>
            </a:r>
            <a:r>
              <a:rPr lang="en-US" altLang="ja-JP" dirty="0"/>
              <a:t>–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yè</a:t>
            </a:r>
            <a:r>
              <a:rPr lang="en-US" dirty="0" smtClean="0"/>
              <a:t>)</a:t>
            </a:r>
          </a:p>
          <a:p>
            <a:r>
              <a:rPr lang="en-US" dirty="0" smtClean="0"/>
              <a:t>1:00 (</a:t>
            </a:r>
            <a:r>
              <a:rPr lang="ja-JP" altLang="en-US" dirty="0"/>
              <a:t>一</a:t>
            </a:r>
            <a:r>
              <a:rPr lang="ja-JP" altLang="en-US" dirty="0" smtClean="0"/>
              <a:t>点</a:t>
            </a:r>
            <a:r>
              <a:rPr lang="en-US" altLang="ja-JP" dirty="0" smtClean="0"/>
              <a:t>[</a:t>
            </a:r>
            <a:r>
              <a:rPr lang="ja-JP" altLang="en-US" dirty="0" smtClean="0"/>
              <a:t>钟</a:t>
            </a:r>
            <a:r>
              <a:rPr lang="en-US" altLang="ja-JP" dirty="0" smtClean="0"/>
              <a:t>]</a:t>
            </a:r>
            <a:r>
              <a:rPr lang="ja-JP" altLang="en-US" dirty="0" smtClean="0"/>
              <a:t>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y</a:t>
            </a:r>
            <a:r>
              <a:rPr lang="en-US" dirty="0" err="1" smtClean="0"/>
              <a:t>ī</a:t>
            </a:r>
            <a:r>
              <a:rPr lang="en-US" dirty="0" smtClean="0"/>
              <a:t> </a:t>
            </a:r>
            <a:r>
              <a:rPr lang="en-US" dirty="0" err="1" smtClean="0"/>
              <a:t>diǎn</a:t>
            </a:r>
            <a:r>
              <a:rPr lang="en-US" dirty="0" smtClean="0"/>
              <a:t> </a:t>
            </a:r>
            <a:r>
              <a:rPr lang="en-US" dirty="0" err="1"/>
              <a:t>zhōng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2:00 (</a:t>
            </a:r>
            <a:r>
              <a:rPr lang="ja-JP" altLang="en-US" dirty="0"/>
              <a:t>两</a:t>
            </a:r>
            <a:r>
              <a:rPr lang="ja-JP" altLang="en-US" dirty="0" smtClean="0"/>
              <a:t>点</a:t>
            </a:r>
            <a:r>
              <a:rPr lang="en-US" altLang="ja-JP" dirty="0" smtClean="0"/>
              <a:t>[</a:t>
            </a:r>
            <a:r>
              <a:rPr lang="ja-JP" altLang="en-US" dirty="0" smtClean="0"/>
              <a:t>钟</a:t>
            </a:r>
            <a:r>
              <a:rPr lang="en-US" altLang="ja-JP" dirty="0" smtClean="0"/>
              <a:t>]</a:t>
            </a:r>
            <a:r>
              <a:rPr lang="ja-JP" altLang="en-US" dirty="0" smtClean="0"/>
              <a:t>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l</a:t>
            </a:r>
            <a:r>
              <a:rPr lang="en-US" dirty="0" err="1" smtClean="0"/>
              <a:t>iǎng</a:t>
            </a:r>
            <a:r>
              <a:rPr lang="en-US" dirty="0" smtClean="0"/>
              <a:t> </a:t>
            </a:r>
            <a:r>
              <a:rPr lang="en-US" dirty="0" err="1"/>
              <a:t>diǎn</a:t>
            </a:r>
            <a:r>
              <a:rPr lang="en-US" dirty="0"/>
              <a:t> </a:t>
            </a:r>
            <a:r>
              <a:rPr lang="en-US" dirty="0" err="1"/>
              <a:t>zhōng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12:00 (</a:t>
            </a:r>
            <a:r>
              <a:rPr lang="ja-JP" altLang="en-US" dirty="0" smtClean="0"/>
              <a:t>十</a:t>
            </a:r>
            <a:r>
              <a:rPr lang="ja-JP" altLang="en-US" dirty="0"/>
              <a:t>二</a:t>
            </a:r>
            <a:r>
              <a:rPr lang="ja-JP" altLang="en-US" dirty="0" smtClean="0"/>
              <a:t>点</a:t>
            </a:r>
            <a:r>
              <a:rPr lang="en-US" altLang="ja-JP" dirty="0"/>
              <a:t>[</a:t>
            </a:r>
            <a:r>
              <a:rPr lang="ja-JP" altLang="en-US" dirty="0"/>
              <a:t>钟</a:t>
            </a:r>
            <a:r>
              <a:rPr lang="en-US" altLang="ja-JP" dirty="0"/>
              <a:t>]</a:t>
            </a:r>
            <a:r>
              <a:rPr lang="ja-JP" altLang="en-US" dirty="0"/>
              <a:t>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s</a:t>
            </a:r>
            <a:r>
              <a:rPr lang="en-US" dirty="0" err="1" smtClean="0"/>
              <a:t>hí</a:t>
            </a:r>
            <a:r>
              <a:rPr lang="en-US" dirty="0" smtClean="0"/>
              <a:t> </a:t>
            </a:r>
            <a:r>
              <a:rPr lang="en-US" dirty="0" err="1" smtClean="0"/>
              <a:t>èr</a:t>
            </a:r>
            <a:r>
              <a:rPr lang="en-US" dirty="0" smtClean="0"/>
              <a:t> </a:t>
            </a:r>
            <a:r>
              <a:rPr lang="en-US" dirty="0" err="1" smtClean="0"/>
              <a:t>diǎn</a:t>
            </a:r>
            <a:r>
              <a:rPr lang="en-US" dirty="0" smtClean="0"/>
              <a:t> </a:t>
            </a:r>
            <a:r>
              <a:rPr lang="en-US" dirty="0" err="1" smtClean="0"/>
              <a:t>zhōng</a:t>
            </a:r>
            <a:r>
              <a:rPr lang="en-US" dirty="0" smtClean="0"/>
              <a:t>)</a:t>
            </a:r>
            <a:endParaRPr lang="en-US" altLang="ja-JP" dirty="0" smtClean="0"/>
          </a:p>
          <a:p>
            <a:r>
              <a:rPr lang="en-US" dirty="0"/>
              <a:t>r</a:t>
            </a:r>
            <a:r>
              <a:rPr lang="en-US" dirty="0" smtClean="0"/>
              <a:t>ight now (</a:t>
            </a:r>
            <a:r>
              <a:rPr lang="zh-CN" altLang="en-US" dirty="0"/>
              <a:t>现</a:t>
            </a:r>
            <a:r>
              <a:rPr lang="zh-CN" altLang="en-US" dirty="0" smtClean="0"/>
              <a:t>在 </a:t>
            </a:r>
            <a:r>
              <a:rPr lang="en-US" altLang="zh-CN" dirty="0" smtClean="0"/>
              <a:t>– </a:t>
            </a:r>
            <a:r>
              <a:rPr lang="en-US" dirty="0" err="1" smtClean="0"/>
              <a:t>xiàn</a:t>
            </a:r>
            <a:r>
              <a:rPr lang="en-US" dirty="0" smtClean="0"/>
              <a:t> </a:t>
            </a:r>
            <a:r>
              <a:rPr lang="en-US" dirty="0" err="1" smtClean="0"/>
              <a:t>zài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52563" y="1163781"/>
            <a:ext cx="5334142" cy="5153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dirty="0" smtClean="0"/>
              <a:t>More Time Words:</a:t>
            </a:r>
          </a:p>
          <a:p>
            <a:r>
              <a:rPr lang="en-US" dirty="0"/>
              <a:t>t</a:t>
            </a:r>
            <a:r>
              <a:rPr lang="en-US" dirty="0" smtClean="0"/>
              <a:t>oday (</a:t>
            </a:r>
            <a:r>
              <a:rPr lang="ja-JP" altLang="en-US" dirty="0"/>
              <a:t>今</a:t>
            </a:r>
            <a:r>
              <a:rPr lang="ja-JP" altLang="en-US" dirty="0" smtClean="0"/>
              <a:t>天 </a:t>
            </a:r>
            <a:r>
              <a:rPr lang="en-US" altLang="ja-JP" dirty="0" smtClean="0"/>
              <a:t>– </a:t>
            </a:r>
            <a:r>
              <a:rPr lang="en-US" altLang="ja-JP" dirty="0" err="1"/>
              <a:t>j</a:t>
            </a:r>
            <a:r>
              <a:rPr lang="en-US" dirty="0" err="1" smtClean="0"/>
              <a:t>īn</a:t>
            </a:r>
            <a:r>
              <a:rPr lang="en-US" dirty="0" smtClean="0"/>
              <a:t> </a:t>
            </a:r>
            <a:r>
              <a:rPr lang="en-US" dirty="0" err="1" smtClean="0"/>
              <a:t>tiān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tomorrow </a:t>
            </a:r>
            <a:r>
              <a:rPr lang="en-US" dirty="0"/>
              <a:t>(</a:t>
            </a:r>
            <a:r>
              <a:rPr lang="ja-JP" altLang="en-US" dirty="0"/>
              <a:t>明天</a:t>
            </a:r>
            <a:r>
              <a:rPr lang="en-US" altLang="ja-JP" dirty="0"/>
              <a:t> – </a:t>
            </a:r>
            <a:r>
              <a:rPr lang="en-US" altLang="ja-JP" dirty="0" err="1"/>
              <a:t>m</a:t>
            </a:r>
            <a:r>
              <a:rPr lang="en-US" dirty="0" err="1"/>
              <a:t>íng</a:t>
            </a:r>
            <a:r>
              <a:rPr lang="en-US" dirty="0"/>
              <a:t> </a:t>
            </a:r>
            <a:r>
              <a:rPr lang="en-US" dirty="0" err="1"/>
              <a:t>tiān</a:t>
            </a:r>
            <a:r>
              <a:rPr lang="en-US" dirty="0"/>
              <a:t>)</a:t>
            </a:r>
          </a:p>
          <a:p>
            <a:r>
              <a:rPr lang="en-US" dirty="0" smtClean="0"/>
              <a:t>yesterday (</a:t>
            </a:r>
            <a:r>
              <a:rPr lang="ja-JP" altLang="en-US" dirty="0"/>
              <a:t>昨</a:t>
            </a:r>
            <a:r>
              <a:rPr lang="ja-JP" altLang="en-US" dirty="0" smtClean="0"/>
              <a:t>天</a:t>
            </a:r>
            <a:r>
              <a:rPr lang="en-US" altLang="ja-JP" dirty="0"/>
              <a:t>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z</a:t>
            </a:r>
            <a:r>
              <a:rPr lang="en-US" dirty="0" err="1" smtClean="0"/>
              <a:t>uó</a:t>
            </a:r>
            <a:r>
              <a:rPr lang="en-US" dirty="0" smtClean="0"/>
              <a:t> </a:t>
            </a:r>
            <a:r>
              <a:rPr lang="en-US" dirty="0" err="1" smtClean="0"/>
              <a:t>tiān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day before </a:t>
            </a:r>
            <a:r>
              <a:rPr lang="en-US" dirty="0" smtClean="0"/>
              <a:t>yesterday (</a:t>
            </a:r>
            <a:r>
              <a:rPr lang="ja-JP" altLang="en-US" dirty="0"/>
              <a:t>前</a:t>
            </a:r>
            <a:r>
              <a:rPr lang="ja-JP" altLang="en-US" dirty="0" smtClean="0"/>
              <a:t>天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q</a:t>
            </a:r>
            <a:r>
              <a:rPr lang="en-US" dirty="0" err="1" smtClean="0"/>
              <a:t>ián</a:t>
            </a:r>
            <a:r>
              <a:rPr lang="en-US" dirty="0" smtClean="0"/>
              <a:t> </a:t>
            </a:r>
            <a:r>
              <a:rPr lang="en-US" dirty="0" err="1"/>
              <a:t>tiān</a:t>
            </a:r>
            <a:r>
              <a:rPr lang="en-US" altLang="ja-JP" dirty="0" smtClean="0"/>
              <a:t>)</a:t>
            </a:r>
            <a:endParaRPr lang="en-US" dirty="0"/>
          </a:p>
          <a:p>
            <a:r>
              <a:rPr lang="en-US" dirty="0"/>
              <a:t>the day after </a:t>
            </a:r>
            <a:r>
              <a:rPr lang="en-US" dirty="0" smtClean="0"/>
              <a:t>tomorrow (</a:t>
            </a:r>
            <a:r>
              <a:rPr lang="ja-JP" altLang="en-US" dirty="0"/>
              <a:t>后</a:t>
            </a:r>
            <a:r>
              <a:rPr lang="ja-JP" altLang="en-US" dirty="0" smtClean="0"/>
              <a:t>天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h</a:t>
            </a:r>
            <a:r>
              <a:rPr lang="en-US" dirty="0" err="1" smtClean="0"/>
              <a:t>òu</a:t>
            </a:r>
            <a:r>
              <a:rPr lang="en-US" dirty="0" smtClean="0"/>
              <a:t> </a:t>
            </a:r>
            <a:r>
              <a:rPr lang="en-US" dirty="0" err="1" smtClean="0"/>
              <a:t>tiān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3 days </a:t>
            </a:r>
            <a:r>
              <a:rPr lang="en-US" dirty="0" smtClean="0"/>
              <a:t>ago (3</a:t>
            </a:r>
            <a:r>
              <a:rPr lang="ja-JP" altLang="en-US" dirty="0" smtClean="0"/>
              <a:t>天前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s</a:t>
            </a:r>
            <a:r>
              <a:rPr lang="en-US" dirty="0" err="1" smtClean="0"/>
              <a:t>ān</a:t>
            </a:r>
            <a:r>
              <a:rPr lang="en-US" dirty="0" smtClean="0"/>
              <a:t> </a:t>
            </a:r>
            <a:r>
              <a:rPr lang="en-US" dirty="0" err="1"/>
              <a:t>tiān</a:t>
            </a:r>
            <a:r>
              <a:rPr lang="en-US" dirty="0"/>
              <a:t> </a:t>
            </a:r>
            <a:r>
              <a:rPr lang="en-US" dirty="0" err="1"/>
              <a:t>qián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3 days from </a:t>
            </a:r>
            <a:r>
              <a:rPr lang="en-US" dirty="0" smtClean="0"/>
              <a:t>now (</a:t>
            </a:r>
            <a:r>
              <a:rPr lang="en-US" altLang="ja-JP" dirty="0"/>
              <a:t>3</a:t>
            </a:r>
            <a:r>
              <a:rPr lang="ja-JP" altLang="en-US" dirty="0"/>
              <a:t>天</a:t>
            </a:r>
            <a:r>
              <a:rPr lang="ja-JP" altLang="en-US" dirty="0" smtClean="0"/>
              <a:t>后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s</a:t>
            </a:r>
            <a:r>
              <a:rPr lang="en-US" dirty="0" err="1" smtClean="0"/>
              <a:t>ān</a:t>
            </a:r>
            <a:r>
              <a:rPr lang="en-US" dirty="0" smtClean="0"/>
              <a:t> </a:t>
            </a:r>
            <a:r>
              <a:rPr lang="en-US" dirty="0" err="1" smtClean="0"/>
              <a:t>tiān</a:t>
            </a:r>
            <a:r>
              <a:rPr lang="en-US" dirty="0" smtClean="0"/>
              <a:t> </a:t>
            </a:r>
            <a:r>
              <a:rPr lang="en-US" dirty="0" err="1" smtClean="0"/>
              <a:t>hòu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Monday (</a:t>
            </a:r>
            <a:r>
              <a:rPr lang="ja-JP" altLang="en-US" dirty="0"/>
              <a:t>星期</a:t>
            </a:r>
            <a:r>
              <a:rPr lang="ja-JP" altLang="en-US" dirty="0" smtClean="0"/>
              <a:t>一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x</a:t>
            </a:r>
            <a:r>
              <a:rPr lang="en-US" dirty="0" err="1" smtClean="0"/>
              <a:t>īng</a:t>
            </a:r>
            <a:r>
              <a:rPr lang="en-US" dirty="0" smtClean="0"/>
              <a:t> </a:t>
            </a:r>
            <a:r>
              <a:rPr lang="en-US" dirty="0" err="1" smtClean="0"/>
              <a:t>qí</a:t>
            </a:r>
            <a:r>
              <a:rPr lang="en-US" dirty="0" smtClean="0"/>
              <a:t> </a:t>
            </a:r>
            <a:r>
              <a:rPr lang="en-US" dirty="0" err="1"/>
              <a:t>yī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Tuesday </a:t>
            </a:r>
            <a:r>
              <a:rPr lang="en-US" dirty="0"/>
              <a:t>(</a:t>
            </a:r>
            <a:r>
              <a:rPr lang="ja-JP" altLang="en-US" dirty="0"/>
              <a:t>星期二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x</a:t>
            </a:r>
            <a:r>
              <a:rPr lang="en-US" dirty="0" err="1" smtClean="0"/>
              <a:t>īng</a:t>
            </a:r>
            <a:r>
              <a:rPr lang="en-US" dirty="0" smtClean="0"/>
              <a:t> </a:t>
            </a:r>
            <a:r>
              <a:rPr lang="en-US" dirty="0" err="1" smtClean="0"/>
              <a:t>qí</a:t>
            </a:r>
            <a:r>
              <a:rPr lang="en-US" dirty="0" smtClean="0"/>
              <a:t> </a:t>
            </a:r>
            <a:r>
              <a:rPr lang="en-US" dirty="0" err="1"/>
              <a:t>èr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Sunday </a:t>
            </a:r>
            <a:r>
              <a:rPr lang="en-US" dirty="0"/>
              <a:t>(</a:t>
            </a:r>
            <a:r>
              <a:rPr lang="ja-JP" altLang="en-US" dirty="0"/>
              <a:t>星期</a:t>
            </a:r>
            <a:r>
              <a:rPr lang="ja-JP" altLang="en-US" dirty="0" smtClean="0"/>
              <a:t>日</a:t>
            </a:r>
            <a:r>
              <a:rPr lang="en-US" altLang="ja-JP" dirty="0" smtClean="0"/>
              <a:t>/</a:t>
            </a:r>
            <a:r>
              <a:rPr lang="ja-JP" altLang="en-US" dirty="0" smtClean="0"/>
              <a:t>天 </a:t>
            </a:r>
            <a:r>
              <a:rPr lang="en-US" altLang="ja-JP" dirty="0" smtClean="0"/>
              <a:t>– </a:t>
            </a:r>
            <a:r>
              <a:rPr lang="en-US" altLang="ja-JP" dirty="0" err="1"/>
              <a:t>x</a:t>
            </a:r>
            <a:r>
              <a:rPr lang="en-US" dirty="0" err="1" smtClean="0"/>
              <a:t>īng</a:t>
            </a:r>
            <a:r>
              <a:rPr lang="en-US" dirty="0" smtClean="0"/>
              <a:t> </a:t>
            </a:r>
            <a:r>
              <a:rPr lang="en-US" dirty="0" err="1" smtClean="0"/>
              <a:t>qí</a:t>
            </a:r>
            <a:r>
              <a:rPr lang="en-US" dirty="0" smtClean="0"/>
              <a:t> </a:t>
            </a:r>
            <a:r>
              <a:rPr lang="en-US" dirty="0" err="1" smtClean="0"/>
              <a:t>rì</a:t>
            </a:r>
            <a:r>
              <a:rPr lang="en-US" dirty="0" smtClean="0"/>
              <a:t>/</a:t>
            </a:r>
            <a:r>
              <a:rPr lang="en-US" dirty="0" err="1"/>
              <a:t>t</a:t>
            </a:r>
            <a:r>
              <a:rPr lang="en-US" dirty="0" err="1" smtClean="0"/>
              <a:t>iān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January (</a:t>
            </a:r>
            <a:r>
              <a:rPr lang="ja-JP" altLang="en-US" dirty="0"/>
              <a:t>一月</a:t>
            </a:r>
            <a:r>
              <a:rPr lang="en-US" dirty="0" smtClean="0"/>
              <a:t>) – </a:t>
            </a:r>
            <a:r>
              <a:rPr lang="en-US" dirty="0" err="1"/>
              <a:t>y</a:t>
            </a:r>
            <a:r>
              <a:rPr lang="en-US" dirty="0" err="1" smtClean="0"/>
              <a:t>ī</a:t>
            </a:r>
            <a:r>
              <a:rPr lang="en-US" dirty="0" smtClean="0"/>
              <a:t> </a:t>
            </a:r>
            <a:r>
              <a:rPr lang="en-US" dirty="0" err="1"/>
              <a:t>yuè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ften (</a:t>
            </a:r>
            <a:r>
              <a:rPr lang="ja-JP" altLang="en-US" dirty="0"/>
              <a:t>常</a:t>
            </a:r>
            <a:r>
              <a:rPr lang="ja-JP" altLang="en-US" dirty="0" smtClean="0"/>
              <a:t>常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c</a:t>
            </a:r>
            <a:r>
              <a:rPr lang="en-US" dirty="0" err="1" smtClean="0"/>
              <a:t>háng</a:t>
            </a:r>
            <a:r>
              <a:rPr lang="en-US" dirty="0" smtClean="0"/>
              <a:t> </a:t>
            </a:r>
            <a:r>
              <a:rPr lang="en-US" dirty="0" err="1" smtClean="0"/>
              <a:t>cháng</a:t>
            </a:r>
            <a:r>
              <a:rPr lang="en-US" dirty="0" smtClean="0"/>
              <a:t>)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537686" cy="2693125"/>
          </a:xfrm>
        </p:spPr>
        <p:txBody>
          <a:bodyPr/>
          <a:lstStyle/>
          <a:p>
            <a:r>
              <a:rPr lang="en-US" dirty="0" err="1" smtClean="0"/>
              <a:t>Shén</a:t>
            </a:r>
            <a:r>
              <a:rPr lang="en-US" dirty="0" smtClean="0"/>
              <a:t> me </a:t>
            </a:r>
            <a:r>
              <a:rPr lang="en-US" dirty="0" err="1" smtClean="0"/>
              <a:t>shí</a:t>
            </a:r>
            <a:r>
              <a:rPr lang="en-US" dirty="0"/>
              <a:t> </a:t>
            </a:r>
            <a:r>
              <a:rPr lang="en-US" dirty="0" err="1"/>
              <a:t>hòu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ja-JP" altLang="en-US" b="1" dirty="0"/>
              <a:t>什么时候</a:t>
            </a:r>
            <a:r>
              <a:rPr lang="en-US" altLang="ja-JP" dirty="0" smtClean="0"/>
              <a:t>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33244"/>
            <a:ext cx="7766936" cy="1096899"/>
          </a:xfrm>
        </p:spPr>
        <p:txBody>
          <a:bodyPr/>
          <a:lstStyle/>
          <a:p>
            <a:r>
              <a:rPr lang="en-US" dirty="0" smtClean="0"/>
              <a:t>“What time?” / “When”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0" y="243840"/>
            <a:ext cx="11316789" cy="1010194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Expressing "</a:t>
            </a:r>
            <a:r>
              <a:rPr lang="en-US" dirty="0" smtClean="0"/>
              <a:t>When" with </a:t>
            </a:r>
            <a:r>
              <a:rPr lang="ja-JP" altLang="en-US" dirty="0"/>
              <a:t>什么时候 </a:t>
            </a:r>
            <a:r>
              <a:rPr lang="en-US" altLang="ja-JP" dirty="0"/>
              <a:t>(</a:t>
            </a:r>
            <a:r>
              <a:rPr lang="en-US" altLang="ja-JP" dirty="0" err="1" smtClean="0"/>
              <a:t>shén</a:t>
            </a:r>
            <a:r>
              <a:rPr lang="en-US" altLang="ja-JP" dirty="0" smtClean="0"/>
              <a:t> me </a:t>
            </a:r>
            <a:r>
              <a:rPr lang="en-US" altLang="ja-JP" dirty="0" err="1" smtClean="0"/>
              <a:t>shí</a:t>
            </a:r>
            <a:r>
              <a:rPr lang="en-US" altLang="ja-JP" dirty="0"/>
              <a:t> </a:t>
            </a:r>
            <a:r>
              <a:rPr lang="en-US" altLang="ja-JP" dirty="0" err="1"/>
              <a:t>hòu</a:t>
            </a:r>
            <a:r>
              <a:rPr lang="en-US" altLang="ja-JP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67" y="1084314"/>
            <a:ext cx="9357364" cy="1319349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Structure</a:t>
            </a:r>
          </a:p>
          <a:p>
            <a:pPr marL="457200" lvl="1" indent="0">
              <a:buNone/>
            </a:pPr>
            <a:r>
              <a:rPr lang="en-US" sz="2800" i="0" dirty="0">
                <a:solidFill>
                  <a:srgbClr val="FF0000"/>
                </a:solidFill>
              </a:rPr>
              <a:t>	</a:t>
            </a:r>
            <a:r>
              <a:rPr lang="en-US" sz="2800" i="0" dirty="0" smtClean="0">
                <a:solidFill>
                  <a:srgbClr val="FF0000"/>
                </a:solidFill>
              </a:rPr>
              <a:t>Subj</a:t>
            </a:r>
            <a:r>
              <a:rPr lang="en-US" sz="2800" i="0" dirty="0">
                <a:solidFill>
                  <a:srgbClr val="FF0000"/>
                </a:solidFill>
              </a:rPr>
              <a:t>. </a:t>
            </a:r>
            <a:r>
              <a:rPr lang="en-US" sz="2800" i="0" dirty="0" smtClean="0"/>
              <a:t>+ </a:t>
            </a:r>
            <a:r>
              <a:rPr lang="ja-JP" altLang="en-US" sz="2800" i="0" dirty="0" smtClean="0">
                <a:solidFill>
                  <a:srgbClr val="7030A0"/>
                </a:solidFill>
              </a:rPr>
              <a:t>什</a:t>
            </a:r>
            <a:r>
              <a:rPr lang="ja-JP" altLang="en-US" sz="2800" i="0" dirty="0">
                <a:solidFill>
                  <a:srgbClr val="7030A0"/>
                </a:solidFill>
              </a:rPr>
              <a:t>么时</a:t>
            </a:r>
            <a:r>
              <a:rPr lang="ja-JP" altLang="en-US" sz="2800" i="0" dirty="0" smtClean="0">
                <a:solidFill>
                  <a:srgbClr val="7030A0"/>
                </a:solidFill>
              </a:rPr>
              <a:t>候 </a:t>
            </a:r>
            <a:r>
              <a:rPr lang="en-US" sz="2800" i="0" dirty="0" smtClean="0"/>
              <a:t>+ </a:t>
            </a:r>
            <a:r>
              <a:rPr lang="en-US" sz="2800" i="0" dirty="0" smtClean="0">
                <a:solidFill>
                  <a:srgbClr val="0070C0"/>
                </a:solidFill>
              </a:rPr>
              <a:t>Predicate</a:t>
            </a:r>
            <a:r>
              <a:rPr lang="en-US" sz="2800" i="0" dirty="0">
                <a:solidFill>
                  <a:srgbClr val="0070C0"/>
                </a:solidFill>
              </a:rPr>
              <a:t> </a:t>
            </a:r>
            <a:r>
              <a:rPr lang="en-US" sz="2800" i="0" dirty="0" smtClean="0"/>
              <a:t>? </a:t>
            </a:r>
          </a:p>
          <a:p>
            <a:pPr marL="457200" lvl="1" indent="0">
              <a:buNone/>
            </a:pPr>
            <a:r>
              <a:rPr lang="en-US" i="0" dirty="0" smtClean="0"/>
              <a:t>(To </a:t>
            </a:r>
            <a:r>
              <a:rPr lang="en-US" i="0" dirty="0"/>
              <a:t>keep things simple, we'll just include questions about the future; asking questions about the past can be slightly more </a:t>
            </a:r>
            <a:r>
              <a:rPr lang="en-US" i="0" dirty="0" smtClean="0"/>
              <a:t>complicated.)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73755" y="2403664"/>
            <a:ext cx="910481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300" b="1" dirty="0" smtClean="0"/>
              <a:t>Examples: </a:t>
            </a:r>
            <a:endParaRPr lang="en-US" sz="23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C00000"/>
                </a:solidFill>
              </a:rPr>
              <a:t>Subjects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n</a:t>
            </a:r>
            <a:r>
              <a:rPr lang="en-US" sz="1600" dirty="0" err="1" smtClean="0"/>
              <a:t>í</a:t>
            </a:r>
            <a:r>
              <a:rPr lang="en-US" sz="1600" dirty="0" smtClean="0"/>
              <a:t> - you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wǒ</a:t>
            </a:r>
            <a:r>
              <a:rPr lang="en-US" sz="1600" dirty="0" smtClean="0"/>
              <a:t> – me/I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tā</a:t>
            </a:r>
            <a:r>
              <a:rPr lang="en-US" sz="1600" dirty="0" smtClean="0"/>
              <a:t> – he/she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tā</a:t>
            </a:r>
            <a:r>
              <a:rPr lang="en-US" sz="1600" dirty="0" smtClean="0"/>
              <a:t> men - they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wǒ</a:t>
            </a:r>
            <a:r>
              <a:rPr lang="en-US" sz="1600" dirty="0" smtClean="0"/>
              <a:t> men – we/us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zhè</a:t>
            </a:r>
            <a:r>
              <a:rPr lang="en-US" sz="1600" dirty="0" smtClean="0"/>
              <a:t> - this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nà</a:t>
            </a:r>
            <a:r>
              <a:rPr lang="en-US" sz="1600" dirty="0" smtClean="0"/>
              <a:t> – that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rgbClr val="0070C0"/>
                </a:solidFill>
              </a:rPr>
              <a:t>Predicate</a:t>
            </a:r>
            <a:endParaRPr lang="en-US" sz="2300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…go to school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…eat ice cream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…(are) tired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…like to 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…(are) hungry</a:t>
            </a:r>
          </a:p>
        </p:txBody>
      </p:sp>
    </p:spTree>
    <p:extLst>
      <p:ext uri="{BB962C8B-B14F-4D97-AF65-F5344CB8AC3E}">
        <p14:creationId xmlns:p14="http://schemas.microsoft.com/office/powerpoint/2010/main" val="4910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74" y="207818"/>
            <a:ext cx="11184928" cy="10640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**</a:t>
            </a:r>
            <a:r>
              <a:rPr lang="en-US" sz="2500" b="1" u="sng" dirty="0" smtClean="0">
                <a:solidFill>
                  <a:schemeClr val="tx1"/>
                </a:solidFill>
              </a:rPr>
              <a:t>NOTE</a:t>
            </a:r>
            <a:r>
              <a:rPr lang="en-US" sz="2500" b="1" dirty="0" smtClean="0">
                <a:solidFill>
                  <a:schemeClr val="tx1"/>
                </a:solidFill>
              </a:rPr>
              <a:t>: “Time” words </a:t>
            </a:r>
            <a:r>
              <a:rPr lang="en-US" sz="2500" u="sng" dirty="0" smtClean="0">
                <a:solidFill>
                  <a:schemeClr val="tx1"/>
                </a:solidFill>
              </a:rPr>
              <a:t>always</a:t>
            </a:r>
            <a:r>
              <a:rPr lang="en-US" sz="2500" b="1" dirty="0" smtClean="0">
                <a:solidFill>
                  <a:schemeClr val="tx1"/>
                </a:solidFill>
              </a:rPr>
              <a:t> come at the BEGINNING of the sentence.</a:t>
            </a:r>
            <a:br>
              <a:rPr lang="en-US" sz="2500" b="1" dirty="0" smtClean="0">
                <a:solidFill>
                  <a:schemeClr val="tx1"/>
                </a:solidFill>
              </a:rPr>
            </a:br>
            <a:r>
              <a:rPr lang="en-US" sz="2500" b="1" dirty="0" smtClean="0">
                <a:solidFill>
                  <a:schemeClr val="tx1"/>
                </a:solidFill>
              </a:rPr>
              <a:t>It can either go before or after the subject.</a:t>
            </a:r>
            <a:br>
              <a:rPr lang="en-US" sz="2500" b="1" dirty="0" smtClean="0">
                <a:solidFill>
                  <a:schemeClr val="tx1"/>
                </a:solidFill>
              </a:rPr>
            </a:br>
            <a:r>
              <a:rPr lang="en-US" sz="2500" b="1" dirty="0" smtClean="0">
                <a:solidFill>
                  <a:schemeClr val="tx1"/>
                </a:solidFill>
              </a:rPr>
              <a:t>But it NEVER comes at the end of the sentence.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8349" y="3749039"/>
            <a:ext cx="4879571" cy="245918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Q: </a:t>
            </a:r>
            <a:r>
              <a:rPr lang="en-US" dirty="0" err="1" smtClean="0">
                <a:solidFill>
                  <a:srgbClr val="FF0000"/>
                </a:solidFill>
              </a:rPr>
              <a:t>Nǐ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+ </a:t>
            </a:r>
            <a:r>
              <a:rPr lang="en-US" altLang="ja-JP" dirty="0" err="1">
                <a:solidFill>
                  <a:srgbClr val="7030A0"/>
                </a:solidFill>
              </a:rPr>
              <a:t>shěnme</a:t>
            </a:r>
            <a:r>
              <a:rPr lang="en-US" altLang="ja-JP" dirty="0">
                <a:solidFill>
                  <a:srgbClr val="7030A0"/>
                </a:solidFill>
              </a:rPr>
              <a:t> </a:t>
            </a:r>
            <a:r>
              <a:rPr lang="en-US" altLang="ja-JP" dirty="0" err="1">
                <a:solidFill>
                  <a:srgbClr val="7030A0"/>
                </a:solidFill>
              </a:rPr>
              <a:t>shíhòu</a:t>
            </a:r>
            <a:r>
              <a:rPr lang="en-US" altLang="ja-JP" dirty="0">
                <a:solidFill>
                  <a:srgbClr val="7030A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>
                <a:solidFill>
                  <a:srgbClr val="0070C0"/>
                </a:solidFill>
              </a:rPr>
              <a:t>qù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yóuyǒng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A: </a:t>
            </a:r>
            <a:r>
              <a:rPr lang="en-US" dirty="0" err="1">
                <a:solidFill>
                  <a:srgbClr val="FF0000"/>
                </a:solidFill>
              </a:rPr>
              <a:t>Wǒ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+ </a:t>
            </a:r>
            <a:r>
              <a:rPr lang="en-US" altLang="ja-JP" dirty="0" err="1">
                <a:solidFill>
                  <a:srgbClr val="7030A0"/>
                </a:solidFill>
              </a:rPr>
              <a:t>míngtiān</a:t>
            </a:r>
            <a:r>
              <a:rPr lang="en-US" altLang="ja-JP" dirty="0">
                <a:solidFill>
                  <a:srgbClr val="7030A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>
                <a:solidFill>
                  <a:srgbClr val="0070C0"/>
                </a:solidFill>
              </a:rPr>
              <a:t>qù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yóuyǒng</a:t>
            </a:r>
            <a:r>
              <a:rPr lang="en-US" dirty="0" smtClean="0"/>
              <a:t>.</a:t>
            </a:r>
          </a:p>
          <a:p>
            <a:r>
              <a:rPr lang="en-US" dirty="0"/>
              <a:t>A: </a:t>
            </a:r>
            <a:r>
              <a:rPr lang="en-US" dirty="0" err="1">
                <a:solidFill>
                  <a:srgbClr val="7030A0"/>
                </a:solidFill>
              </a:rPr>
              <a:t>M</a:t>
            </a:r>
            <a:r>
              <a:rPr lang="en-US" altLang="ja-JP" dirty="0" err="1" smtClean="0">
                <a:solidFill>
                  <a:srgbClr val="7030A0"/>
                </a:solidFill>
              </a:rPr>
              <a:t>íngtiān</a:t>
            </a:r>
            <a:r>
              <a:rPr lang="en-US" altLang="ja-JP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+</a:t>
            </a:r>
            <a:r>
              <a:rPr lang="en-US" altLang="ja-JP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wǒ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>
                <a:solidFill>
                  <a:srgbClr val="0070C0"/>
                </a:solidFill>
              </a:rPr>
              <a:t>qù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yóuyǒng</a:t>
            </a:r>
            <a:r>
              <a:rPr lang="en-US" dirty="0"/>
              <a:t>.</a:t>
            </a:r>
          </a:p>
          <a:p>
            <a:r>
              <a:rPr lang="en-US" dirty="0"/>
              <a:t>A: </a:t>
            </a:r>
            <a:r>
              <a:rPr lang="en-US" dirty="0" err="1">
                <a:solidFill>
                  <a:srgbClr val="FF0000"/>
                </a:solidFill>
              </a:rPr>
              <a:t>Wǒ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>
                <a:solidFill>
                  <a:srgbClr val="0070C0"/>
                </a:solidFill>
              </a:rPr>
              <a:t>qù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yóuyǒng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+</a:t>
            </a:r>
            <a:r>
              <a:rPr lang="en-US" dirty="0" smtClean="0"/>
              <a:t> </a:t>
            </a:r>
            <a:r>
              <a:rPr lang="en-US" altLang="ja-JP" dirty="0" err="1" smtClean="0">
                <a:solidFill>
                  <a:srgbClr val="7030A0"/>
                </a:solidFill>
              </a:rPr>
              <a:t>míngtiān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File:&lt;strong&gt;Checkmark&lt;/strong&gt;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3" y="4621182"/>
            <a:ext cx="402002" cy="357447"/>
          </a:xfrm>
          <a:prstGeom prst="rect">
            <a:avLst/>
          </a:prstGeom>
        </p:spPr>
      </p:pic>
      <p:pic>
        <p:nvPicPr>
          <p:cNvPr id="7" name="Picture 6" descr="File:&lt;strong&gt;Checkmark&lt;/strong&gt;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3" y="5057254"/>
            <a:ext cx="402002" cy="357447"/>
          </a:xfrm>
          <a:prstGeom prst="rect">
            <a:avLst/>
          </a:prstGeom>
        </p:spPr>
      </p:pic>
      <p:pic>
        <p:nvPicPr>
          <p:cNvPr id="8" name="Picture 7" descr="중단 삭제 없음 · Pixabay의 무료 벡터 그래픽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3" y="5497584"/>
            <a:ext cx="353188" cy="3531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8349" y="1404851"/>
            <a:ext cx="103992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Structure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Q: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ja-JP" altLang="en-US" sz="2800" dirty="0">
                <a:solidFill>
                  <a:srgbClr val="7030A0"/>
                </a:solidFill>
              </a:rPr>
              <a:t>什么时候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 </a:t>
            </a:r>
            <a:r>
              <a:rPr lang="en-US" sz="2800" dirty="0"/>
              <a:t>?</a:t>
            </a:r>
            <a:br>
              <a:rPr lang="en-US" sz="2800" dirty="0"/>
            </a:br>
            <a:r>
              <a:rPr lang="en-US" sz="2800" b="1" dirty="0"/>
              <a:t>A: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altLang="ja-JP" sz="2800" dirty="0">
                <a:solidFill>
                  <a:srgbClr val="7030A0"/>
                </a:solidFill>
              </a:rPr>
              <a:t>Time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Predicate.     </a:t>
            </a:r>
            <a:r>
              <a:rPr lang="en-US" sz="2800" dirty="0"/>
              <a:t>Or</a:t>
            </a:r>
            <a:br>
              <a:rPr lang="en-US" sz="2800" dirty="0"/>
            </a:br>
            <a:r>
              <a:rPr lang="en-US" altLang="ja-JP" sz="2800" dirty="0">
                <a:solidFill>
                  <a:srgbClr val="7030A0"/>
                </a:solidFill>
              </a:rPr>
              <a:t>Time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85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11201553" cy="192024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Structure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>
                <a:solidFill>
                  <a:schemeClr val="tx1"/>
                </a:solidFill>
              </a:rPr>
              <a:t>Q: </a:t>
            </a:r>
            <a:r>
              <a:rPr lang="en-US" sz="4000" dirty="0">
                <a:solidFill>
                  <a:srgbClr val="FF0000"/>
                </a:solidFill>
              </a:rPr>
              <a:t>Subj. </a:t>
            </a:r>
            <a:r>
              <a:rPr lang="en-US" sz="4000" dirty="0"/>
              <a:t>+ </a:t>
            </a:r>
            <a:r>
              <a:rPr lang="ja-JP" altLang="en-US" sz="4000" dirty="0">
                <a:solidFill>
                  <a:srgbClr val="7030A0"/>
                </a:solidFill>
              </a:rPr>
              <a:t>什么时候 </a:t>
            </a:r>
            <a:r>
              <a:rPr lang="en-US" sz="4000" dirty="0"/>
              <a:t>+ </a:t>
            </a:r>
            <a:r>
              <a:rPr lang="en-US" sz="4000" dirty="0">
                <a:solidFill>
                  <a:srgbClr val="0070C0"/>
                </a:solidFill>
              </a:rPr>
              <a:t>Predicate </a:t>
            </a:r>
            <a:r>
              <a:rPr lang="en-US" sz="4000" dirty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A: </a:t>
            </a:r>
            <a:r>
              <a:rPr lang="en-US" sz="3100" dirty="0">
                <a:solidFill>
                  <a:srgbClr val="FF0000"/>
                </a:solidFill>
              </a:rPr>
              <a:t>Subj. </a:t>
            </a:r>
            <a:r>
              <a:rPr lang="en-US" sz="3100" dirty="0"/>
              <a:t>+ </a:t>
            </a:r>
            <a:r>
              <a:rPr lang="en-US" altLang="ja-JP" sz="3100" dirty="0">
                <a:solidFill>
                  <a:srgbClr val="7030A0"/>
                </a:solidFill>
              </a:rPr>
              <a:t>Time </a:t>
            </a:r>
            <a:r>
              <a:rPr lang="en-US" sz="3100" dirty="0"/>
              <a:t>+ </a:t>
            </a:r>
            <a:r>
              <a:rPr lang="en-US" sz="3100" dirty="0" smtClean="0">
                <a:solidFill>
                  <a:srgbClr val="0070C0"/>
                </a:solidFill>
              </a:rPr>
              <a:t>Predicate	</a:t>
            </a:r>
            <a:r>
              <a:rPr lang="en-US" sz="3100" dirty="0" smtClean="0">
                <a:solidFill>
                  <a:schemeClr val="tx1"/>
                </a:solidFill>
              </a:rPr>
              <a:t>or</a:t>
            </a:r>
            <a:r>
              <a:rPr lang="en-US" sz="3100" dirty="0" smtClean="0">
                <a:solidFill>
                  <a:srgbClr val="0070C0"/>
                </a:solidFill>
              </a:rPr>
              <a:t> 	</a:t>
            </a:r>
            <a:r>
              <a:rPr lang="en-US" altLang="ja-JP" sz="3100" dirty="0" smtClean="0">
                <a:solidFill>
                  <a:srgbClr val="7030A0"/>
                </a:solidFill>
              </a:rPr>
              <a:t>Time </a:t>
            </a:r>
            <a:r>
              <a:rPr lang="en-US" sz="3100" dirty="0"/>
              <a:t>+ </a:t>
            </a:r>
            <a:r>
              <a:rPr lang="en-US" sz="3100" dirty="0">
                <a:solidFill>
                  <a:srgbClr val="FF0000"/>
                </a:solidFill>
              </a:rPr>
              <a:t>Subj. </a:t>
            </a:r>
            <a:r>
              <a:rPr lang="en-US" sz="3100" dirty="0"/>
              <a:t>+ </a:t>
            </a:r>
            <a:r>
              <a:rPr lang="en-US" sz="3100" dirty="0">
                <a:solidFill>
                  <a:srgbClr val="0070C0"/>
                </a:solidFill>
              </a:rPr>
              <a:t>Predicate.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2133600"/>
            <a:ext cx="10340830" cy="454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Examples:</a:t>
            </a:r>
          </a:p>
          <a:p>
            <a:r>
              <a:rPr lang="en-US" altLang="ja-JP" b="1" dirty="0" smtClean="0"/>
              <a:t>A: 	</a:t>
            </a:r>
            <a:r>
              <a:rPr lang="ja-JP" altLang="en-US" dirty="0" smtClean="0">
                <a:solidFill>
                  <a:srgbClr val="C00000"/>
                </a:solidFill>
              </a:rPr>
              <a:t>你</a:t>
            </a:r>
            <a:r>
              <a:rPr lang="ja-JP" altLang="en-US" dirty="0"/>
              <a:t> </a:t>
            </a: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7030A0"/>
                </a:solidFill>
              </a:rPr>
              <a:t>什</a:t>
            </a:r>
            <a:r>
              <a:rPr lang="ja-JP" altLang="en-US" dirty="0">
                <a:solidFill>
                  <a:srgbClr val="7030A0"/>
                </a:solidFill>
              </a:rPr>
              <a:t>么时候</a:t>
            </a:r>
            <a:r>
              <a:rPr lang="ja-JP" altLang="en-US" dirty="0"/>
              <a:t>  </a:t>
            </a:r>
            <a:r>
              <a:rPr lang="ja-JP" altLang="en-US" dirty="0" smtClean="0">
                <a:solidFill>
                  <a:srgbClr val="0070C0"/>
                </a:solidFill>
              </a:rPr>
              <a:t>累</a:t>
            </a:r>
            <a:r>
              <a:rPr lang="ja-JP" altLang="en-US" dirty="0" smtClean="0"/>
              <a:t> ？</a:t>
            </a:r>
            <a:r>
              <a:rPr lang="en-US" altLang="ja-JP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Nǐ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shén</a:t>
            </a:r>
            <a:r>
              <a:rPr lang="en-US" dirty="0" smtClean="0">
                <a:solidFill>
                  <a:srgbClr val="7030A0"/>
                </a:solidFill>
              </a:rPr>
              <a:t> me </a:t>
            </a:r>
            <a:r>
              <a:rPr lang="en-US" dirty="0" err="1" smtClean="0">
                <a:solidFill>
                  <a:srgbClr val="7030A0"/>
                </a:solidFill>
              </a:rPr>
              <a:t>shí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hou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 smtClean="0">
                <a:solidFill>
                  <a:srgbClr val="0070C0"/>
                </a:solidFill>
              </a:rPr>
              <a:t>èi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When </a:t>
            </a:r>
            <a:r>
              <a:rPr lang="en-US" dirty="0"/>
              <a:t>are you </a:t>
            </a:r>
            <a:r>
              <a:rPr lang="en-US" dirty="0" smtClean="0"/>
              <a:t>tired?</a:t>
            </a:r>
            <a:endParaRPr lang="en-US" dirty="0"/>
          </a:p>
          <a:p>
            <a:r>
              <a:rPr lang="en-US" b="1" dirty="0"/>
              <a:t>B</a:t>
            </a:r>
            <a:r>
              <a:rPr lang="en-US" b="1" dirty="0" smtClean="0"/>
              <a:t>:	</a:t>
            </a:r>
            <a:r>
              <a:rPr lang="ja-JP" altLang="en-US" dirty="0" smtClean="0">
                <a:solidFill>
                  <a:srgbClr val="C00000"/>
                </a:solidFill>
              </a:rPr>
              <a:t>我</a:t>
            </a:r>
            <a:r>
              <a:rPr lang="ja-JP" altLang="en-US" dirty="0"/>
              <a:t> </a:t>
            </a:r>
            <a:r>
              <a:rPr lang="ja-JP" altLang="en-US" dirty="0" smtClean="0">
                <a:solidFill>
                  <a:srgbClr val="7030A0"/>
                </a:solidFill>
              </a:rPr>
              <a:t>晚上</a:t>
            </a:r>
            <a:r>
              <a:rPr lang="ja-JP" altLang="en-US" dirty="0"/>
              <a:t> </a:t>
            </a:r>
            <a:r>
              <a:rPr lang="ja-JP" altLang="en-US" dirty="0">
                <a:solidFill>
                  <a:srgbClr val="0070C0"/>
                </a:solidFill>
              </a:rPr>
              <a:t>累</a:t>
            </a:r>
            <a:r>
              <a:rPr lang="ja-JP" altLang="en-US" dirty="0" smtClean="0"/>
              <a:t>。</a:t>
            </a:r>
            <a:r>
              <a:rPr lang="en-US" altLang="ja-JP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Wǒ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7030A0"/>
                </a:solidFill>
              </a:rPr>
              <a:t>wǎn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shàng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lèi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 am tired in the evening.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</a:t>
            </a:r>
            <a:r>
              <a:rPr lang="en-US" b="1" dirty="0"/>
              <a:t>:	</a:t>
            </a:r>
            <a:r>
              <a:rPr lang="ja-JP" altLang="en-US" dirty="0">
                <a:solidFill>
                  <a:srgbClr val="C00000"/>
                </a:solidFill>
              </a:rPr>
              <a:t>他</a:t>
            </a:r>
            <a:r>
              <a:rPr lang="ja-JP" altLang="en-US" dirty="0"/>
              <a:t> </a:t>
            </a:r>
            <a:r>
              <a:rPr lang="ja-JP" altLang="en-US" dirty="0">
                <a:solidFill>
                  <a:srgbClr val="7030A0"/>
                </a:solidFill>
              </a:rPr>
              <a:t>什么时候</a:t>
            </a:r>
            <a:r>
              <a:rPr lang="ja-JP" altLang="en-US" dirty="0"/>
              <a:t> </a:t>
            </a:r>
            <a:r>
              <a:rPr lang="ja-JP" altLang="en-US" dirty="0">
                <a:solidFill>
                  <a:srgbClr val="0070C0"/>
                </a:solidFill>
              </a:rPr>
              <a:t>喝咖啡</a:t>
            </a:r>
            <a:r>
              <a:rPr lang="ja-JP" altLang="en-US" dirty="0"/>
              <a:t>？</a:t>
            </a:r>
            <a:r>
              <a:rPr lang="en-US" altLang="ja-JP" dirty="0"/>
              <a:t>		</a:t>
            </a:r>
            <a:r>
              <a:rPr lang="en-US" dirty="0" err="1">
                <a:solidFill>
                  <a:srgbClr val="C00000"/>
                </a:solidFill>
              </a:rPr>
              <a:t>Tā</a:t>
            </a:r>
            <a:r>
              <a:rPr lang="en-US" dirty="0"/>
              <a:t> </a:t>
            </a:r>
            <a:r>
              <a:rPr lang="en-US" dirty="0" err="1">
                <a:solidFill>
                  <a:srgbClr val="7030A0"/>
                </a:solidFill>
              </a:rPr>
              <a:t>shén</a:t>
            </a:r>
            <a:r>
              <a:rPr lang="en-US" dirty="0">
                <a:solidFill>
                  <a:srgbClr val="7030A0"/>
                </a:solidFill>
              </a:rPr>
              <a:t> me </a:t>
            </a:r>
            <a:r>
              <a:rPr lang="en-US" dirty="0" err="1">
                <a:solidFill>
                  <a:srgbClr val="7030A0"/>
                </a:solidFill>
              </a:rPr>
              <a:t>shí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hou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hē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kā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fēi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When </a:t>
            </a:r>
            <a:r>
              <a:rPr lang="en-US" dirty="0"/>
              <a:t>does he drink coffee?</a:t>
            </a:r>
          </a:p>
          <a:p>
            <a:r>
              <a:rPr lang="en-US" b="1" dirty="0"/>
              <a:t>B:	</a:t>
            </a:r>
            <a:r>
              <a:rPr lang="ja-JP" altLang="en-US" dirty="0">
                <a:solidFill>
                  <a:srgbClr val="C00000"/>
                </a:solidFill>
              </a:rPr>
              <a:t>他</a:t>
            </a:r>
            <a:r>
              <a:rPr lang="ja-JP" altLang="en-US" dirty="0"/>
              <a:t> </a:t>
            </a:r>
            <a:r>
              <a:rPr lang="ja-JP" altLang="en-US" dirty="0">
                <a:solidFill>
                  <a:srgbClr val="7030A0"/>
                </a:solidFill>
              </a:rPr>
              <a:t> 早上 </a:t>
            </a:r>
            <a:r>
              <a:rPr lang="ja-JP" altLang="en-US" dirty="0"/>
              <a:t> </a:t>
            </a:r>
            <a:r>
              <a:rPr lang="ja-JP" altLang="en-US" dirty="0">
                <a:solidFill>
                  <a:srgbClr val="0070C0"/>
                </a:solidFill>
              </a:rPr>
              <a:t>喝咖啡</a:t>
            </a:r>
            <a:r>
              <a:rPr lang="ja-JP" altLang="en-US" dirty="0"/>
              <a:t>？</a:t>
            </a:r>
            <a:r>
              <a:rPr lang="en-US" altLang="ja-JP" dirty="0"/>
              <a:t>– </a:t>
            </a:r>
            <a:r>
              <a:rPr lang="en-US" dirty="0" err="1">
                <a:solidFill>
                  <a:srgbClr val="C00000"/>
                </a:solidFill>
              </a:rPr>
              <a:t>Tā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altLang="ja-JP" dirty="0" err="1">
                <a:solidFill>
                  <a:srgbClr val="7030A0"/>
                </a:solidFill>
              </a:rPr>
              <a:t>zǎo</a:t>
            </a:r>
            <a:r>
              <a:rPr lang="en-US" altLang="ja-JP" dirty="0">
                <a:solidFill>
                  <a:srgbClr val="7030A0"/>
                </a:solidFill>
              </a:rPr>
              <a:t> </a:t>
            </a:r>
            <a:r>
              <a:rPr lang="en-US" altLang="ja-JP" dirty="0" err="1">
                <a:solidFill>
                  <a:srgbClr val="7030A0"/>
                </a:solidFill>
              </a:rPr>
              <a:t>shàng</a:t>
            </a:r>
            <a:r>
              <a:rPr lang="en-US" altLang="ja-JP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hē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kā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fēi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He </a:t>
            </a:r>
            <a:r>
              <a:rPr lang="en-US" dirty="0"/>
              <a:t>drinks coffee in </a:t>
            </a:r>
            <a:r>
              <a:rPr lang="en-US" dirty="0" smtClean="0"/>
              <a:t>the early </a:t>
            </a:r>
            <a:r>
              <a:rPr lang="en-US" dirty="0"/>
              <a:t>morning.</a:t>
            </a:r>
          </a:p>
          <a:p>
            <a:pPr marL="0" lvl="0" indent="0">
              <a:buNone/>
            </a:pPr>
            <a:endParaRPr lang="en-US" sz="2300" dirty="0" smtClean="0"/>
          </a:p>
          <a:p>
            <a:pPr marL="0" lv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520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2133600"/>
            <a:ext cx="10582102" cy="4541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Examples:</a:t>
            </a:r>
            <a:br>
              <a:rPr lang="en-US" sz="2400" dirty="0" smtClean="0"/>
            </a:br>
            <a:endParaRPr lang="en-US" b="1" dirty="0" smtClean="0"/>
          </a:p>
          <a:p>
            <a:r>
              <a:rPr lang="en-US" altLang="ja-JP" b="1" dirty="0" smtClean="0"/>
              <a:t>A:	</a:t>
            </a:r>
            <a:r>
              <a:rPr lang="ja-JP" altLang="en-US" dirty="0" smtClean="0">
                <a:solidFill>
                  <a:srgbClr val="C00000"/>
                </a:solidFill>
              </a:rPr>
              <a:t>我们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 </a:t>
            </a:r>
            <a:r>
              <a:rPr lang="ja-JP" altLang="en-US" dirty="0"/>
              <a:t> </a:t>
            </a:r>
            <a:r>
              <a:rPr lang="ja-JP" altLang="en-US" dirty="0">
                <a:solidFill>
                  <a:srgbClr val="7030A0"/>
                </a:solidFill>
              </a:rPr>
              <a:t>什么时候</a:t>
            </a:r>
            <a:r>
              <a:rPr lang="ja-JP" altLang="en-US" dirty="0"/>
              <a:t> </a:t>
            </a:r>
            <a:r>
              <a:rPr lang="ja-JP" altLang="en-US" dirty="0" smtClean="0"/>
              <a:t>  </a:t>
            </a:r>
            <a:r>
              <a:rPr lang="ja-JP" altLang="en-US" dirty="0" smtClean="0">
                <a:solidFill>
                  <a:srgbClr val="0070C0"/>
                </a:solidFill>
              </a:rPr>
              <a:t>吃</a:t>
            </a:r>
            <a:r>
              <a:rPr lang="ja-JP" altLang="en-US" dirty="0">
                <a:solidFill>
                  <a:srgbClr val="0070C0"/>
                </a:solidFill>
              </a:rPr>
              <a:t>饭</a:t>
            </a:r>
            <a:r>
              <a:rPr lang="ja-JP" altLang="en-US" dirty="0" smtClean="0"/>
              <a:t>？</a:t>
            </a:r>
            <a:r>
              <a:rPr lang="en-US" altLang="ja-JP" dirty="0" smtClean="0"/>
              <a:t>		</a:t>
            </a:r>
            <a:r>
              <a:rPr lang="en-US" dirty="0" err="1" smtClean="0">
                <a:solidFill>
                  <a:srgbClr val="C00000"/>
                </a:solidFill>
              </a:rPr>
              <a:t>Wǒ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mén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shén</a:t>
            </a:r>
            <a:r>
              <a:rPr lang="en-US" dirty="0" smtClean="0">
                <a:solidFill>
                  <a:srgbClr val="7030A0"/>
                </a:solidFill>
              </a:rPr>
              <a:t> me </a:t>
            </a:r>
            <a:r>
              <a:rPr lang="en-US" dirty="0" err="1" smtClean="0">
                <a:solidFill>
                  <a:srgbClr val="7030A0"/>
                </a:solidFill>
              </a:rPr>
              <a:t>shí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hou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chī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fàn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When </a:t>
            </a:r>
            <a:r>
              <a:rPr lang="en-US" dirty="0"/>
              <a:t>are we eating?</a:t>
            </a:r>
          </a:p>
          <a:p>
            <a:r>
              <a:rPr lang="en-US" b="1" dirty="0"/>
              <a:t>B</a:t>
            </a:r>
            <a:r>
              <a:rPr lang="en-US" b="1" dirty="0" smtClean="0"/>
              <a:t>:	</a:t>
            </a:r>
            <a:r>
              <a:rPr lang="ja-JP" altLang="en-US" dirty="0" smtClean="0">
                <a:solidFill>
                  <a:srgbClr val="C00000"/>
                </a:solidFill>
              </a:rPr>
              <a:t>我们</a:t>
            </a:r>
            <a:r>
              <a:rPr lang="ja-JP" altLang="en-US" dirty="0"/>
              <a:t> </a:t>
            </a:r>
            <a:r>
              <a:rPr lang="ja-JP" altLang="en-US" dirty="0" smtClean="0"/>
              <a:t>  </a:t>
            </a:r>
            <a:r>
              <a:rPr lang="en-US" altLang="ja-JP" dirty="0" smtClean="0">
                <a:solidFill>
                  <a:srgbClr val="7030A0"/>
                </a:solidFill>
              </a:rPr>
              <a:t>6 </a:t>
            </a:r>
            <a:r>
              <a:rPr lang="ja-JP" altLang="en-US" dirty="0">
                <a:solidFill>
                  <a:srgbClr val="7030A0"/>
                </a:solidFill>
              </a:rPr>
              <a:t>点</a:t>
            </a:r>
            <a:r>
              <a:rPr lang="ja-JP" altLang="en-US" dirty="0"/>
              <a:t> </a:t>
            </a: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0070C0"/>
                </a:solidFill>
              </a:rPr>
              <a:t>吃</a:t>
            </a:r>
            <a:r>
              <a:rPr lang="ja-JP" altLang="en-US" dirty="0">
                <a:solidFill>
                  <a:srgbClr val="0070C0"/>
                </a:solidFill>
              </a:rPr>
              <a:t>饭</a:t>
            </a:r>
            <a:r>
              <a:rPr lang="ja-JP" altLang="en-US" dirty="0" smtClean="0"/>
              <a:t>。</a:t>
            </a:r>
            <a:r>
              <a:rPr lang="en-US" altLang="ja-JP" dirty="0" smtClean="0"/>
              <a:t>		</a:t>
            </a:r>
            <a:r>
              <a:rPr lang="en-US" dirty="0" err="1" smtClean="0">
                <a:solidFill>
                  <a:srgbClr val="C00000"/>
                </a:solidFill>
              </a:rPr>
              <a:t>Wǒ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mén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7030A0"/>
                </a:solidFill>
              </a:rPr>
              <a:t>liù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diǎn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chī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fàn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We're </a:t>
            </a:r>
            <a:r>
              <a:rPr lang="en-US" dirty="0"/>
              <a:t>eating at 6:00.</a:t>
            </a:r>
          </a:p>
          <a:p>
            <a:pPr marL="0" lvl="0" indent="0">
              <a:buNone/>
            </a:pPr>
            <a:endParaRPr lang="en-US" sz="2300" dirty="0" smtClean="0"/>
          </a:p>
          <a:p>
            <a:r>
              <a:rPr lang="en-US" altLang="ja-JP" sz="2200" b="1" dirty="0"/>
              <a:t>A: 	</a:t>
            </a:r>
            <a:r>
              <a:rPr lang="ja-JP" altLang="en-US" sz="2200" dirty="0" smtClean="0">
                <a:solidFill>
                  <a:srgbClr val="C00000"/>
                </a:solidFill>
              </a:rPr>
              <a:t>高</a:t>
            </a:r>
            <a:r>
              <a:rPr lang="ja-JP" altLang="en-US" sz="2200" dirty="0">
                <a:solidFill>
                  <a:srgbClr val="C00000"/>
                </a:solidFill>
              </a:rPr>
              <a:t>老师 </a:t>
            </a:r>
            <a:r>
              <a:rPr lang="ja-JP" altLang="en-US" sz="2200" dirty="0"/>
              <a:t> </a:t>
            </a:r>
            <a:r>
              <a:rPr lang="ja-JP" altLang="en-US" sz="2200" dirty="0">
                <a:solidFill>
                  <a:srgbClr val="7030A0"/>
                </a:solidFill>
              </a:rPr>
              <a:t>什么时候</a:t>
            </a:r>
            <a:r>
              <a:rPr lang="ja-JP" altLang="en-US" sz="2200" dirty="0"/>
              <a:t>  </a:t>
            </a:r>
            <a:r>
              <a:rPr lang="ja-JP" altLang="en-US" sz="2200" dirty="0">
                <a:solidFill>
                  <a:srgbClr val="0070C0"/>
                </a:solidFill>
              </a:rPr>
              <a:t>去意大利</a:t>
            </a:r>
            <a:r>
              <a:rPr lang="ja-JP" altLang="en-US" sz="2200" dirty="0" smtClean="0"/>
              <a:t>？</a:t>
            </a:r>
            <a:r>
              <a:rPr lang="en-US" altLang="ja-JP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C00000"/>
                </a:solidFill>
              </a:rPr>
              <a:t>Gāo</a:t>
            </a:r>
            <a:r>
              <a:rPr lang="en-US" sz="2200" dirty="0" smtClean="0"/>
              <a:t> </a:t>
            </a:r>
            <a:r>
              <a:rPr lang="en-US" sz="2200" dirty="0" err="1">
                <a:solidFill>
                  <a:srgbClr val="C00000"/>
                </a:solidFill>
              </a:rPr>
              <a:t>lǎo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shī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shén</a:t>
            </a:r>
            <a:r>
              <a:rPr lang="en-US" sz="2200" dirty="0">
                <a:solidFill>
                  <a:srgbClr val="7030A0"/>
                </a:solidFill>
              </a:rPr>
              <a:t> me </a:t>
            </a:r>
            <a:r>
              <a:rPr lang="en-US" sz="2200" dirty="0" err="1">
                <a:solidFill>
                  <a:srgbClr val="7030A0"/>
                </a:solidFill>
              </a:rPr>
              <a:t>shí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hou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qù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Yì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dà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lì</a:t>
            </a:r>
            <a:r>
              <a:rPr lang="en-US" sz="2200" dirty="0"/>
              <a:t>?</a:t>
            </a:r>
          </a:p>
          <a:p>
            <a:pPr marL="0" indent="0">
              <a:buNone/>
            </a:pPr>
            <a:r>
              <a:rPr lang="en-US" sz="2200" dirty="0"/>
              <a:t>		When is Mrs. </a:t>
            </a:r>
            <a:r>
              <a:rPr lang="en-US" sz="2200" dirty="0" err="1"/>
              <a:t>Roquemore</a:t>
            </a:r>
            <a:r>
              <a:rPr lang="en-US" sz="2200" dirty="0"/>
              <a:t> going to Italy?</a:t>
            </a:r>
          </a:p>
          <a:p>
            <a:r>
              <a:rPr lang="en-US" sz="2200" b="1" dirty="0"/>
              <a:t>B:	</a:t>
            </a:r>
            <a:r>
              <a:rPr lang="ja-JP" altLang="en-US" sz="2200" dirty="0">
                <a:solidFill>
                  <a:srgbClr val="C00000"/>
                </a:solidFill>
              </a:rPr>
              <a:t>我</a:t>
            </a:r>
            <a:r>
              <a:rPr lang="ja-JP" altLang="en-US" sz="2200" dirty="0"/>
              <a:t> </a:t>
            </a:r>
            <a:r>
              <a:rPr lang="ja-JP" altLang="en-US" sz="2200" dirty="0">
                <a:solidFill>
                  <a:srgbClr val="7030A0"/>
                </a:solidFill>
              </a:rPr>
              <a:t> 星期四 </a:t>
            </a:r>
            <a:r>
              <a:rPr lang="ja-JP" altLang="en-US" sz="2200" dirty="0"/>
              <a:t> </a:t>
            </a:r>
            <a:r>
              <a:rPr lang="ja-JP" altLang="en-US" sz="2200" dirty="0">
                <a:solidFill>
                  <a:srgbClr val="0070C0"/>
                </a:solidFill>
              </a:rPr>
              <a:t>去</a:t>
            </a:r>
            <a:r>
              <a:rPr lang="ja-JP" altLang="en-US" sz="2200" dirty="0"/>
              <a:t>。</a:t>
            </a:r>
            <a:r>
              <a:rPr lang="en-US" altLang="ja-JP" sz="2200" dirty="0"/>
              <a:t>	</a:t>
            </a:r>
            <a:r>
              <a:rPr lang="en-US" sz="2200" dirty="0" err="1">
                <a:solidFill>
                  <a:srgbClr val="C00000"/>
                </a:solidFill>
              </a:rPr>
              <a:t>Wǒ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7030A0"/>
                </a:solidFill>
              </a:rPr>
              <a:t>xīng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qí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7030A0"/>
                </a:solidFill>
              </a:rPr>
              <a:t>sì</a:t>
            </a:r>
            <a:r>
              <a:rPr lang="en-US" sz="2200" dirty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qù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		I am going on Thursday.</a:t>
            </a:r>
          </a:p>
          <a:p>
            <a:pPr marL="0" lvl="0" indent="0">
              <a:buNone/>
            </a:pPr>
            <a:endParaRPr lang="en-US" sz="23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645" y="191193"/>
            <a:ext cx="11201553" cy="194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Structure</a:t>
            </a:r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Q: </a:t>
            </a:r>
            <a:r>
              <a:rPr lang="en-US" sz="4000" dirty="0" smtClean="0">
                <a:solidFill>
                  <a:srgbClr val="FF0000"/>
                </a:solidFill>
              </a:rPr>
              <a:t>Subj. </a:t>
            </a:r>
            <a:r>
              <a:rPr lang="en-US" sz="4000" dirty="0" smtClean="0"/>
              <a:t>+ </a:t>
            </a:r>
            <a:r>
              <a:rPr lang="ja-JP" altLang="en-US" sz="4000" dirty="0" smtClean="0">
                <a:solidFill>
                  <a:srgbClr val="7030A0"/>
                </a:solidFill>
              </a:rPr>
              <a:t>什么时候 </a:t>
            </a:r>
            <a:r>
              <a:rPr lang="en-US" sz="4000" dirty="0" smtClean="0"/>
              <a:t>+ </a:t>
            </a:r>
            <a:r>
              <a:rPr lang="en-US" sz="4000" dirty="0" smtClean="0">
                <a:solidFill>
                  <a:srgbClr val="0070C0"/>
                </a:solidFill>
              </a:rPr>
              <a:t>Predicate </a:t>
            </a:r>
            <a:r>
              <a:rPr lang="en-US" sz="40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>A: </a:t>
            </a:r>
            <a:r>
              <a:rPr lang="en-US" sz="3100" dirty="0" smtClean="0">
                <a:solidFill>
                  <a:srgbClr val="FF0000"/>
                </a:solidFill>
              </a:rPr>
              <a:t>Subj. </a:t>
            </a:r>
            <a:r>
              <a:rPr lang="en-US" sz="3100" dirty="0" smtClean="0"/>
              <a:t>+ </a:t>
            </a:r>
            <a:r>
              <a:rPr lang="en-US" altLang="ja-JP" sz="3100" dirty="0" smtClean="0">
                <a:solidFill>
                  <a:srgbClr val="7030A0"/>
                </a:solidFill>
              </a:rPr>
              <a:t>Time </a:t>
            </a:r>
            <a:r>
              <a:rPr lang="en-US" sz="3100" dirty="0" smtClean="0"/>
              <a:t>+ </a:t>
            </a:r>
            <a:r>
              <a:rPr lang="en-US" sz="3100" dirty="0" smtClean="0">
                <a:solidFill>
                  <a:srgbClr val="0070C0"/>
                </a:solidFill>
              </a:rPr>
              <a:t>Predicate	</a:t>
            </a:r>
            <a:r>
              <a:rPr lang="en-US" sz="3100" dirty="0" smtClean="0">
                <a:solidFill>
                  <a:schemeClr val="tx1"/>
                </a:solidFill>
              </a:rPr>
              <a:t>or</a:t>
            </a:r>
            <a:r>
              <a:rPr lang="en-US" sz="3100" dirty="0" smtClean="0">
                <a:solidFill>
                  <a:srgbClr val="0070C0"/>
                </a:solidFill>
              </a:rPr>
              <a:t> 	</a:t>
            </a:r>
            <a:r>
              <a:rPr lang="en-US" altLang="ja-JP" sz="3100" dirty="0" smtClean="0">
                <a:solidFill>
                  <a:srgbClr val="7030A0"/>
                </a:solidFill>
              </a:rPr>
              <a:t>Time </a:t>
            </a:r>
            <a:r>
              <a:rPr lang="en-US" sz="3100" dirty="0" smtClean="0"/>
              <a:t>+ </a:t>
            </a:r>
            <a:r>
              <a:rPr lang="en-US" sz="3100" dirty="0" smtClean="0">
                <a:solidFill>
                  <a:srgbClr val="FF0000"/>
                </a:solidFill>
              </a:rPr>
              <a:t>Subj. </a:t>
            </a:r>
            <a:r>
              <a:rPr lang="en-US" sz="3100" dirty="0" smtClean="0"/>
              <a:t>+ </a:t>
            </a:r>
            <a:r>
              <a:rPr lang="en-US" sz="3100" dirty="0" smtClean="0">
                <a:solidFill>
                  <a:srgbClr val="0070C0"/>
                </a:solidFill>
              </a:rPr>
              <a:t>Predicate.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1635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4" y="127721"/>
            <a:ext cx="9401492" cy="528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2128057"/>
            <a:ext cx="10633166" cy="4729943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When will you eat ice cream?</a:t>
            </a:r>
            <a:endParaRPr lang="en-US" altLang="en-US" sz="2600" dirty="0"/>
          </a:p>
          <a:p>
            <a:r>
              <a:rPr lang="en-US" altLang="en-US" sz="2600" dirty="0" smtClean="0"/>
              <a:t>When will you swim?</a:t>
            </a:r>
          </a:p>
          <a:p>
            <a:r>
              <a:rPr lang="en-US" altLang="en-US" sz="2600" dirty="0" smtClean="0"/>
              <a:t>When are you busy?</a:t>
            </a:r>
            <a:endParaRPr lang="en-US" altLang="en-US" sz="2600" dirty="0"/>
          </a:p>
          <a:p>
            <a:r>
              <a:rPr lang="en-US" altLang="en-US" sz="2600" dirty="0" smtClean="0"/>
              <a:t>When are you going to school?</a:t>
            </a:r>
            <a:endParaRPr lang="en-US" altLang="en-US" sz="2600" dirty="0"/>
          </a:p>
          <a:p>
            <a:r>
              <a:rPr lang="en-US" altLang="en-US" sz="2600" dirty="0" smtClean="0"/>
              <a:t>When are you hungry?</a:t>
            </a:r>
          </a:p>
          <a:p>
            <a:r>
              <a:rPr lang="en-US" altLang="en-US" sz="2600" dirty="0" smtClean="0"/>
              <a:t>When can I go to the bathroom?</a:t>
            </a:r>
            <a:endParaRPr lang="en-US" altLang="en-US" sz="2600" dirty="0"/>
          </a:p>
          <a:p>
            <a:r>
              <a:rPr lang="en-US" altLang="en-US" sz="2600" dirty="0" smtClean="0"/>
              <a:t>When are you tired?</a:t>
            </a:r>
          </a:p>
          <a:p>
            <a:r>
              <a:rPr lang="en-US" altLang="en-US" sz="2600" dirty="0"/>
              <a:t>When do you not watch TV</a:t>
            </a:r>
            <a:r>
              <a:rPr lang="en-US" altLang="en-US" sz="2600" dirty="0" smtClean="0"/>
              <a:t>?</a:t>
            </a:r>
            <a:endParaRPr lang="en-US" altLang="en-US" sz="2600" dirty="0"/>
          </a:p>
          <a:p>
            <a:r>
              <a:rPr lang="en-US" altLang="en-US" sz="2600" dirty="0" smtClean="0"/>
              <a:t>When do you not like to drink soda?</a:t>
            </a:r>
            <a:endParaRPr lang="en-US" alt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058090" y="656705"/>
            <a:ext cx="102222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Structure</a:t>
            </a:r>
            <a:br>
              <a:rPr lang="en-US" sz="2800" b="1" dirty="0"/>
            </a:br>
            <a:r>
              <a:rPr lang="en-US" sz="2800" b="1" dirty="0"/>
              <a:t>Q: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 smtClean="0"/>
              <a:t>+ </a:t>
            </a:r>
            <a:r>
              <a:rPr lang="ja-JP" altLang="en-US" sz="2800" b="1" dirty="0" smtClean="0">
                <a:solidFill>
                  <a:srgbClr val="7030A0"/>
                </a:solidFill>
              </a:rPr>
              <a:t>什</a:t>
            </a:r>
            <a:r>
              <a:rPr lang="ja-JP" altLang="en-US" sz="2800" b="1" dirty="0">
                <a:solidFill>
                  <a:srgbClr val="7030A0"/>
                </a:solidFill>
              </a:rPr>
              <a:t>么时</a:t>
            </a:r>
            <a:r>
              <a:rPr lang="ja-JP" altLang="en-US" sz="2800" dirty="0" smtClean="0">
                <a:solidFill>
                  <a:srgbClr val="7030A0"/>
                </a:solidFill>
              </a:rPr>
              <a:t>候 </a:t>
            </a:r>
            <a:r>
              <a:rPr lang="en-US" sz="2800" dirty="0" smtClean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 </a:t>
            </a:r>
            <a:r>
              <a:rPr lang="en-US" sz="2800" dirty="0" smtClean="0"/>
              <a:t>?</a:t>
            </a:r>
          </a:p>
          <a:p>
            <a:r>
              <a:rPr lang="en-US" sz="2800" b="1" dirty="0"/>
              <a:t>A: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altLang="ja-JP" sz="2800" dirty="0">
                <a:solidFill>
                  <a:srgbClr val="7030A0"/>
                </a:solidFill>
              </a:rPr>
              <a:t>Time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</a:t>
            </a:r>
            <a:r>
              <a:rPr lang="en-US" sz="2800" dirty="0" smtClean="0">
                <a:solidFill>
                  <a:srgbClr val="0070C0"/>
                </a:solidFill>
              </a:rPr>
              <a:t>. 	</a:t>
            </a:r>
            <a:r>
              <a:rPr lang="en-US" sz="2800" dirty="0" smtClean="0"/>
              <a:t>or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altLang="ja-JP" sz="2800" dirty="0" smtClean="0">
                <a:solidFill>
                  <a:srgbClr val="7030A0"/>
                </a:solidFill>
              </a:rPr>
              <a:t>Time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FF0000"/>
                </a:solidFill>
              </a:rPr>
              <a:t>Subj. </a:t>
            </a:r>
            <a:r>
              <a:rPr lang="en-US" sz="2800" dirty="0"/>
              <a:t>+ </a:t>
            </a:r>
            <a:r>
              <a:rPr lang="en-US" sz="2800" dirty="0">
                <a:solidFill>
                  <a:srgbClr val="0070C0"/>
                </a:solidFill>
              </a:rPr>
              <a:t>Predicate.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03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226" y="411480"/>
            <a:ext cx="9601200" cy="1485900"/>
          </a:xfrm>
        </p:spPr>
        <p:txBody>
          <a:bodyPr/>
          <a:lstStyle/>
          <a:p>
            <a:r>
              <a:rPr lang="en-US" dirty="0" smtClean="0"/>
              <a:t>How to say, “During _____”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38" y="1296784"/>
            <a:ext cx="11481262" cy="5361711"/>
          </a:xfrm>
        </p:spPr>
        <p:txBody>
          <a:bodyPr>
            <a:normAutofit/>
          </a:bodyPr>
          <a:lstStyle/>
          <a:p>
            <a:r>
              <a:rPr lang="en-US" dirty="0" smtClean="0"/>
              <a:t>In English, we like to say “During (this time)” or “When (this is happening)”.</a:t>
            </a:r>
          </a:p>
          <a:p>
            <a:r>
              <a:rPr lang="en-US" dirty="0" smtClean="0"/>
              <a:t>We don’t use “</a:t>
            </a:r>
            <a:r>
              <a:rPr lang="en-US" dirty="0" err="1" smtClean="0">
                <a:solidFill>
                  <a:schemeClr val="tx1"/>
                </a:solidFill>
              </a:rPr>
              <a:t>shénme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shíhou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en-US" dirty="0" smtClean="0"/>
              <a:t> in this instance, because “</a:t>
            </a:r>
            <a:r>
              <a:rPr lang="en-US" dirty="0" err="1">
                <a:solidFill>
                  <a:schemeClr val="tx1"/>
                </a:solidFill>
              </a:rPr>
              <a:t>shénme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shíhou</a:t>
            </a:r>
            <a:r>
              <a:rPr lang="en-US" dirty="0" smtClean="0"/>
              <a:t>” literally means “what time”.</a:t>
            </a:r>
          </a:p>
          <a:p>
            <a:r>
              <a:rPr lang="en-US" dirty="0" smtClean="0"/>
              <a:t>Instead we use: </a:t>
            </a:r>
          </a:p>
          <a:p>
            <a:pPr lvl="1"/>
            <a:r>
              <a:rPr lang="en-US" dirty="0" smtClean="0"/>
              <a:t>_____ de </a:t>
            </a:r>
            <a:r>
              <a:rPr lang="en-US" dirty="0" err="1" smtClean="0">
                <a:solidFill>
                  <a:schemeClr val="tx1"/>
                </a:solidFill>
              </a:rPr>
              <a:t>shíhou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Which means, “______’s time”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Examples:</a:t>
            </a:r>
          </a:p>
          <a:p>
            <a:pPr lvl="1"/>
            <a:r>
              <a:rPr lang="en-US" u="sng" dirty="0" smtClean="0"/>
              <a:t>   </a:t>
            </a:r>
            <a:r>
              <a:rPr lang="en-US" u="sng" dirty="0" err="1" smtClean="0"/>
              <a:t>Yóuyǒng</a:t>
            </a:r>
            <a:r>
              <a:rPr lang="en-US" u="sng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shíhòu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“swimming’s time” or </a:t>
            </a:r>
          </a:p>
          <a:p>
            <a:pPr lvl="2"/>
            <a:r>
              <a:rPr lang="en-US" dirty="0" smtClean="0"/>
              <a:t>“the time that I’m swimming” or </a:t>
            </a:r>
          </a:p>
          <a:p>
            <a:pPr lvl="2"/>
            <a:r>
              <a:rPr lang="en-US" dirty="0" smtClean="0"/>
              <a:t>“when I’m swimming”</a:t>
            </a:r>
            <a:endParaRPr lang="en-US" dirty="0"/>
          </a:p>
          <a:p>
            <a:pPr lvl="1"/>
            <a:r>
              <a:rPr lang="en-US" u="sng" dirty="0" smtClean="0"/>
              <a:t>   </a:t>
            </a:r>
            <a:r>
              <a:rPr lang="en-US" u="sng" dirty="0" err="1"/>
              <a:t>Yóuyǒng</a:t>
            </a:r>
            <a:r>
              <a:rPr lang="en-US" u="sng" dirty="0"/>
              <a:t>   </a:t>
            </a:r>
            <a:r>
              <a:rPr lang="en-US" dirty="0"/>
              <a:t> de </a:t>
            </a:r>
            <a:r>
              <a:rPr lang="en-US" dirty="0" err="1"/>
              <a:t>shíhòu</a:t>
            </a:r>
            <a:r>
              <a:rPr lang="en-US" dirty="0"/>
              <a:t>, </a:t>
            </a:r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bú</a:t>
            </a:r>
            <a:r>
              <a:rPr lang="en-US" dirty="0"/>
              <a:t> </a:t>
            </a:r>
            <a:r>
              <a:rPr lang="en-US" dirty="0" err="1"/>
              <a:t>chī</a:t>
            </a:r>
            <a:r>
              <a:rPr lang="en-US" dirty="0"/>
              <a:t> </a:t>
            </a:r>
            <a:r>
              <a:rPr lang="en-US" dirty="0" err="1"/>
              <a:t>bǐsà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   </a:t>
            </a:r>
            <a:r>
              <a:rPr lang="en-US" u="sng" dirty="0" err="1" smtClean="0"/>
              <a:t>Máng</a:t>
            </a:r>
            <a:r>
              <a:rPr lang="en-US" u="sng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shíhòu</a:t>
            </a:r>
            <a:r>
              <a:rPr lang="en-US" dirty="0"/>
              <a:t>, </a:t>
            </a:r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bú</a:t>
            </a:r>
            <a:r>
              <a:rPr lang="en-US" dirty="0"/>
              <a:t> </a:t>
            </a:r>
            <a:r>
              <a:rPr lang="en-US" dirty="0" err="1"/>
              <a:t>kěyǐ</a:t>
            </a:r>
            <a:r>
              <a:rPr lang="en-US" dirty="0"/>
              <a:t> </a:t>
            </a:r>
            <a:r>
              <a:rPr lang="en-US" dirty="0" err="1"/>
              <a:t>shuìjiào</a:t>
            </a:r>
            <a:r>
              <a:rPr lang="en-US" dirty="0"/>
              <a:t>.</a:t>
            </a:r>
          </a:p>
          <a:p>
            <a:pPr lvl="1"/>
            <a:r>
              <a:rPr lang="en-US" u="sng" dirty="0" smtClean="0"/>
              <a:t>   </a:t>
            </a:r>
            <a:r>
              <a:rPr lang="en-US" u="sng" dirty="0" err="1" smtClean="0"/>
              <a:t>Wán</a:t>
            </a:r>
            <a:r>
              <a:rPr lang="en-US" u="sng" dirty="0" smtClean="0"/>
              <a:t> </a:t>
            </a:r>
            <a:r>
              <a:rPr lang="en-US" u="sng" dirty="0" err="1" smtClean="0"/>
              <a:t>yóuxì</a:t>
            </a:r>
            <a:r>
              <a:rPr lang="en-US" u="sng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shíhòu</a:t>
            </a:r>
            <a:r>
              <a:rPr lang="en-US" dirty="0"/>
              <a:t>, </a:t>
            </a:r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bú</a:t>
            </a:r>
            <a:r>
              <a:rPr lang="en-US" dirty="0"/>
              <a:t> </a:t>
            </a:r>
            <a:r>
              <a:rPr lang="en-US" dirty="0" err="1"/>
              <a:t>zuò</a:t>
            </a:r>
            <a:r>
              <a:rPr lang="en-US" dirty="0"/>
              <a:t> </a:t>
            </a:r>
            <a:r>
              <a:rPr lang="en-US" dirty="0" err="1"/>
              <a:t>gōngkè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128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6134</TotalTime>
  <Words>830</Words>
  <Application>Microsoft Office PowerPoint</Application>
  <PresentationFormat>Widescreen</PresentationFormat>
  <Paragraphs>154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メイリオ</vt:lpstr>
      <vt:lpstr>华文楷体</vt:lpstr>
      <vt:lpstr>Arial</vt:lpstr>
      <vt:lpstr>Franklin Gothic Book</vt:lpstr>
      <vt:lpstr>Wingdings</vt:lpstr>
      <vt:lpstr>Crop</vt:lpstr>
      <vt:lpstr>Review Practice!</vt:lpstr>
      <vt:lpstr>Time Words! </vt:lpstr>
      <vt:lpstr>Shén me shí hòu  (什么时候)?</vt:lpstr>
      <vt:lpstr>Expressing "When" with 什么时候 (shén me shí hòu)</vt:lpstr>
      <vt:lpstr>**NOTE: “Time” words always come at the BEGINNING of the sentence. It can either go before or after the subject. But it NEVER comes at the end of the sentence.  </vt:lpstr>
      <vt:lpstr>Structure Q: Subj. + 什么时候 + Predicate ? A: Subj. + Time + Predicate or  Time + Subj. + Predicate. </vt:lpstr>
      <vt:lpstr>PowerPoint Presentation</vt:lpstr>
      <vt:lpstr>Practice </vt:lpstr>
      <vt:lpstr>How to say, “During _____”</vt:lpstr>
      <vt:lpstr>Mixed Review!  (You’re getting better at this!)</vt:lpstr>
      <vt:lpstr>Mixed Review!  (You’re getting better at this!)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Practice! (In both forms)</dc:title>
  <dc:creator>Astudent</dc:creator>
  <cp:lastModifiedBy>Queena Roquemore</cp:lastModifiedBy>
  <cp:revision>77</cp:revision>
  <dcterms:created xsi:type="dcterms:W3CDTF">2017-10-26T14:04:00Z</dcterms:created>
  <dcterms:modified xsi:type="dcterms:W3CDTF">2023-02-24T15:45:21Z</dcterms:modified>
</cp:coreProperties>
</file>