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8" r:id="rId8"/>
    <p:sldId id="262" r:id="rId9"/>
    <p:sldId id="263" r:id="rId10"/>
    <p:sldId id="271" r:id="rId11"/>
    <p:sldId id="264" r:id="rId12"/>
    <p:sldId id="265" r:id="rId13"/>
    <p:sldId id="266" r:id="rId14"/>
    <p:sldId id="269" r:id="rId15"/>
    <p:sldId id="270" r:id="rId16"/>
    <p:sldId id="267" r:id="rId17"/>
  </p:sldIdLst>
  <p:sldSz cx="9144000" cy="5143500" type="screen16x9"/>
  <p:notesSz cx="6858000" cy="9144000"/>
  <p:embeddedFontLst>
    <p:embeddedFont>
      <p:font typeface="Architects Daughter" panose="020B0604020202020204" charset="0"/>
      <p:regular r:id="rId19"/>
    </p:embeddedFont>
    <p:embeddedFont>
      <p:font typeface="Source Sans Pro" panose="020B0604020202020204" charset="0"/>
      <p:regular r:id="rId20"/>
      <p:bold r:id="rId21"/>
      <p:italic r:id="rId22"/>
      <p:boldItalic r:id="rId23"/>
    </p:embeddedFont>
    <p:embeddedFont>
      <p:font typeface="Gloria Hallelujah" panose="020B0604020202020204" charset="0"/>
      <p:regular r:id="rId24"/>
    </p:embeddedFont>
    <p:embeddedFont>
      <p:font typeface="Raleway"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167c3a9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167c3a9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91f0d142a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91f0d142a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16514f92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16514f92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86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16514f92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16514f92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17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1f0d142a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91f0d142a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1f0d142a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1f0d142a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1f0d142a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1f0d142a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1f0d142a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1f0d142a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1f0d142a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1f0d142a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1f0d142a9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1f0d142a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1f0d142a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1f0d142a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1f0d142a9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1f0d142a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1f0d142a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1f0d142a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blog.tutorming.com/expats/why-there-is-no-chinese-alphabe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wikihow.com/Tell-Chinese,-Japanese,-and-Korean-Writing-Apar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globalizationpartners.com/2016/11/09/the-difference-between-traditional-and-simplified-chinese/#:~:text=Some%20examples%20include%3A%20%20%20Character%20%20,Dragon%20%20%20%E9%BE%8D%20%20%20%E9%BE%99%20" TargetMode="External"/><Relationship Id="rId5" Type="http://schemas.openxmlformats.org/officeDocument/2006/relationships/hyperlink" Target="https://www.pangeanic.com/knowledge_center/what-is-the-difference-between-simplified-chinese-and-traditional-chinese/" TargetMode="External"/><Relationship Id="rId4" Type="http://schemas.openxmlformats.org/officeDocument/2006/relationships/hyperlink" Target="https://www.fluentu.com/blog/chinese/2019/05/20/traditional-vs-simplified-chine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wikihow.com/Learn-Hiragan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Architects Daughter"/>
                <a:ea typeface="Architects Daughter"/>
                <a:cs typeface="Architects Daughter"/>
                <a:sym typeface="Architects Daughter"/>
              </a:rPr>
              <a:t>The Chinese Written Language</a:t>
            </a:r>
            <a:endParaRPr>
              <a:latin typeface="Architects Daughter"/>
              <a:ea typeface="Architects Daughter"/>
              <a:cs typeface="Architects Daughter"/>
              <a:sym typeface="Architects Daughter"/>
            </a:endParaRPr>
          </a:p>
        </p:txBody>
      </p:sp>
      <p:sp>
        <p:nvSpPr>
          <p:cNvPr id="59" name="Google Shape;59;p13"/>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Mrs. Roquemore (高老师)</a:t>
            </a:r>
            <a:endParaRPr/>
          </a:p>
        </p:txBody>
      </p:sp>
      <p:pic>
        <p:nvPicPr>
          <p:cNvPr id="60" name="Google Shape;60;p13"/>
          <p:cNvPicPr preferRelativeResize="0"/>
          <p:nvPr/>
        </p:nvPicPr>
        <p:blipFill>
          <a:blip r:embed="rId3">
            <a:alphaModFix/>
          </a:blip>
          <a:stretch>
            <a:fillRect/>
          </a:stretch>
        </p:blipFill>
        <p:spPr>
          <a:xfrm>
            <a:off x="258825" y="2751475"/>
            <a:ext cx="3433177" cy="2239625"/>
          </a:xfrm>
          <a:prstGeom prst="rect">
            <a:avLst/>
          </a:prstGeom>
          <a:noFill/>
          <a:ln>
            <a:noFill/>
          </a:ln>
        </p:spPr>
      </p:pic>
      <p:pic>
        <p:nvPicPr>
          <p:cNvPr id="61" name="Google Shape;61;p13"/>
          <p:cNvPicPr preferRelativeResize="0"/>
          <p:nvPr/>
        </p:nvPicPr>
        <p:blipFill>
          <a:blip r:embed="rId4">
            <a:alphaModFix/>
          </a:blip>
          <a:stretch>
            <a:fillRect/>
          </a:stretch>
        </p:blipFill>
        <p:spPr>
          <a:xfrm>
            <a:off x="3844402" y="2751475"/>
            <a:ext cx="2656004" cy="2239623"/>
          </a:xfrm>
          <a:prstGeom prst="rect">
            <a:avLst/>
          </a:prstGeom>
          <a:noFill/>
          <a:ln>
            <a:noFill/>
          </a:ln>
        </p:spPr>
      </p:pic>
      <p:pic>
        <p:nvPicPr>
          <p:cNvPr id="62" name="Google Shape;62;p13"/>
          <p:cNvPicPr preferRelativeResize="0"/>
          <p:nvPr/>
        </p:nvPicPr>
        <p:blipFill>
          <a:blip r:embed="rId5">
            <a:alphaModFix/>
          </a:blip>
          <a:stretch>
            <a:fillRect/>
          </a:stretch>
        </p:blipFill>
        <p:spPr>
          <a:xfrm>
            <a:off x="6652806" y="2751475"/>
            <a:ext cx="1873881" cy="223962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521"/>
          <a:stretch/>
        </p:blipFill>
        <p:spPr>
          <a:xfrm>
            <a:off x="595720" y="351182"/>
            <a:ext cx="8041458" cy="4364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5771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1328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loria Hallelujah"/>
                <a:ea typeface="Gloria Hallelujah"/>
                <a:cs typeface="Gloria Hallelujah"/>
                <a:sym typeface="Gloria Hallelujah"/>
              </a:rPr>
              <a:t>Traditional vs. Simplified Chinese</a:t>
            </a:r>
            <a:endParaRPr>
              <a:solidFill>
                <a:schemeClr val="accent2"/>
              </a:solidFill>
              <a:latin typeface="Gloria Hallelujah"/>
              <a:ea typeface="Gloria Hallelujah"/>
              <a:cs typeface="Gloria Hallelujah"/>
              <a:sym typeface="Gloria Hallelujah"/>
            </a:endParaRPr>
          </a:p>
        </p:txBody>
      </p:sp>
      <p:sp>
        <p:nvSpPr>
          <p:cNvPr id="116" name="Google Shape;116;p21"/>
          <p:cNvSpPr txBox="1">
            <a:spLocks noGrp="1"/>
          </p:cNvSpPr>
          <p:nvPr>
            <p:ph type="body" idx="1"/>
          </p:nvPr>
        </p:nvSpPr>
        <p:spPr>
          <a:xfrm>
            <a:off x="311700" y="712600"/>
            <a:ext cx="8520600" cy="47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are there two different ways of writing &amp; which one do we learn at New Life?</a:t>
            </a:r>
            <a:endParaRPr/>
          </a:p>
          <a:p>
            <a:pPr marL="0" lvl="0" indent="0" algn="l" rtl="0">
              <a:spcBef>
                <a:spcPts val="1600"/>
              </a:spcBef>
              <a:spcAft>
                <a:spcPts val="1600"/>
              </a:spcAft>
              <a:buNone/>
            </a:pPr>
            <a:endParaRPr/>
          </a:p>
        </p:txBody>
      </p:sp>
      <p:sp>
        <p:nvSpPr>
          <p:cNvPr id="117" name="Google Shape;117;p21"/>
          <p:cNvSpPr txBox="1"/>
          <p:nvPr/>
        </p:nvSpPr>
        <p:spPr>
          <a:xfrm>
            <a:off x="234125" y="1326675"/>
            <a:ext cx="3412500" cy="30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Traditional</a:t>
            </a:r>
            <a:endParaRPr dirty="0">
              <a:latin typeface="Source Sans Pro"/>
              <a:ea typeface="Source Sans Pro"/>
              <a:cs typeface="Source Sans Pro"/>
              <a:sym typeface="Source Sans Pro"/>
            </a:endParaRPr>
          </a:p>
          <a:p>
            <a:pPr marL="0" lvl="0" indent="0" algn="l" rtl="0">
              <a:spcBef>
                <a:spcPts val="0"/>
              </a:spcBef>
              <a:spcAft>
                <a:spcPts val="0"/>
              </a:spcAft>
              <a:buNone/>
            </a:pPr>
            <a:endParaRPr dirty="0">
              <a:latin typeface="Source Sans Pro"/>
              <a:ea typeface="Source Sans Pro"/>
              <a:cs typeface="Source Sans Pro"/>
              <a:sym typeface="Source Sans Pro"/>
            </a:endParaRPr>
          </a:p>
          <a:p>
            <a:pPr marL="457200" lvl="0" indent="-298450" algn="l" rtl="0">
              <a:lnSpc>
                <a:spcPct val="115000"/>
              </a:lnSpc>
              <a:spcBef>
                <a:spcPts val="0"/>
              </a:spcBef>
              <a:spcAft>
                <a:spcPts val="0"/>
              </a:spcAft>
              <a:buClr>
                <a:srgbClr val="666666"/>
              </a:buClr>
              <a:buSzPts val="1100"/>
              <a:buChar char="●"/>
            </a:pPr>
            <a:r>
              <a:rPr lang="en" sz="1100" dirty="0">
                <a:solidFill>
                  <a:srgbClr val="666666"/>
                </a:solidFill>
              </a:rPr>
              <a:t>Traditional Chinese is the writing system that has been used by the people of China for thousands of years.</a:t>
            </a:r>
            <a:endParaRPr sz="1100" dirty="0">
              <a:solidFill>
                <a:srgbClr val="666666"/>
              </a:solidFill>
            </a:endParaRPr>
          </a:p>
          <a:p>
            <a:pPr marL="457200" lvl="0" indent="-298450" algn="l" rtl="0">
              <a:lnSpc>
                <a:spcPct val="115000"/>
              </a:lnSpc>
              <a:spcBef>
                <a:spcPts val="0"/>
              </a:spcBef>
              <a:spcAft>
                <a:spcPts val="0"/>
              </a:spcAft>
              <a:buClr>
                <a:srgbClr val="666666"/>
              </a:buClr>
              <a:buSzPts val="1100"/>
              <a:buChar char="●"/>
            </a:pPr>
            <a:r>
              <a:rPr lang="en" sz="1100" dirty="0">
                <a:solidFill>
                  <a:srgbClr val="666666"/>
                </a:solidFill>
              </a:rPr>
              <a:t>Its characters are considered to be more complex and feature more strokes than the simplified version. </a:t>
            </a:r>
            <a:endParaRPr sz="1100" dirty="0">
              <a:solidFill>
                <a:srgbClr val="666666"/>
              </a:solidFill>
            </a:endParaRPr>
          </a:p>
          <a:p>
            <a:pPr marL="457200" lvl="0" indent="-298450" algn="l" rtl="0">
              <a:lnSpc>
                <a:spcPct val="115000"/>
              </a:lnSpc>
              <a:spcBef>
                <a:spcPts val="0"/>
              </a:spcBef>
              <a:spcAft>
                <a:spcPts val="0"/>
              </a:spcAft>
              <a:buClr>
                <a:srgbClr val="666666"/>
              </a:buClr>
              <a:buSzPts val="1100"/>
              <a:buChar char="●"/>
            </a:pPr>
            <a:r>
              <a:rPr lang="en" sz="1100" dirty="0">
                <a:solidFill>
                  <a:srgbClr val="666666"/>
                </a:solidFill>
              </a:rPr>
              <a:t>This writing system is official in Hong Kong, </a:t>
            </a:r>
            <a:r>
              <a:rPr lang="en" sz="1100" dirty="0" smtClean="0">
                <a:solidFill>
                  <a:srgbClr val="666666"/>
                </a:solidFill>
              </a:rPr>
              <a:t>Taiwan, </a:t>
            </a:r>
            <a:r>
              <a:rPr lang="en" sz="1100" dirty="0">
                <a:solidFill>
                  <a:srgbClr val="666666"/>
                </a:solidFill>
              </a:rPr>
              <a:t>and Macau.</a:t>
            </a:r>
            <a:endParaRPr dirty="0">
              <a:latin typeface="Source Sans Pro"/>
              <a:ea typeface="Source Sans Pro"/>
              <a:cs typeface="Source Sans Pro"/>
              <a:sym typeface="Source Sans Pro"/>
            </a:endParaRPr>
          </a:p>
        </p:txBody>
      </p:sp>
      <p:sp>
        <p:nvSpPr>
          <p:cNvPr id="118" name="Google Shape;118;p21"/>
          <p:cNvSpPr txBox="1"/>
          <p:nvPr/>
        </p:nvSpPr>
        <p:spPr>
          <a:xfrm>
            <a:off x="3944525" y="1326675"/>
            <a:ext cx="4923600" cy="35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Simplified</a:t>
            </a:r>
            <a:endParaRPr dirty="0">
              <a:latin typeface="Source Sans Pro"/>
              <a:ea typeface="Source Sans Pro"/>
              <a:cs typeface="Source Sans Pro"/>
              <a:sym typeface="Source Sans Pro"/>
            </a:endParaRPr>
          </a:p>
          <a:p>
            <a:pPr marL="0" lvl="0" indent="0" algn="l" rtl="0">
              <a:spcBef>
                <a:spcPts val="0"/>
              </a:spcBef>
              <a:spcAft>
                <a:spcPts val="0"/>
              </a:spcAft>
              <a:buNone/>
            </a:pPr>
            <a:endParaRPr sz="500" dirty="0">
              <a:latin typeface="Source Sans Pro"/>
              <a:ea typeface="Source Sans Pro"/>
              <a:cs typeface="Source Sans Pro"/>
              <a:sym typeface="Source Sans Pro"/>
            </a:endParaRPr>
          </a:p>
          <a:p>
            <a:pPr marL="457200" lvl="0" indent="-298450" algn="l" rtl="0">
              <a:lnSpc>
                <a:spcPct val="115000"/>
              </a:lnSpc>
              <a:spcBef>
                <a:spcPts val="0"/>
              </a:spcBef>
              <a:spcAft>
                <a:spcPts val="0"/>
              </a:spcAft>
              <a:buClr>
                <a:srgbClr val="666666"/>
              </a:buClr>
              <a:buSzPts val="1100"/>
              <a:buChar char="●"/>
            </a:pPr>
            <a:r>
              <a:rPr lang="en" sz="1100" dirty="0">
                <a:solidFill>
                  <a:srgbClr val="666666"/>
                </a:solidFill>
              </a:rPr>
              <a:t>Simplified Chinese is a less complicated form of Traditional Chinese introduced by the People’s Republic of China on Mainland China between 1949 and 1964. </a:t>
            </a:r>
            <a:endParaRPr sz="1100" dirty="0">
              <a:solidFill>
                <a:srgbClr val="666666"/>
              </a:solidFill>
            </a:endParaRPr>
          </a:p>
          <a:p>
            <a:pPr marL="457200" lvl="0" indent="-298450" algn="l" rtl="0">
              <a:lnSpc>
                <a:spcPct val="115000"/>
              </a:lnSpc>
              <a:spcBef>
                <a:spcPts val="0"/>
              </a:spcBef>
              <a:spcAft>
                <a:spcPts val="0"/>
              </a:spcAft>
              <a:buClr>
                <a:srgbClr val="666666"/>
              </a:buClr>
              <a:buSzPts val="1100"/>
              <a:buChar char="●"/>
            </a:pPr>
            <a:r>
              <a:rPr lang="en" sz="1100" dirty="0">
                <a:solidFill>
                  <a:srgbClr val="666666"/>
                </a:solidFill>
              </a:rPr>
              <a:t>The majority of </a:t>
            </a:r>
            <a:r>
              <a:rPr lang="en" sz="1100" dirty="0" smtClean="0">
                <a:solidFill>
                  <a:srgbClr val="666666"/>
                </a:solidFill>
              </a:rPr>
              <a:t>rural </a:t>
            </a:r>
            <a:r>
              <a:rPr lang="en" sz="1100" dirty="0">
                <a:solidFill>
                  <a:srgbClr val="666666"/>
                </a:solidFill>
              </a:rPr>
              <a:t>people in China could not read Traditional Chinese due to its </a:t>
            </a:r>
            <a:r>
              <a:rPr lang="en" sz="1100" dirty="0" smtClean="0">
                <a:solidFill>
                  <a:srgbClr val="666666"/>
                </a:solidFill>
              </a:rPr>
              <a:t>complexity, so the </a:t>
            </a:r>
            <a:r>
              <a:rPr lang="en" sz="1100" dirty="0">
                <a:solidFill>
                  <a:srgbClr val="666666"/>
                </a:solidFill>
              </a:rPr>
              <a:t>government implemented the simplified system with the hope of improving literacy rates. </a:t>
            </a:r>
            <a:endParaRPr sz="1100" dirty="0">
              <a:solidFill>
                <a:srgbClr val="666666"/>
              </a:solidFill>
            </a:endParaRPr>
          </a:p>
          <a:p>
            <a:pPr marL="457200" lvl="0" indent="-298450" algn="l" rtl="0">
              <a:lnSpc>
                <a:spcPct val="115000"/>
              </a:lnSpc>
              <a:spcBef>
                <a:spcPts val="0"/>
              </a:spcBef>
              <a:spcAft>
                <a:spcPts val="0"/>
              </a:spcAft>
              <a:buClr>
                <a:srgbClr val="666666"/>
              </a:buClr>
              <a:buSzPts val="1100"/>
              <a:buChar char="●"/>
            </a:pPr>
            <a:r>
              <a:rPr lang="en" sz="1100" dirty="0">
                <a:solidFill>
                  <a:srgbClr val="666666"/>
                </a:solidFill>
              </a:rPr>
              <a:t>The plan seems to have worked. When the simplified writing system began to be taught, China’s literacy rate was around 20%. It’s now estimated to be around 95%.</a:t>
            </a:r>
            <a:endParaRPr sz="1100" dirty="0">
              <a:solidFill>
                <a:srgbClr val="666666"/>
              </a:solidFill>
            </a:endParaRPr>
          </a:p>
          <a:p>
            <a:pPr marL="457200" lvl="0" indent="-298450" algn="l" rtl="0">
              <a:lnSpc>
                <a:spcPct val="115000"/>
              </a:lnSpc>
              <a:spcBef>
                <a:spcPts val="0"/>
              </a:spcBef>
              <a:spcAft>
                <a:spcPts val="0"/>
              </a:spcAft>
              <a:buClr>
                <a:srgbClr val="666666"/>
              </a:buClr>
              <a:buSzPts val="1100"/>
              <a:buChar char="●"/>
            </a:pPr>
            <a:r>
              <a:rPr lang="en" sz="1100" dirty="0">
                <a:solidFill>
                  <a:srgbClr val="666666"/>
                </a:solidFill>
              </a:rPr>
              <a:t>The process of simplification of Traditional Chinese was achieved by reducing strokes as well as merging characters. </a:t>
            </a:r>
            <a:endParaRPr sz="1100" dirty="0">
              <a:solidFill>
                <a:srgbClr val="666666"/>
              </a:solidFill>
            </a:endParaRPr>
          </a:p>
          <a:p>
            <a:pPr marL="914400" lvl="1" indent="-298450" algn="l" rtl="0">
              <a:lnSpc>
                <a:spcPct val="115000"/>
              </a:lnSpc>
              <a:spcBef>
                <a:spcPts val="0"/>
              </a:spcBef>
              <a:spcAft>
                <a:spcPts val="0"/>
              </a:spcAft>
              <a:buClr>
                <a:srgbClr val="666666"/>
              </a:buClr>
              <a:buSzPts val="1100"/>
              <a:buChar char="○"/>
            </a:pPr>
            <a:r>
              <a:rPr lang="en" sz="1100" dirty="0">
                <a:solidFill>
                  <a:srgbClr val="666666"/>
                </a:solidFill>
              </a:rPr>
              <a:t>A stroke is a pen motion used to write a character. </a:t>
            </a:r>
            <a:endParaRPr sz="1100" dirty="0">
              <a:solidFill>
                <a:srgbClr val="666666"/>
              </a:solidFill>
            </a:endParaRPr>
          </a:p>
          <a:p>
            <a:pPr marL="914400" lvl="1" indent="-298450" algn="l" rtl="0">
              <a:lnSpc>
                <a:spcPct val="115000"/>
              </a:lnSpc>
              <a:spcBef>
                <a:spcPts val="0"/>
              </a:spcBef>
              <a:spcAft>
                <a:spcPts val="0"/>
              </a:spcAft>
              <a:buClr>
                <a:srgbClr val="666666"/>
              </a:buClr>
              <a:buSzPts val="1100"/>
              <a:buChar char="○"/>
            </a:pPr>
            <a:r>
              <a:rPr lang="en" sz="1100" dirty="0">
                <a:solidFill>
                  <a:srgbClr val="666666"/>
                </a:solidFill>
              </a:rPr>
              <a:t>The more strokes a character has, the more complex it is. </a:t>
            </a:r>
            <a:endParaRPr sz="1100" dirty="0">
              <a:solidFill>
                <a:srgbClr val="666666"/>
              </a:solidFill>
            </a:endParaRPr>
          </a:p>
          <a:p>
            <a:pPr marL="914400" lvl="1" indent="-298450" algn="l" rtl="0">
              <a:lnSpc>
                <a:spcPct val="115000"/>
              </a:lnSpc>
              <a:spcBef>
                <a:spcPts val="0"/>
              </a:spcBef>
              <a:spcAft>
                <a:spcPts val="0"/>
              </a:spcAft>
              <a:buClr>
                <a:srgbClr val="666666"/>
              </a:buClr>
              <a:buSzPts val="1100"/>
              <a:buChar char="○"/>
            </a:pPr>
            <a:r>
              <a:rPr lang="en" sz="1100" dirty="0">
                <a:solidFill>
                  <a:srgbClr val="666666"/>
                </a:solidFill>
              </a:rPr>
              <a:t>For example, the character “to hear” 聽 (tīng) is made up with many strokes for such a simple term. </a:t>
            </a:r>
            <a:endParaRPr sz="1100" dirty="0">
              <a:solidFill>
                <a:srgbClr val="666666"/>
              </a:solidFill>
            </a:endParaRPr>
          </a:p>
          <a:p>
            <a:pPr marL="914400" lvl="1" indent="-298450" algn="l" rtl="0">
              <a:lnSpc>
                <a:spcPct val="115000"/>
              </a:lnSpc>
              <a:spcBef>
                <a:spcPts val="0"/>
              </a:spcBef>
              <a:spcAft>
                <a:spcPts val="0"/>
              </a:spcAft>
              <a:buClr>
                <a:srgbClr val="666666"/>
              </a:buClr>
              <a:buSzPts val="1100"/>
              <a:buChar char="○"/>
            </a:pPr>
            <a:r>
              <a:rPr lang="en" sz="1100" dirty="0">
                <a:solidFill>
                  <a:srgbClr val="666666"/>
                </a:solidFill>
              </a:rPr>
              <a:t>Simplifying it to 听 makes it much easier to remember.</a:t>
            </a:r>
            <a:endParaRPr dirty="0">
              <a:latin typeface="Source Sans Pro"/>
              <a:ea typeface="Source Sans Pro"/>
              <a:cs typeface="Source Sans Pro"/>
              <a:sym typeface="Source Sans Pr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350" y="3461051"/>
            <a:ext cx="2180433" cy="142962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7">
                                            <p:txEl>
                                              <p:pRg st="2" end="2"/>
                                            </p:txEl>
                                          </p:spTgt>
                                        </p:tgtEl>
                                        <p:attrNameLst>
                                          <p:attrName>style.visibility</p:attrName>
                                        </p:attrNameLst>
                                      </p:cBhvr>
                                      <p:to>
                                        <p:strVal val="visible"/>
                                      </p:to>
                                    </p:set>
                                    <p:animEffect transition="in" filter="fade">
                                      <p:cBhvr>
                                        <p:cTn id="7" dur="1000"/>
                                        <p:tgtEl>
                                          <p:spTgt spid="117">
                                            <p:txEl>
                                              <p:pRg st="2" end="2"/>
                                            </p:txEl>
                                          </p:spTgt>
                                        </p:tgtEl>
                                      </p:cBhvr>
                                    </p:animEffect>
                                    <p:anim calcmode="lin" valueType="num">
                                      <p:cBhvr>
                                        <p:cTn id="8" dur="1000" fill="hold"/>
                                        <p:tgtEl>
                                          <p:spTgt spid="11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7">
                                            <p:txEl>
                                              <p:pRg st="3" end="3"/>
                                            </p:txEl>
                                          </p:spTgt>
                                        </p:tgtEl>
                                        <p:attrNameLst>
                                          <p:attrName>style.visibility</p:attrName>
                                        </p:attrNameLst>
                                      </p:cBhvr>
                                      <p:to>
                                        <p:strVal val="visible"/>
                                      </p:to>
                                    </p:set>
                                    <p:animEffect transition="in" filter="fade">
                                      <p:cBhvr>
                                        <p:cTn id="14" dur="1000"/>
                                        <p:tgtEl>
                                          <p:spTgt spid="117">
                                            <p:txEl>
                                              <p:pRg st="3" end="3"/>
                                            </p:txEl>
                                          </p:spTgt>
                                        </p:tgtEl>
                                      </p:cBhvr>
                                    </p:animEffect>
                                    <p:anim calcmode="lin" valueType="num">
                                      <p:cBhvr>
                                        <p:cTn id="15" dur="1000" fill="hold"/>
                                        <p:tgtEl>
                                          <p:spTgt spid="11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7">
                                            <p:txEl>
                                              <p:pRg st="4" end="4"/>
                                            </p:txEl>
                                          </p:spTgt>
                                        </p:tgtEl>
                                        <p:attrNameLst>
                                          <p:attrName>style.visibility</p:attrName>
                                        </p:attrNameLst>
                                      </p:cBhvr>
                                      <p:to>
                                        <p:strVal val="visible"/>
                                      </p:to>
                                    </p:set>
                                    <p:animEffect transition="in" filter="fade">
                                      <p:cBhvr>
                                        <p:cTn id="21" dur="1000"/>
                                        <p:tgtEl>
                                          <p:spTgt spid="117">
                                            <p:txEl>
                                              <p:pRg st="4" end="4"/>
                                            </p:txEl>
                                          </p:spTgt>
                                        </p:tgtEl>
                                      </p:cBhvr>
                                    </p:animEffect>
                                    <p:anim calcmode="lin" valueType="num">
                                      <p:cBhvr>
                                        <p:cTn id="22" dur="1000" fill="hold"/>
                                        <p:tgtEl>
                                          <p:spTgt spid="11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8">
                                            <p:txEl>
                                              <p:pRg st="2" end="2"/>
                                            </p:txEl>
                                          </p:spTgt>
                                        </p:tgtEl>
                                        <p:attrNameLst>
                                          <p:attrName>style.visibility</p:attrName>
                                        </p:attrNameLst>
                                      </p:cBhvr>
                                      <p:to>
                                        <p:strVal val="visible"/>
                                      </p:to>
                                    </p:set>
                                    <p:anim calcmode="lin" valueType="num">
                                      <p:cBhvr>
                                        <p:cTn id="35" dur="500" fill="hold"/>
                                        <p:tgtEl>
                                          <p:spTgt spid="118">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18">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1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8">
                                            <p:txEl>
                                              <p:pRg st="3" end="3"/>
                                            </p:txEl>
                                          </p:spTgt>
                                        </p:tgtEl>
                                        <p:attrNameLst>
                                          <p:attrName>style.visibility</p:attrName>
                                        </p:attrNameLst>
                                      </p:cBhvr>
                                      <p:to>
                                        <p:strVal val="visible"/>
                                      </p:to>
                                    </p:set>
                                    <p:anim calcmode="lin" valueType="num">
                                      <p:cBhvr>
                                        <p:cTn id="42" dur="500" fill="hold"/>
                                        <p:tgtEl>
                                          <p:spTgt spid="118">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118">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11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8">
                                            <p:txEl>
                                              <p:pRg st="4" end="4"/>
                                            </p:txEl>
                                          </p:spTgt>
                                        </p:tgtEl>
                                        <p:attrNameLst>
                                          <p:attrName>style.visibility</p:attrName>
                                        </p:attrNameLst>
                                      </p:cBhvr>
                                      <p:to>
                                        <p:strVal val="visible"/>
                                      </p:to>
                                    </p:set>
                                    <p:anim calcmode="lin" valueType="num">
                                      <p:cBhvr>
                                        <p:cTn id="49" dur="500" fill="hold"/>
                                        <p:tgtEl>
                                          <p:spTgt spid="118">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118">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118">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18">
                                            <p:txEl>
                                              <p:pRg st="5" end="5"/>
                                            </p:txEl>
                                          </p:spTgt>
                                        </p:tgtEl>
                                        <p:attrNameLst>
                                          <p:attrName>style.visibility</p:attrName>
                                        </p:attrNameLst>
                                      </p:cBhvr>
                                      <p:to>
                                        <p:strVal val="visible"/>
                                      </p:to>
                                    </p:set>
                                    <p:anim calcmode="lin" valueType="num">
                                      <p:cBhvr>
                                        <p:cTn id="56" dur="500" fill="hold"/>
                                        <p:tgtEl>
                                          <p:spTgt spid="118">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118">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118">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18">
                                            <p:txEl>
                                              <p:pRg st="6" end="6"/>
                                            </p:txEl>
                                          </p:spTgt>
                                        </p:tgtEl>
                                        <p:attrNameLst>
                                          <p:attrName>style.visibility</p:attrName>
                                        </p:attrNameLst>
                                      </p:cBhvr>
                                      <p:to>
                                        <p:strVal val="visible"/>
                                      </p:to>
                                    </p:set>
                                    <p:anim calcmode="lin" valueType="num">
                                      <p:cBhvr>
                                        <p:cTn id="63" dur="500" fill="hold"/>
                                        <p:tgtEl>
                                          <p:spTgt spid="118">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18">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118">
                                            <p:txEl>
                                              <p:pRg st="6" end="6"/>
                                            </p:txEl>
                                          </p:spTgt>
                                        </p:tgtEl>
                                      </p:cBhvr>
                                    </p:animEffect>
                                  </p:childTnLst>
                                </p:cTn>
                              </p:par>
                              <p:par>
                                <p:cTn id="66" presetID="53" presetClass="entr" presetSubtype="16" fill="hold" nodeType="withEffect">
                                  <p:stCondLst>
                                    <p:cond delay="0"/>
                                  </p:stCondLst>
                                  <p:childTnLst>
                                    <p:set>
                                      <p:cBhvr>
                                        <p:cTn id="67" dur="1" fill="hold">
                                          <p:stCondLst>
                                            <p:cond delay="0"/>
                                          </p:stCondLst>
                                        </p:cTn>
                                        <p:tgtEl>
                                          <p:spTgt spid="118">
                                            <p:txEl>
                                              <p:pRg st="7" end="7"/>
                                            </p:txEl>
                                          </p:spTgt>
                                        </p:tgtEl>
                                        <p:attrNameLst>
                                          <p:attrName>style.visibility</p:attrName>
                                        </p:attrNameLst>
                                      </p:cBhvr>
                                      <p:to>
                                        <p:strVal val="visible"/>
                                      </p:to>
                                    </p:set>
                                    <p:anim calcmode="lin" valueType="num">
                                      <p:cBhvr>
                                        <p:cTn id="68" dur="500" fill="hold"/>
                                        <p:tgtEl>
                                          <p:spTgt spid="118">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118">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118">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18">
                                            <p:txEl>
                                              <p:pRg st="8" end="8"/>
                                            </p:txEl>
                                          </p:spTgt>
                                        </p:tgtEl>
                                        <p:attrNameLst>
                                          <p:attrName>style.visibility</p:attrName>
                                        </p:attrNameLst>
                                      </p:cBhvr>
                                      <p:to>
                                        <p:strVal val="visible"/>
                                      </p:to>
                                    </p:set>
                                    <p:anim calcmode="lin" valueType="num">
                                      <p:cBhvr>
                                        <p:cTn id="75" dur="500" fill="hold"/>
                                        <p:tgtEl>
                                          <p:spTgt spid="118">
                                            <p:txEl>
                                              <p:pRg st="8" end="8"/>
                                            </p:txEl>
                                          </p:spTgt>
                                        </p:tgtEl>
                                        <p:attrNameLst>
                                          <p:attrName>ppt_w</p:attrName>
                                        </p:attrNameLst>
                                      </p:cBhvr>
                                      <p:tavLst>
                                        <p:tav tm="0">
                                          <p:val>
                                            <p:fltVal val="0"/>
                                          </p:val>
                                        </p:tav>
                                        <p:tav tm="100000">
                                          <p:val>
                                            <p:strVal val="#ppt_w"/>
                                          </p:val>
                                        </p:tav>
                                      </p:tavLst>
                                    </p:anim>
                                    <p:anim calcmode="lin" valueType="num">
                                      <p:cBhvr>
                                        <p:cTn id="76" dur="500" fill="hold"/>
                                        <p:tgtEl>
                                          <p:spTgt spid="118">
                                            <p:txEl>
                                              <p:pRg st="8" end="8"/>
                                            </p:txEl>
                                          </p:spTgt>
                                        </p:tgtEl>
                                        <p:attrNameLst>
                                          <p:attrName>ppt_h</p:attrName>
                                        </p:attrNameLst>
                                      </p:cBhvr>
                                      <p:tavLst>
                                        <p:tav tm="0">
                                          <p:val>
                                            <p:fltVal val="0"/>
                                          </p:val>
                                        </p:tav>
                                        <p:tav tm="100000">
                                          <p:val>
                                            <p:strVal val="#ppt_h"/>
                                          </p:val>
                                        </p:tav>
                                      </p:tavLst>
                                    </p:anim>
                                    <p:animEffect transition="in" filter="fade">
                                      <p:cBhvr>
                                        <p:cTn id="77" dur="500"/>
                                        <p:tgtEl>
                                          <p:spTgt spid="118">
                                            <p:txEl>
                                              <p:pRg st="8" end="8"/>
                                            </p:txEl>
                                          </p:spTgt>
                                        </p:tgtEl>
                                      </p:cBhvr>
                                    </p:animEffect>
                                  </p:childTnLst>
                                </p:cTn>
                              </p:par>
                              <p:par>
                                <p:cTn id="78" presetID="53" presetClass="entr" presetSubtype="16" fill="hold" nodeType="withEffect">
                                  <p:stCondLst>
                                    <p:cond delay="0"/>
                                  </p:stCondLst>
                                  <p:childTnLst>
                                    <p:set>
                                      <p:cBhvr>
                                        <p:cTn id="79" dur="1" fill="hold">
                                          <p:stCondLst>
                                            <p:cond delay="0"/>
                                          </p:stCondLst>
                                        </p:cTn>
                                        <p:tgtEl>
                                          <p:spTgt spid="118">
                                            <p:txEl>
                                              <p:pRg st="9" end="9"/>
                                            </p:txEl>
                                          </p:spTgt>
                                        </p:tgtEl>
                                        <p:attrNameLst>
                                          <p:attrName>style.visibility</p:attrName>
                                        </p:attrNameLst>
                                      </p:cBhvr>
                                      <p:to>
                                        <p:strVal val="visible"/>
                                      </p:to>
                                    </p:set>
                                    <p:anim calcmode="lin" valueType="num">
                                      <p:cBhvr>
                                        <p:cTn id="80" dur="500" fill="hold"/>
                                        <p:tgtEl>
                                          <p:spTgt spid="118">
                                            <p:txEl>
                                              <p:pRg st="9" end="9"/>
                                            </p:txEl>
                                          </p:spTgt>
                                        </p:tgtEl>
                                        <p:attrNameLst>
                                          <p:attrName>ppt_w</p:attrName>
                                        </p:attrNameLst>
                                      </p:cBhvr>
                                      <p:tavLst>
                                        <p:tav tm="0">
                                          <p:val>
                                            <p:fltVal val="0"/>
                                          </p:val>
                                        </p:tav>
                                        <p:tav tm="100000">
                                          <p:val>
                                            <p:strVal val="#ppt_w"/>
                                          </p:val>
                                        </p:tav>
                                      </p:tavLst>
                                    </p:anim>
                                    <p:anim calcmode="lin" valueType="num">
                                      <p:cBhvr>
                                        <p:cTn id="81" dur="500" fill="hold"/>
                                        <p:tgtEl>
                                          <p:spTgt spid="118">
                                            <p:txEl>
                                              <p:pRg st="9" end="9"/>
                                            </p:txEl>
                                          </p:spTgt>
                                        </p:tgtEl>
                                        <p:attrNameLst>
                                          <p:attrName>ppt_h</p:attrName>
                                        </p:attrNameLst>
                                      </p:cBhvr>
                                      <p:tavLst>
                                        <p:tav tm="0">
                                          <p:val>
                                            <p:fltVal val="0"/>
                                          </p:val>
                                        </p:tav>
                                        <p:tav tm="100000">
                                          <p:val>
                                            <p:strVal val="#ppt_h"/>
                                          </p:val>
                                        </p:tav>
                                      </p:tavLst>
                                    </p:anim>
                                    <p:animEffect transition="in" filter="fade">
                                      <p:cBhvr>
                                        <p:cTn id="82" dur="500"/>
                                        <p:tgtEl>
                                          <p:spTgt spid="1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accent2"/>
                </a:solidFill>
                <a:latin typeface="Gloria Hallelujah"/>
                <a:ea typeface="Gloria Hallelujah"/>
                <a:cs typeface="Gloria Hallelujah"/>
                <a:sym typeface="Gloria Hallelujah"/>
              </a:rPr>
              <a:t>Examples</a:t>
            </a:r>
            <a:endParaRPr>
              <a:solidFill>
                <a:schemeClr val="accent2"/>
              </a:solidFill>
              <a:latin typeface="Gloria Hallelujah"/>
              <a:ea typeface="Gloria Hallelujah"/>
              <a:cs typeface="Gloria Hallelujah"/>
              <a:sym typeface="Gloria Hallelujah"/>
            </a:endParaRPr>
          </a:p>
          <a:p>
            <a:pPr marL="0" lvl="0" indent="0" algn="l" rtl="0">
              <a:spcBef>
                <a:spcPts val="0"/>
              </a:spcBef>
              <a:spcAft>
                <a:spcPts val="0"/>
              </a:spcAft>
              <a:buNone/>
            </a:pPr>
            <a:endParaRPr/>
          </a:p>
        </p:txBody>
      </p:sp>
      <p:pic>
        <p:nvPicPr>
          <p:cNvPr id="124" name="Google Shape;124;p22" descr="See the source image"/>
          <p:cNvPicPr preferRelativeResize="0"/>
          <p:nvPr/>
        </p:nvPicPr>
        <p:blipFill>
          <a:blip r:embed="rId3">
            <a:alphaModFix/>
          </a:blip>
          <a:stretch>
            <a:fillRect/>
          </a:stretch>
        </p:blipFill>
        <p:spPr>
          <a:xfrm>
            <a:off x="422000" y="1259125"/>
            <a:ext cx="3313775" cy="1344550"/>
          </a:xfrm>
          <a:prstGeom prst="rect">
            <a:avLst/>
          </a:prstGeom>
          <a:noFill/>
          <a:ln w="9525" cap="flat" cmpd="sng">
            <a:solidFill>
              <a:srgbClr val="000000"/>
            </a:solidFill>
            <a:prstDash val="solid"/>
            <a:round/>
            <a:headEnd type="none" w="sm" len="sm"/>
            <a:tailEnd type="none" w="sm" len="sm"/>
          </a:ln>
        </p:spPr>
      </p:pic>
      <p:pic>
        <p:nvPicPr>
          <p:cNvPr id="125" name="Google Shape;125;p22" descr="See the source image"/>
          <p:cNvPicPr preferRelativeResize="0"/>
          <p:nvPr/>
        </p:nvPicPr>
        <p:blipFill>
          <a:blip r:embed="rId4">
            <a:alphaModFix/>
          </a:blip>
          <a:stretch>
            <a:fillRect/>
          </a:stretch>
        </p:blipFill>
        <p:spPr>
          <a:xfrm>
            <a:off x="422000" y="2902876"/>
            <a:ext cx="3313775" cy="2108289"/>
          </a:xfrm>
          <a:prstGeom prst="rect">
            <a:avLst/>
          </a:prstGeom>
          <a:noFill/>
          <a:ln w="9525" cap="flat" cmpd="sng">
            <a:solidFill>
              <a:srgbClr val="000000"/>
            </a:solidFill>
            <a:prstDash val="solid"/>
            <a:round/>
            <a:headEnd type="none" w="sm" len="sm"/>
            <a:tailEnd type="none" w="sm" len="sm"/>
          </a:ln>
        </p:spPr>
      </p:pic>
      <p:pic>
        <p:nvPicPr>
          <p:cNvPr id="126" name="Google Shape;126;p22" descr="See the source image"/>
          <p:cNvPicPr preferRelativeResize="0"/>
          <p:nvPr/>
        </p:nvPicPr>
        <p:blipFill>
          <a:blip r:embed="rId5">
            <a:alphaModFix/>
          </a:blip>
          <a:stretch>
            <a:fillRect/>
          </a:stretch>
        </p:blipFill>
        <p:spPr>
          <a:xfrm>
            <a:off x="4271275" y="1240900"/>
            <a:ext cx="4524330" cy="377027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randombar(horizontal)">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latin typeface="Gloria Hallelujah"/>
                <a:ea typeface="Gloria Hallelujah"/>
                <a:cs typeface="Gloria Hallelujah"/>
                <a:sym typeface="Gloria Hallelujah"/>
              </a:rPr>
              <a:t>What is Pīnyīn?</a:t>
            </a:r>
            <a:endParaRPr dirty="0">
              <a:solidFill>
                <a:schemeClr val="accent2"/>
              </a:solidFill>
              <a:latin typeface="Gloria Hallelujah"/>
              <a:ea typeface="Gloria Hallelujah"/>
              <a:cs typeface="Gloria Hallelujah"/>
              <a:sym typeface="Gloria Hallelujah"/>
            </a:endParaRPr>
          </a:p>
        </p:txBody>
      </p:sp>
      <p:sp>
        <p:nvSpPr>
          <p:cNvPr id="132" name="Google Shape;13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30000"/>
              </a:lnSpc>
              <a:spcBef>
                <a:spcPts val="1700"/>
              </a:spcBef>
              <a:spcAft>
                <a:spcPts val="0"/>
              </a:spcAft>
              <a:buNone/>
            </a:pPr>
            <a:r>
              <a:rPr lang="en" sz="1200" dirty="0">
                <a:solidFill>
                  <a:srgbClr val="555555"/>
                </a:solidFill>
                <a:latin typeface="Arial"/>
                <a:ea typeface="Arial"/>
                <a:cs typeface="Arial"/>
                <a:sym typeface="Arial"/>
              </a:rPr>
              <a:t>Pīnyīn is the “European” way of writing Chinese characters by using a standard European alphabet. </a:t>
            </a:r>
            <a:endParaRPr sz="1200" dirty="0">
              <a:solidFill>
                <a:srgbClr val="555555"/>
              </a:solidFill>
              <a:latin typeface="Arial"/>
              <a:ea typeface="Arial"/>
              <a:cs typeface="Arial"/>
              <a:sym typeface="Arial"/>
            </a:endParaRPr>
          </a:p>
          <a:p>
            <a:pPr marL="0" lvl="0" indent="0" algn="l" rtl="0">
              <a:lnSpc>
                <a:spcPct val="130000"/>
              </a:lnSpc>
              <a:spcBef>
                <a:spcPts val="1700"/>
              </a:spcBef>
              <a:spcAft>
                <a:spcPts val="0"/>
              </a:spcAft>
              <a:buNone/>
            </a:pPr>
            <a:r>
              <a:rPr lang="en" sz="1200" dirty="0">
                <a:solidFill>
                  <a:srgbClr val="555555"/>
                </a:solidFill>
                <a:latin typeface="Arial"/>
                <a:ea typeface="Arial"/>
                <a:cs typeface="Arial"/>
                <a:sym typeface="Arial"/>
              </a:rPr>
              <a:t>The arguments for a Simplified Chinese set began in the early 1900s but it wasn’t implemented until the People’s Republic of China </a:t>
            </a:r>
            <a:r>
              <a:rPr lang="en" sz="1200" dirty="0" smtClean="0">
                <a:solidFill>
                  <a:srgbClr val="555555"/>
                </a:solidFill>
                <a:latin typeface="Arial"/>
                <a:ea typeface="Arial"/>
                <a:cs typeface="Arial"/>
                <a:sym typeface="Arial"/>
              </a:rPr>
              <a:t>(currently China’s Communist </a:t>
            </a:r>
            <a:r>
              <a:rPr lang="en" sz="1200" dirty="0">
                <a:solidFill>
                  <a:srgbClr val="555555"/>
                </a:solidFill>
                <a:latin typeface="Arial"/>
                <a:ea typeface="Arial"/>
                <a:cs typeface="Arial"/>
                <a:sym typeface="Arial"/>
              </a:rPr>
              <a:t>government) was formed in 1949. </a:t>
            </a:r>
            <a:endParaRPr sz="1200" dirty="0">
              <a:solidFill>
                <a:srgbClr val="555555"/>
              </a:solidFill>
              <a:latin typeface="Arial"/>
              <a:ea typeface="Arial"/>
              <a:cs typeface="Arial"/>
              <a:sym typeface="Arial"/>
            </a:endParaRPr>
          </a:p>
          <a:p>
            <a:pPr marL="0" lvl="0" indent="0" algn="l" rtl="0">
              <a:lnSpc>
                <a:spcPct val="130000"/>
              </a:lnSpc>
              <a:spcBef>
                <a:spcPts val="1700"/>
              </a:spcBef>
              <a:spcAft>
                <a:spcPts val="0"/>
              </a:spcAft>
              <a:buClr>
                <a:schemeClr val="dk2"/>
              </a:buClr>
              <a:buSzPts val="1100"/>
              <a:buFont typeface="Arial"/>
              <a:buNone/>
            </a:pPr>
            <a:r>
              <a:rPr lang="en" sz="1200" dirty="0">
                <a:solidFill>
                  <a:srgbClr val="555555"/>
                </a:solidFill>
                <a:latin typeface="Arial"/>
                <a:ea typeface="Arial"/>
                <a:cs typeface="Arial"/>
                <a:sym typeface="Arial"/>
              </a:rPr>
              <a:t>Interestingly, the eventual goal of character simplification was to</a:t>
            </a:r>
            <a:r>
              <a:rPr lang="en" sz="1200" dirty="0">
                <a:solidFill>
                  <a:srgbClr val="555555"/>
                </a:solidFill>
                <a:uFill>
                  <a:noFill/>
                </a:uFill>
                <a:latin typeface="Arial"/>
                <a:ea typeface="Arial"/>
                <a:cs typeface="Arial"/>
                <a:sym typeface="Arial"/>
                <a:hlinkClick r:id="rId3"/>
              </a:rPr>
              <a:t> </a:t>
            </a:r>
            <a:r>
              <a:rPr lang="en" sz="1200" dirty="0">
                <a:solidFill>
                  <a:srgbClr val="428BCA"/>
                </a:solidFill>
                <a:uFill>
                  <a:noFill/>
                </a:uFill>
                <a:latin typeface="Arial"/>
                <a:ea typeface="Arial"/>
                <a:cs typeface="Arial"/>
                <a:sym typeface="Arial"/>
                <a:hlinkClick r:id="rId3"/>
              </a:rPr>
              <a:t>completely romanize the Chinese writing system</a:t>
            </a:r>
            <a:r>
              <a:rPr lang="en" sz="1200" dirty="0">
                <a:solidFill>
                  <a:srgbClr val="555555"/>
                </a:solidFill>
                <a:latin typeface="Arial"/>
                <a:ea typeface="Arial"/>
                <a:cs typeface="Arial"/>
                <a:sym typeface="Arial"/>
              </a:rPr>
              <a:t> and use a European </a:t>
            </a:r>
            <a:r>
              <a:rPr lang="en" sz="1200" dirty="0" smtClean="0">
                <a:solidFill>
                  <a:srgbClr val="555555"/>
                </a:solidFill>
                <a:latin typeface="Arial"/>
                <a:ea typeface="Arial"/>
                <a:cs typeface="Arial"/>
                <a:sym typeface="Arial"/>
              </a:rPr>
              <a:t>alphabet (don’t know if this is still the goal).</a:t>
            </a:r>
            <a:endParaRPr sz="1200" dirty="0">
              <a:solidFill>
                <a:srgbClr val="555555"/>
              </a:solidFill>
              <a:latin typeface="Arial"/>
              <a:ea typeface="Arial"/>
              <a:cs typeface="Arial"/>
              <a:sym typeface="Arial"/>
            </a:endParaRPr>
          </a:p>
          <a:p>
            <a:pPr marL="0" lvl="0" indent="0" algn="l" rtl="0">
              <a:lnSpc>
                <a:spcPct val="130000"/>
              </a:lnSpc>
              <a:spcBef>
                <a:spcPts val="1700"/>
              </a:spcBef>
              <a:spcAft>
                <a:spcPts val="0"/>
              </a:spcAft>
              <a:buNone/>
            </a:pPr>
            <a:r>
              <a:rPr lang="en" sz="1200" dirty="0">
                <a:solidFill>
                  <a:srgbClr val="555555"/>
                </a:solidFill>
                <a:latin typeface="Arial"/>
                <a:ea typeface="Arial"/>
                <a:cs typeface="Arial"/>
                <a:sym typeface="Arial"/>
              </a:rPr>
              <a:t>This is why pīnyīn was invented and promoted around the same time. The goal was to increase literacy, both in the older population, as well as globally.</a:t>
            </a:r>
            <a:endParaRPr sz="1200" dirty="0">
              <a:solidFill>
                <a:srgbClr val="555555"/>
              </a:solidFill>
              <a:latin typeface="Arial"/>
              <a:ea typeface="Arial"/>
              <a:cs typeface="Arial"/>
              <a:sym typeface="Arial"/>
            </a:endParaRPr>
          </a:p>
          <a:p>
            <a:pPr marL="0" lvl="0" indent="0" algn="l" rtl="0">
              <a:lnSpc>
                <a:spcPct val="130000"/>
              </a:lnSpc>
              <a:spcBef>
                <a:spcPts val="1700"/>
              </a:spcBef>
              <a:spcAft>
                <a:spcPts val="0"/>
              </a:spcAft>
              <a:buClr>
                <a:schemeClr val="dk2"/>
              </a:buClr>
              <a:buSzPts val="1100"/>
              <a:buFont typeface="Arial"/>
              <a:buNone/>
            </a:pPr>
            <a:r>
              <a:rPr lang="en" sz="1200" dirty="0">
                <a:solidFill>
                  <a:srgbClr val="555555"/>
                </a:solidFill>
                <a:latin typeface="Arial"/>
                <a:ea typeface="Arial"/>
                <a:cs typeface="Arial"/>
                <a:sym typeface="Arial"/>
              </a:rPr>
              <a:t>At New Life Academy of Excellence’s middle school level, we will be focusing on learning/pronouncing new vocabulary through </a:t>
            </a:r>
            <a:r>
              <a:rPr lang="en" sz="1200" b="1" dirty="0">
                <a:solidFill>
                  <a:srgbClr val="555555"/>
                </a:solidFill>
                <a:latin typeface="Arial"/>
                <a:ea typeface="Arial"/>
                <a:cs typeface="Arial"/>
                <a:sym typeface="Arial"/>
              </a:rPr>
              <a:t>pīnyīn </a:t>
            </a:r>
            <a:r>
              <a:rPr lang="en" sz="1200" dirty="0">
                <a:solidFill>
                  <a:srgbClr val="555555"/>
                </a:solidFill>
                <a:latin typeface="Arial"/>
                <a:ea typeface="Arial"/>
                <a:cs typeface="Arial"/>
                <a:sym typeface="Arial"/>
              </a:rPr>
              <a:t>and recognizing/writing </a:t>
            </a:r>
            <a:r>
              <a:rPr lang="en" sz="1200" b="1" dirty="0">
                <a:solidFill>
                  <a:srgbClr val="555555"/>
                </a:solidFill>
                <a:latin typeface="Arial"/>
                <a:ea typeface="Arial"/>
                <a:cs typeface="Arial"/>
                <a:sym typeface="Arial"/>
              </a:rPr>
              <a:t>simplified Chinese</a:t>
            </a:r>
            <a:r>
              <a:rPr lang="en" sz="1200" dirty="0">
                <a:solidFill>
                  <a:srgbClr val="555555"/>
                </a:solidFill>
                <a:latin typeface="Arial"/>
                <a:ea typeface="Arial"/>
                <a:cs typeface="Arial"/>
                <a:sym typeface="Arial"/>
              </a:rPr>
              <a:t> characters.</a:t>
            </a:r>
            <a:endParaRPr sz="1200" dirty="0">
              <a:solidFill>
                <a:srgbClr val="555555"/>
              </a:solidFill>
              <a:latin typeface="Arial"/>
              <a:ea typeface="Arial"/>
              <a:cs typeface="Arial"/>
              <a:sym typeface="Arial"/>
            </a:endParaRPr>
          </a:p>
          <a:p>
            <a:pPr marL="0" lvl="0" indent="0" algn="l" rtl="0">
              <a:lnSpc>
                <a:spcPct val="130000"/>
              </a:lnSpc>
              <a:spcBef>
                <a:spcPts val="1700"/>
              </a:spcBef>
              <a:spcAft>
                <a:spcPts val="0"/>
              </a:spcAft>
              <a:buClr>
                <a:schemeClr val="dk2"/>
              </a:buClr>
              <a:buSzPts val="1100"/>
              <a:buFont typeface="Arial"/>
              <a:buNone/>
            </a:pPr>
            <a:endParaRPr sz="1200" dirty="0">
              <a:solidFill>
                <a:srgbClr val="555555"/>
              </a:solidFill>
              <a:latin typeface="Arial"/>
              <a:ea typeface="Arial"/>
              <a:cs typeface="Arial"/>
              <a:sym typeface="Arial"/>
            </a:endParaRPr>
          </a:p>
          <a:p>
            <a:pPr marL="0" lvl="0" indent="0" algn="l" rtl="0">
              <a:spcBef>
                <a:spcPts val="14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barn(inVertical)">
                                      <p:cBhvr>
                                        <p:cTn id="7" dur="5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barn(inVertical)">
                                      <p:cBhvr>
                                        <p:cTn id="12" dur="5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barn(inVertical)">
                                      <p:cBhvr>
                                        <p:cTn id="17" dur="500"/>
                                        <p:tgtEl>
                                          <p:spTgt spid="1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2">
                                            <p:txEl>
                                              <p:pRg st="3" end="3"/>
                                            </p:txEl>
                                          </p:spTgt>
                                        </p:tgtEl>
                                        <p:attrNameLst>
                                          <p:attrName>style.visibility</p:attrName>
                                        </p:attrNameLst>
                                      </p:cBhvr>
                                      <p:to>
                                        <p:strVal val="visible"/>
                                      </p:to>
                                    </p:set>
                                    <p:animEffect transition="in" filter="barn(inVertical)">
                                      <p:cBhvr>
                                        <p:cTn id="22" dur="500"/>
                                        <p:tgtEl>
                                          <p:spTgt spid="1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2">
                                            <p:txEl>
                                              <p:pRg st="4" end="4"/>
                                            </p:txEl>
                                          </p:spTgt>
                                        </p:tgtEl>
                                        <p:attrNameLst>
                                          <p:attrName>style.visibility</p:attrName>
                                        </p:attrNameLst>
                                      </p:cBhvr>
                                      <p:to>
                                        <p:strVal val="visible"/>
                                      </p:to>
                                    </p:set>
                                    <p:animEffect transition="in" filter="barn(inVertical)">
                                      <p:cBhvr>
                                        <p:cTn id="27" dur="500"/>
                                        <p:tgtEl>
                                          <p:spTgt spid="1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Restroom</a:t>
            </a:r>
            <a:endParaRPr/>
          </a:p>
        </p:txBody>
      </p:sp>
      <p:sp>
        <p:nvSpPr>
          <p:cNvPr id="71" name="Google Shape;71;p14"/>
          <p:cNvSpPr txBox="1"/>
          <p:nvPr/>
        </p:nvSpPr>
        <p:spPr>
          <a:xfrm>
            <a:off x="506925" y="1501675"/>
            <a:ext cx="8149200" cy="33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1"/>
                </a:solidFill>
                <a:latin typeface="Roboto"/>
                <a:ea typeface="Roboto"/>
                <a:cs typeface="Roboto"/>
                <a:sym typeface="Roboto"/>
              </a:rPr>
              <a:t>我	</a:t>
            </a:r>
            <a:r>
              <a:rPr lang="en" sz="2800" b="1" dirty="0" smtClean="0">
                <a:solidFill>
                  <a:schemeClr val="accent1"/>
                </a:solidFill>
                <a:latin typeface="Roboto"/>
                <a:ea typeface="Roboto"/>
                <a:cs typeface="Roboto"/>
                <a:sym typeface="Roboto"/>
              </a:rPr>
              <a:t>可以</a:t>
            </a:r>
            <a:r>
              <a:rPr lang="en" sz="2800" b="1" dirty="0">
                <a:solidFill>
                  <a:schemeClr val="accent1"/>
                </a:solidFill>
                <a:latin typeface="Roboto"/>
                <a:ea typeface="Roboto"/>
                <a:cs typeface="Roboto"/>
                <a:sym typeface="Roboto"/>
              </a:rPr>
              <a:t>	</a:t>
            </a:r>
            <a:r>
              <a:rPr lang="en" sz="2800" b="1" dirty="0" smtClean="0">
                <a:solidFill>
                  <a:schemeClr val="accent1"/>
                </a:solidFill>
                <a:latin typeface="Roboto"/>
                <a:ea typeface="Roboto"/>
                <a:cs typeface="Roboto"/>
                <a:sym typeface="Roboto"/>
              </a:rPr>
              <a:t>	上</a:t>
            </a:r>
            <a:r>
              <a:rPr lang="en" sz="2800" b="1" dirty="0">
                <a:solidFill>
                  <a:schemeClr val="accent1"/>
                </a:solidFill>
                <a:latin typeface="Roboto"/>
                <a:ea typeface="Roboto"/>
                <a:cs typeface="Roboto"/>
                <a:sym typeface="Roboto"/>
              </a:rPr>
              <a:t>		厕所		</a:t>
            </a:r>
            <a:r>
              <a:rPr lang="en" sz="2800" b="1" dirty="0" smtClean="0">
                <a:solidFill>
                  <a:schemeClr val="accent1"/>
                </a:solidFill>
                <a:latin typeface="Roboto"/>
                <a:ea typeface="Roboto"/>
                <a:cs typeface="Roboto"/>
                <a:sym typeface="Roboto"/>
              </a:rPr>
              <a:t>吗</a:t>
            </a:r>
            <a:endParaRPr lang="en" sz="2800" b="1" dirty="0">
              <a:solidFill>
                <a:schemeClr val="accent1"/>
              </a:solidFill>
              <a:latin typeface="Roboto"/>
              <a:ea typeface="Roboto"/>
              <a:cs typeface="Roboto"/>
              <a:sym typeface="Roboto"/>
            </a:endParaRPr>
          </a:p>
          <a:p>
            <a:pPr marL="0" lvl="0" indent="0" rtl="0">
              <a:spcBef>
                <a:spcPts val="0"/>
              </a:spcBef>
              <a:spcAft>
                <a:spcPts val="0"/>
              </a:spcAft>
              <a:buNone/>
            </a:pPr>
            <a:r>
              <a:rPr lang="en" sz="2800" b="1" dirty="0">
                <a:solidFill>
                  <a:schemeClr val="accent1"/>
                </a:solidFill>
                <a:latin typeface="Roboto"/>
                <a:ea typeface="Roboto"/>
                <a:cs typeface="Roboto"/>
                <a:sym typeface="Roboto"/>
              </a:rPr>
              <a:t> </a:t>
            </a:r>
            <a:r>
              <a:rPr lang="en" sz="2800" b="1" dirty="0" smtClean="0">
                <a:solidFill>
                  <a:schemeClr val="accent1"/>
                </a:solidFill>
                <a:latin typeface="Roboto"/>
                <a:ea typeface="Roboto"/>
                <a:cs typeface="Roboto"/>
                <a:sym typeface="Roboto"/>
              </a:rPr>
              <a:t>     </a:t>
            </a:r>
            <a:r>
              <a:rPr lang="en" sz="2450" dirty="0" smtClean="0">
                <a:solidFill>
                  <a:schemeClr val="accent5"/>
                </a:solidFill>
                <a:latin typeface="Roboto"/>
                <a:ea typeface="Roboto"/>
                <a:cs typeface="Roboto"/>
                <a:sym typeface="Roboto"/>
              </a:rPr>
              <a:t>Wǒ       kěyǐ           shàng   	       cèsuǒ           ma?</a:t>
            </a:r>
            <a:endParaRPr lang="en" sz="2450" dirty="0">
              <a:solidFill>
                <a:schemeClr val="accent5"/>
              </a:solidFill>
              <a:latin typeface="Roboto"/>
              <a:ea typeface="Roboto"/>
              <a:cs typeface="Roboto"/>
              <a:sym typeface="Roboto"/>
            </a:endParaRPr>
          </a:p>
          <a:p>
            <a:pPr marL="0" lvl="0" indent="0" rtl="0">
              <a:spcBef>
                <a:spcPts val="0"/>
              </a:spcBef>
              <a:spcAft>
                <a:spcPts val="0"/>
              </a:spcAft>
              <a:buNone/>
            </a:pPr>
            <a:endParaRPr lang="en" sz="2450" dirty="0">
              <a:solidFill>
                <a:schemeClr val="accent5"/>
              </a:solidFill>
              <a:latin typeface="Roboto"/>
              <a:ea typeface="Roboto"/>
              <a:cs typeface="Roboto"/>
              <a:sym typeface="Roboto"/>
            </a:endParaRPr>
          </a:p>
          <a:p>
            <a:pPr marL="0" lvl="0" indent="0" rtl="0">
              <a:spcBef>
                <a:spcPts val="0"/>
              </a:spcBef>
              <a:spcAft>
                <a:spcPts val="0"/>
              </a:spcAft>
              <a:buNone/>
            </a:pPr>
            <a:r>
              <a:rPr lang="en" sz="2450" dirty="0">
                <a:solidFill>
                  <a:schemeClr val="accent5"/>
                </a:solidFill>
                <a:latin typeface="Roboto"/>
                <a:ea typeface="Roboto"/>
                <a:cs typeface="Roboto"/>
                <a:sym typeface="Roboto"/>
              </a:rPr>
              <a:t> </a:t>
            </a:r>
            <a:r>
              <a:rPr lang="en" sz="2450" dirty="0" smtClean="0">
                <a:solidFill>
                  <a:schemeClr val="accent5"/>
                </a:solidFill>
                <a:latin typeface="Roboto"/>
                <a:ea typeface="Roboto"/>
                <a:cs typeface="Roboto"/>
                <a:sym typeface="Roboto"/>
              </a:rPr>
              <a:t>      </a:t>
            </a:r>
            <a:r>
              <a:rPr lang="en" sz="2450" dirty="0" smtClean="0">
                <a:solidFill>
                  <a:schemeClr val="accent1"/>
                </a:solidFill>
                <a:latin typeface="Roboto"/>
                <a:ea typeface="Roboto"/>
                <a:cs typeface="Roboto"/>
                <a:sym typeface="Roboto"/>
              </a:rPr>
              <a:t>I/me      can</a:t>
            </a:r>
            <a:r>
              <a:rPr lang="en" sz="2450" dirty="0">
                <a:solidFill>
                  <a:schemeClr val="accent1"/>
                </a:solidFill>
                <a:latin typeface="Roboto"/>
                <a:ea typeface="Roboto"/>
                <a:cs typeface="Roboto"/>
                <a:sym typeface="Roboto"/>
              </a:rPr>
              <a:t>	   </a:t>
            </a:r>
            <a:r>
              <a:rPr lang="en" sz="2450" dirty="0" smtClean="0">
                <a:solidFill>
                  <a:schemeClr val="accent1"/>
                </a:solidFill>
                <a:latin typeface="Roboto"/>
                <a:ea typeface="Roboto"/>
                <a:cs typeface="Roboto"/>
                <a:sym typeface="Roboto"/>
              </a:rPr>
              <a:t>  get </a:t>
            </a:r>
            <a:r>
              <a:rPr lang="en" sz="2450" dirty="0">
                <a:solidFill>
                  <a:schemeClr val="accent1"/>
                </a:solidFill>
                <a:latin typeface="Roboto"/>
                <a:ea typeface="Roboto"/>
                <a:cs typeface="Roboto"/>
                <a:sym typeface="Roboto"/>
              </a:rPr>
              <a:t>on    </a:t>
            </a:r>
            <a:r>
              <a:rPr lang="en" sz="2450" dirty="0" smtClean="0">
                <a:solidFill>
                  <a:schemeClr val="accent1"/>
                </a:solidFill>
                <a:latin typeface="Roboto"/>
                <a:ea typeface="Roboto"/>
                <a:cs typeface="Roboto"/>
                <a:sym typeface="Roboto"/>
              </a:rPr>
              <a:t>          toilet</a:t>
            </a:r>
            <a:r>
              <a:rPr lang="en" sz="2450" dirty="0">
                <a:solidFill>
                  <a:schemeClr val="accent1"/>
                </a:solidFill>
                <a:latin typeface="Roboto"/>
                <a:ea typeface="Roboto"/>
                <a:cs typeface="Roboto"/>
                <a:sym typeface="Roboto"/>
              </a:rPr>
              <a:t>	</a:t>
            </a:r>
            <a:r>
              <a:rPr lang="en" sz="2450" dirty="0" smtClean="0">
                <a:solidFill>
                  <a:schemeClr val="accent1"/>
                </a:solidFill>
                <a:latin typeface="Roboto"/>
                <a:ea typeface="Roboto"/>
                <a:cs typeface="Roboto"/>
                <a:sym typeface="Roboto"/>
              </a:rPr>
              <a:t>     yes/no</a:t>
            </a:r>
            <a:endParaRPr sz="2450" dirty="0">
              <a:solidFill>
                <a:schemeClr val="accent1"/>
              </a:solidFill>
              <a:latin typeface="Roboto"/>
              <a:ea typeface="Roboto"/>
              <a:cs typeface="Roboto"/>
              <a:sym typeface="Roboto"/>
            </a:endParaRPr>
          </a:p>
          <a:p>
            <a:pPr marL="914400" lvl="0" indent="0" algn="l" rtl="0">
              <a:spcBef>
                <a:spcPts val="0"/>
              </a:spcBef>
              <a:spcAft>
                <a:spcPts val="0"/>
              </a:spcAft>
              <a:buNone/>
            </a:pPr>
            <a:endParaRPr sz="2450" dirty="0">
              <a:latin typeface="Roboto"/>
              <a:ea typeface="Roboto"/>
              <a:cs typeface="Roboto"/>
              <a:sym typeface="Roboto"/>
            </a:endParaRPr>
          </a:p>
          <a:p>
            <a:pPr marL="0" lvl="0" indent="0" algn="l" rtl="0">
              <a:spcBef>
                <a:spcPts val="0"/>
              </a:spcBef>
              <a:spcAft>
                <a:spcPts val="0"/>
              </a:spcAft>
              <a:buNone/>
            </a:pPr>
            <a:endParaRPr sz="2450" dirty="0">
              <a:latin typeface="Roboto"/>
              <a:ea typeface="Roboto"/>
              <a:cs typeface="Roboto"/>
              <a:sym typeface="Roboto"/>
            </a:endParaRPr>
          </a:p>
          <a:p>
            <a:pPr marL="0" lvl="0" indent="0" algn="ctr" rtl="0">
              <a:spcBef>
                <a:spcPts val="0"/>
              </a:spcBef>
              <a:spcAft>
                <a:spcPts val="0"/>
              </a:spcAft>
              <a:buNone/>
            </a:pPr>
            <a:r>
              <a:rPr lang="en" sz="2450" dirty="0">
                <a:latin typeface="Roboto"/>
                <a:ea typeface="Roboto"/>
                <a:cs typeface="Roboto"/>
                <a:sym typeface="Roboto"/>
              </a:rPr>
              <a:t>Can I use the </a:t>
            </a:r>
            <a:r>
              <a:rPr lang="en" sz="2450" dirty="0" smtClean="0">
                <a:latin typeface="Roboto"/>
                <a:ea typeface="Roboto"/>
                <a:cs typeface="Roboto"/>
                <a:sym typeface="Roboto"/>
              </a:rPr>
              <a:t>toilet/bathroom?</a:t>
            </a:r>
            <a:endParaRPr sz="2450" dirty="0">
              <a:latin typeface="Roboto"/>
              <a:ea typeface="Roboto"/>
              <a:cs typeface="Roboto"/>
              <a:sym typeface="Roboto"/>
            </a:endParaRPr>
          </a:p>
          <a:p>
            <a:pPr marL="0" lvl="0" indent="0" algn="l" rtl="0">
              <a:spcBef>
                <a:spcPts val="0"/>
              </a:spcBef>
              <a:spcAft>
                <a:spcPts val="0"/>
              </a:spcAft>
              <a:buNone/>
            </a:pPr>
            <a:endParaRPr sz="1050" dirty="0">
              <a:highlight>
                <a:srgbClr val="F5F5F5"/>
              </a:highlight>
              <a:latin typeface="Roboto"/>
              <a:ea typeface="Roboto"/>
              <a:cs typeface="Roboto"/>
              <a:sym typeface="Roboto"/>
            </a:endParaRPr>
          </a:p>
        </p:txBody>
      </p:sp>
      <p:sp>
        <p:nvSpPr>
          <p:cNvPr id="72" name="Google Shape;72;p14"/>
          <p:cNvSpPr/>
          <p:nvPr/>
        </p:nvSpPr>
        <p:spPr>
          <a:xfrm>
            <a:off x="4466875" y="3302110"/>
            <a:ext cx="210300" cy="554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Bent Arrow 1"/>
          <p:cNvSpPr/>
          <p:nvPr/>
        </p:nvSpPr>
        <p:spPr>
          <a:xfrm rot="10800000">
            <a:off x="8275485" y="1213175"/>
            <a:ext cx="380640" cy="1127036"/>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 name="TextBox 2"/>
          <p:cNvSpPr txBox="1"/>
          <p:nvPr/>
        </p:nvSpPr>
        <p:spPr>
          <a:xfrm>
            <a:off x="8222974" y="905398"/>
            <a:ext cx="682487" cy="307777"/>
          </a:xfrm>
          <a:prstGeom prst="rect">
            <a:avLst/>
          </a:prstGeom>
          <a:noFill/>
        </p:spPr>
        <p:txBody>
          <a:bodyPr wrap="square" rtlCol="0">
            <a:spAutoFit/>
          </a:bodyPr>
          <a:lstStyle/>
          <a:p>
            <a:r>
              <a:rPr lang="en" dirty="0" smtClean="0">
                <a:solidFill>
                  <a:schemeClr val="accent2"/>
                </a:solidFill>
                <a:latin typeface="Gloria Hallelujah"/>
                <a:ea typeface="Gloria Hallelujah"/>
                <a:cs typeface="Gloria Hallelujah"/>
                <a:sym typeface="Gloria Hallelujah"/>
              </a:rPr>
              <a:t>Pīnyīn</a:t>
            </a:r>
            <a:endParaRPr lang="en-US" dirty="0"/>
          </a:p>
        </p:txBody>
      </p:sp>
      <p:sp>
        <p:nvSpPr>
          <p:cNvPr id="4" name="Down Arrow 3"/>
          <p:cNvSpPr/>
          <p:nvPr/>
        </p:nvSpPr>
        <p:spPr>
          <a:xfrm>
            <a:off x="3924066" y="1124625"/>
            <a:ext cx="311426" cy="37705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p:cNvSpPr/>
          <p:nvPr/>
        </p:nvSpPr>
        <p:spPr>
          <a:xfrm>
            <a:off x="3161762" y="782212"/>
            <a:ext cx="2056973" cy="307777"/>
          </a:xfrm>
          <a:prstGeom prst="rect">
            <a:avLst/>
          </a:prstGeom>
        </p:spPr>
        <p:txBody>
          <a:bodyPr wrap="none">
            <a:spAutoFit/>
          </a:bodyPr>
          <a:lstStyle/>
          <a:p>
            <a:r>
              <a:rPr lang="en" dirty="0" smtClean="0">
                <a:solidFill>
                  <a:schemeClr val="accent2"/>
                </a:solidFill>
                <a:latin typeface="Gloria Hallelujah"/>
                <a:ea typeface="Gloria Hallelujah"/>
                <a:cs typeface="Gloria Hallelujah"/>
                <a:sym typeface="Gloria Hallelujah"/>
              </a:rPr>
              <a:t>Simplified Characters</a:t>
            </a:r>
            <a:endParaRPr lang="en-US" dirty="0"/>
          </a:p>
        </p:txBody>
      </p:sp>
    </p:spTree>
    <p:extLst>
      <p:ext uri="{BB962C8B-B14F-4D97-AF65-F5344CB8AC3E}">
        <p14:creationId xmlns:p14="http://schemas.microsoft.com/office/powerpoint/2010/main" val="246025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wipe(down)">
                                      <p:cBhvr>
                                        <p:cTn id="7" dur="500"/>
                                        <p:tgtEl>
                                          <p:spTgt spid="7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
                                            <p:txEl>
                                              <p:pRg st="1" end="1"/>
                                            </p:txEl>
                                          </p:spTgt>
                                        </p:tgtEl>
                                        <p:attrNameLst>
                                          <p:attrName>style.visibility</p:attrName>
                                        </p:attrNameLst>
                                      </p:cBhvr>
                                      <p:to>
                                        <p:strVal val="visible"/>
                                      </p:to>
                                    </p:set>
                                    <p:animEffect transition="in" filter="wipe(down)">
                                      <p:cBhvr>
                                        <p:cTn id="10" dur="500"/>
                                        <p:tgtEl>
                                          <p:spTgt spid="7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1">
                                            <p:txEl>
                                              <p:pRg st="3" end="3"/>
                                            </p:txEl>
                                          </p:spTgt>
                                        </p:tgtEl>
                                        <p:attrNameLst>
                                          <p:attrName>style.visibility</p:attrName>
                                        </p:attrNameLst>
                                      </p:cBhvr>
                                      <p:to>
                                        <p:strVal val="visible"/>
                                      </p:to>
                                    </p:set>
                                    <p:animEffect transition="in" filter="wipe(down)">
                                      <p:cBhvr>
                                        <p:cTn id="31" dur="500"/>
                                        <p:tgtEl>
                                          <p:spTgt spid="7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animEffect transition="in" filter="fade">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71">
                                            <p:txEl>
                                              <p:pRg st="6" end="6"/>
                                            </p:txEl>
                                          </p:spTgt>
                                        </p:tgtEl>
                                        <p:attrNameLst>
                                          <p:attrName>style.visibility</p:attrName>
                                        </p:attrNameLst>
                                      </p:cBhvr>
                                      <p:to>
                                        <p:strVal val="visible"/>
                                      </p:to>
                                    </p:set>
                                    <p:anim calcmode="lin" valueType="num">
                                      <p:cBhvr>
                                        <p:cTn id="43" dur="500" fill="hold"/>
                                        <p:tgtEl>
                                          <p:spTgt spid="7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1">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 grpId="0" animBg="1"/>
      <p:bldP spid="3"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Water</a:t>
            </a:r>
            <a:endParaRPr/>
          </a:p>
        </p:txBody>
      </p:sp>
      <p:sp>
        <p:nvSpPr>
          <p:cNvPr id="78" name="Google Shape;78;p15"/>
          <p:cNvSpPr txBox="1"/>
          <p:nvPr/>
        </p:nvSpPr>
        <p:spPr>
          <a:xfrm>
            <a:off x="506925" y="1501675"/>
            <a:ext cx="8391910" cy="33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chemeClr val="accent1"/>
                </a:solidFill>
                <a:latin typeface="Roboto"/>
                <a:ea typeface="Roboto"/>
                <a:cs typeface="Roboto"/>
                <a:sym typeface="Roboto"/>
              </a:rPr>
              <a:t>我	</a:t>
            </a:r>
            <a:r>
              <a:rPr lang="en" sz="2800" b="1" dirty="0" smtClean="0">
                <a:solidFill>
                  <a:schemeClr val="accent1"/>
                </a:solidFill>
                <a:latin typeface="Roboto"/>
                <a:ea typeface="Roboto"/>
                <a:cs typeface="Roboto"/>
                <a:sym typeface="Roboto"/>
              </a:rPr>
              <a:t>  可以</a:t>
            </a:r>
            <a:r>
              <a:rPr lang="en" sz="2800" b="1" dirty="0">
                <a:solidFill>
                  <a:schemeClr val="accent1"/>
                </a:solidFill>
                <a:latin typeface="Roboto"/>
                <a:ea typeface="Roboto"/>
                <a:cs typeface="Roboto"/>
                <a:sym typeface="Roboto"/>
              </a:rPr>
              <a:t>	</a:t>
            </a:r>
            <a:r>
              <a:rPr lang="en" sz="2800" b="1" dirty="0" smtClean="0">
                <a:solidFill>
                  <a:schemeClr val="accent1"/>
                </a:solidFill>
                <a:latin typeface="Roboto"/>
                <a:ea typeface="Roboto"/>
                <a:cs typeface="Roboto"/>
                <a:sym typeface="Roboto"/>
              </a:rPr>
              <a:t>	    喝</a:t>
            </a:r>
            <a:r>
              <a:rPr lang="en" sz="2800" b="1" dirty="0">
                <a:solidFill>
                  <a:schemeClr val="accent1"/>
                </a:solidFill>
                <a:latin typeface="Roboto"/>
                <a:ea typeface="Roboto"/>
                <a:cs typeface="Roboto"/>
                <a:sym typeface="Roboto"/>
              </a:rPr>
              <a:t>		</a:t>
            </a:r>
            <a:r>
              <a:rPr lang="en" sz="2800" b="1" dirty="0" smtClean="0">
                <a:solidFill>
                  <a:schemeClr val="accent1"/>
                </a:solidFill>
                <a:latin typeface="Roboto"/>
                <a:ea typeface="Roboto"/>
                <a:cs typeface="Roboto"/>
                <a:sym typeface="Roboto"/>
              </a:rPr>
              <a:t>     水</a:t>
            </a:r>
            <a:r>
              <a:rPr lang="en" sz="2800" b="1" dirty="0">
                <a:solidFill>
                  <a:schemeClr val="accent1"/>
                </a:solidFill>
                <a:latin typeface="Roboto"/>
                <a:ea typeface="Roboto"/>
                <a:cs typeface="Roboto"/>
                <a:sym typeface="Roboto"/>
              </a:rPr>
              <a:t>		</a:t>
            </a:r>
            <a:r>
              <a:rPr lang="en" sz="2800" b="1" dirty="0" smtClean="0">
                <a:solidFill>
                  <a:schemeClr val="accent1"/>
                </a:solidFill>
                <a:latin typeface="Roboto"/>
                <a:ea typeface="Roboto"/>
                <a:cs typeface="Roboto"/>
                <a:sym typeface="Roboto"/>
              </a:rPr>
              <a:t>吗？</a:t>
            </a:r>
            <a:endParaRPr lang="en" sz="2800" b="1" dirty="0">
              <a:solidFill>
                <a:schemeClr val="accent1"/>
              </a:solidFill>
              <a:latin typeface="Roboto"/>
              <a:ea typeface="Roboto"/>
              <a:cs typeface="Roboto"/>
              <a:sym typeface="Roboto"/>
            </a:endParaRPr>
          </a:p>
          <a:p>
            <a:pPr marL="0" lvl="0" indent="0" rtl="0">
              <a:spcBef>
                <a:spcPts val="0"/>
              </a:spcBef>
              <a:spcAft>
                <a:spcPts val="0"/>
              </a:spcAft>
              <a:buNone/>
            </a:pPr>
            <a:r>
              <a:rPr lang="en" sz="2800" b="1" dirty="0">
                <a:solidFill>
                  <a:schemeClr val="accent1"/>
                </a:solidFill>
                <a:latin typeface="Roboto"/>
                <a:ea typeface="Roboto"/>
                <a:cs typeface="Roboto"/>
                <a:sym typeface="Roboto"/>
              </a:rPr>
              <a:t> </a:t>
            </a:r>
            <a:r>
              <a:rPr lang="en" sz="2800" b="1" dirty="0" smtClean="0">
                <a:solidFill>
                  <a:schemeClr val="accent1"/>
                </a:solidFill>
                <a:latin typeface="Roboto"/>
                <a:ea typeface="Roboto"/>
                <a:cs typeface="Roboto"/>
                <a:sym typeface="Roboto"/>
              </a:rPr>
              <a:t>     </a:t>
            </a:r>
            <a:r>
              <a:rPr lang="en" sz="2450" dirty="0" smtClean="0">
                <a:solidFill>
                  <a:schemeClr val="accent5"/>
                </a:solidFill>
                <a:latin typeface="Roboto"/>
                <a:ea typeface="Roboto"/>
                <a:cs typeface="Roboto"/>
                <a:sym typeface="Roboto"/>
              </a:rPr>
              <a:t>Wǒ        kěyǐ                hē                  shuǐ          ma?</a:t>
            </a:r>
            <a:endParaRPr lang="en" sz="2450" dirty="0">
              <a:solidFill>
                <a:schemeClr val="accent5"/>
              </a:solidFill>
              <a:latin typeface="Roboto"/>
              <a:ea typeface="Roboto"/>
              <a:cs typeface="Roboto"/>
              <a:sym typeface="Roboto"/>
            </a:endParaRPr>
          </a:p>
          <a:p>
            <a:pPr marL="0" lvl="0" indent="0" rtl="0">
              <a:spcBef>
                <a:spcPts val="0"/>
              </a:spcBef>
              <a:spcAft>
                <a:spcPts val="0"/>
              </a:spcAft>
              <a:buNone/>
            </a:pPr>
            <a:endParaRPr lang="en" sz="2450" dirty="0">
              <a:solidFill>
                <a:schemeClr val="accent5"/>
              </a:solidFill>
              <a:latin typeface="Roboto"/>
              <a:ea typeface="Roboto"/>
              <a:cs typeface="Roboto"/>
              <a:sym typeface="Roboto"/>
            </a:endParaRPr>
          </a:p>
          <a:p>
            <a:pPr marL="0" lvl="0" indent="0" rtl="0">
              <a:spcBef>
                <a:spcPts val="0"/>
              </a:spcBef>
              <a:spcAft>
                <a:spcPts val="0"/>
              </a:spcAft>
              <a:buNone/>
            </a:pPr>
            <a:r>
              <a:rPr lang="en" sz="2450" dirty="0">
                <a:solidFill>
                  <a:schemeClr val="accent5"/>
                </a:solidFill>
                <a:latin typeface="Roboto"/>
                <a:ea typeface="Roboto"/>
                <a:cs typeface="Roboto"/>
                <a:sym typeface="Roboto"/>
              </a:rPr>
              <a:t> </a:t>
            </a:r>
            <a:r>
              <a:rPr lang="en" sz="2450" dirty="0" smtClean="0">
                <a:solidFill>
                  <a:schemeClr val="accent5"/>
                </a:solidFill>
                <a:latin typeface="Roboto"/>
                <a:ea typeface="Roboto"/>
                <a:cs typeface="Roboto"/>
                <a:sym typeface="Roboto"/>
              </a:rPr>
              <a:t>     </a:t>
            </a:r>
            <a:r>
              <a:rPr lang="en" sz="2450" dirty="0" smtClean="0">
                <a:solidFill>
                  <a:schemeClr val="accent1"/>
                </a:solidFill>
                <a:latin typeface="Roboto"/>
                <a:ea typeface="Roboto"/>
                <a:cs typeface="Roboto"/>
                <a:sym typeface="Roboto"/>
              </a:rPr>
              <a:t>I/me       can</a:t>
            </a:r>
            <a:r>
              <a:rPr lang="en" sz="2450" dirty="0">
                <a:solidFill>
                  <a:schemeClr val="accent1"/>
                </a:solidFill>
                <a:latin typeface="Roboto"/>
                <a:ea typeface="Roboto"/>
                <a:cs typeface="Roboto"/>
                <a:sym typeface="Roboto"/>
              </a:rPr>
              <a:t>	   </a:t>
            </a:r>
            <a:r>
              <a:rPr lang="en" sz="2450" dirty="0" smtClean="0">
                <a:solidFill>
                  <a:schemeClr val="accent1"/>
                </a:solidFill>
                <a:latin typeface="Roboto"/>
                <a:ea typeface="Roboto"/>
                <a:cs typeface="Roboto"/>
                <a:sym typeface="Roboto"/>
              </a:rPr>
              <a:t>       drink              water</a:t>
            </a:r>
            <a:r>
              <a:rPr lang="en" sz="2450" dirty="0">
                <a:solidFill>
                  <a:schemeClr val="accent1"/>
                </a:solidFill>
                <a:latin typeface="Roboto"/>
                <a:ea typeface="Roboto"/>
                <a:cs typeface="Roboto"/>
                <a:sym typeface="Roboto"/>
              </a:rPr>
              <a:t>	  </a:t>
            </a:r>
            <a:r>
              <a:rPr lang="en" sz="2450" dirty="0" smtClean="0">
                <a:solidFill>
                  <a:schemeClr val="accent1"/>
                </a:solidFill>
                <a:latin typeface="Roboto"/>
                <a:ea typeface="Roboto"/>
                <a:cs typeface="Roboto"/>
                <a:sym typeface="Roboto"/>
              </a:rPr>
              <a:t>   yes/no</a:t>
            </a:r>
            <a:endParaRPr sz="2450" dirty="0">
              <a:solidFill>
                <a:schemeClr val="accent1"/>
              </a:solidFill>
              <a:latin typeface="Roboto"/>
              <a:ea typeface="Roboto"/>
              <a:cs typeface="Roboto"/>
              <a:sym typeface="Roboto"/>
            </a:endParaRPr>
          </a:p>
          <a:p>
            <a:pPr marL="914400" lvl="0" indent="0" algn="l" rtl="0">
              <a:spcBef>
                <a:spcPts val="0"/>
              </a:spcBef>
              <a:spcAft>
                <a:spcPts val="0"/>
              </a:spcAft>
              <a:buNone/>
            </a:pPr>
            <a:endParaRPr sz="2450" dirty="0">
              <a:latin typeface="Roboto"/>
              <a:ea typeface="Roboto"/>
              <a:cs typeface="Roboto"/>
              <a:sym typeface="Roboto"/>
            </a:endParaRPr>
          </a:p>
          <a:p>
            <a:pPr marL="0" lvl="0" indent="0" algn="l" rtl="0">
              <a:spcBef>
                <a:spcPts val="0"/>
              </a:spcBef>
              <a:spcAft>
                <a:spcPts val="0"/>
              </a:spcAft>
              <a:buNone/>
            </a:pPr>
            <a:endParaRPr sz="2450" dirty="0">
              <a:latin typeface="Roboto"/>
              <a:ea typeface="Roboto"/>
              <a:cs typeface="Roboto"/>
              <a:sym typeface="Roboto"/>
            </a:endParaRPr>
          </a:p>
          <a:p>
            <a:pPr marL="0" lvl="0" indent="0" algn="ctr" rtl="0">
              <a:spcBef>
                <a:spcPts val="0"/>
              </a:spcBef>
              <a:spcAft>
                <a:spcPts val="0"/>
              </a:spcAft>
              <a:buNone/>
            </a:pPr>
            <a:r>
              <a:rPr lang="en" sz="2450" dirty="0">
                <a:latin typeface="Roboto"/>
                <a:ea typeface="Roboto"/>
                <a:cs typeface="Roboto"/>
                <a:sym typeface="Roboto"/>
              </a:rPr>
              <a:t>Can I drink water?</a:t>
            </a:r>
            <a:endParaRPr sz="2450" dirty="0">
              <a:latin typeface="Roboto"/>
              <a:ea typeface="Roboto"/>
              <a:cs typeface="Roboto"/>
              <a:sym typeface="Roboto"/>
            </a:endParaRPr>
          </a:p>
          <a:p>
            <a:pPr marL="0" lvl="0" indent="0" algn="l" rtl="0">
              <a:spcBef>
                <a:spcPts val="0"/>
              </a:spcBef>
              <a:spcAft>
                <a:spcPts val="0"/>
              </a:spcAft>
              <a:buNone/>
            </a:pPr>
            <a:endParaRPr sz="1050" dirty="0">
              <a:highlight>
                <a:srgbClr val="F5F5F5"/>
              </a:highlight>
              <a:latin typeface="Roboto"/>
              <a:ea typeface="Roboto"/>
              <a:cs typeface="Roboto"/>
              <a:sym typeface="Roboto"/>
            </a:endParaRPr>
          </a:p>
        </p:txBody>
      </p:sp>
      <p:sp>
        <p:nvSpPr>
          <p:cNvPr id="79" name="Google Shape;79;p15"/>
          <p:cNvSpPr/>
          <p:nvPr/>
        </p:nvSpPr>
        <p:spPr>
          <a:xfrm>
            <a:off x="4466875" y="3295483"/>
            <a:ext cx="210300" cy="554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7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wipe(down)">
                                      <p:cBhvr>
                                        <p:cTn id="7" dur="5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Effect transition="in" filter="wipe(down)">
                                      <p:cBhvr>
                                        <p:cTn id="12" dur="500"/>
                                        <p:tgtEl>
                                          <p:spTgt spid="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8">
                                            <p:txEl>
                                              <p:pRg st="3" end="3"/>
                                            </p:txEl>
                                          </p:spTgt>
                                        </p:tgtEl>
                                        <p:attrNameLst>
                                          <p:attrName>style.visibility</p:attrName>
                                        </p:attrNameLst>
                                      </p:cBhvr>
                                      <p:to>
                                        <p:strVal val="visible"/>
                                      </p:to>
                                    </p:set>
                                    <p:anim calcmode="lin" valueType="num">
                                      <p:cBhvr>
                                        <p:cTn id="17" dur="500" fill="hold"/>
                                        <p:tgtEl>
                                          <p:spTgt spid="78">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8">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7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 calcmode="lin" valueType="num">
                                      <p:cBhvr>
                                        <p:cTn id="24" dur="500" fill="hold"/>
                                        <p:tgtEl>
                                          <p:spTgt spid="79"/>
                                        </p:tgtEl>
                                        <p:attrNameLst>
                                          <p:attrName>ppt_w</p:attrName>
                                        </p:attrNameLst>
                                      </p:cBhvr>
                                      <p:tavLst>
                                        <p:tav tm="0">
                                          <p:val>
                                            <p:fltVal val="0"/>
                                          </p:val>
                                        </p:tav>
                                        <p:tav tm="100000">
                                          <p:val>
                                            <p:strVal val="#ppt_w"/>
                                          </p:val>
                                        </p:tav>
                                      </p:tavLst>
                                    </p:anim>
                                    <p:anim calcmode="lin" valueType="num">
                                      <p:cBhvr>
                                        <p:cTn id="25" dur="500" fill="hold"/>
                                        <p:tgtEl>
                                          <p:spTgt spid="79"/>
                                        </p:tgtEl>
                                        <p:attrNameLst>
                                          <p:attrName>ppt_h</p:attrName>
                                        </p:attrNameLst>
                                      </p:cBhvr>
                                      <p:tavLst>
                                        <p:tav tm="0">
                                          <p:val>
                                            <p:fltVal val="0"/>
                                          </p:val>
                                        </p:tav>
                                        <p:tav tm="100000">
                                          <p:val>
                                            <p:strVal val="#ppt_h"/>
                                          </p:val>
                                        </p:tav>
                                      </p:tavLst>
                                    </p:anim>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8">
                                            <p:txEl>
                                              <p:pRg st="6" end="6"/>
                                            </p:txEl>
                                          </p:spTgt>
                                        </p:tgtEl>
                                        <p:attrNameLst>
                                          <p:attrName>style.visibility</p:attrName>
                                        </p:attrNameLst>
                                      </p:cBhvr>
                                      <p:to>
                                        <p:strVal val="visible"/>
                                      </p:to>
                                    </p:set>
                                    <p:anim calcmode="lin" valueType="num">
                                      <p:cBhvr>
                                        <p:cTn id="31" dur="500" fill="hold"/>
                                        <p:tgtEl>
                                          <p:spTgt spid="78">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78">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loria Hallelujah"/>
                <a:ea typeface="Gloria Hallelujah"/>
                <a:cs typeface="Gloria Hallelujah"/>
                <a:sym typeface="Gloria Hallelujah"/>
              </a:rPr>
              <a:t>Sources</a:t>
            </a:r>
            <a:endParaRPr>
              <a:solidFill>
                <a:schemeClr val="accent2"/>
              </a:solidFill>
              <a:latin typeface="Gloria Hallelujah"/>
              <a:ea typeface="Gloria Hallelujah"/>
              <a:cs typeface="Gloria Hallelujah"/>
              <a:sym typeface="Gloria Hallelujah"/>
            </a:endParaRPr>
          </a:p>
        </p:txBody>
      </p:sp>
      <p:sp>
        <p:nvSpPr>
          <p:cNvPr id="138" name="Google Shape;13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How to Tell Chinese, Japanese, and Korean Writing Apart</a:t>
            </a:r>
            <a:endParaRPr/>
          </a:p>
          <a:p>
            <a:pPr marL="914400" lvl="1" indent="-317500" algn="l" rtl="0">
              <a:spcBef>
                <a:spcPts val="0"/>
              </a:spcBef>
              <a:spcAft>
                <a:spcPts val="0"/>
              </a:spcAft>
              <a:buSzPts val="1400"/>
              <a:buChar char="○"/>
            </a:pPr>
            <a:r>
              <a:rPr lang="en" u="sng">
                <a:solidFill>
                  <a:schemeClr val="hlink"/>
                </a:solidFill>
                <a:hlinkClick r:id="rId3"/>
              </a:rPr>
              <a:t>https://www.wikihow.com/Tell-Chinese,-Japanese,-and-Korean-Writing-Apart</a:t>
            </a:r>
            <a:r>
              <a:rPr lang="en"/>
              <a:t> </a:t>
            </a:r>
            <a:endParaRPr/>
          </a:p>
          <a:p>
            <a:pPr marL="457200" lvl="0" indent="-342900" algn="l" rtl="0">
              <a:spcBef>
                <a:spcPts val="0"/>
              </a:spcBef>
              <a:spcAft>
                <a:spcPts val="0"/>
              </a:spcAft>
              <a:buSzPts val="1800"/>
              <a:buChar char="●"/>
            </a:pPr>
            <a:r>
              <a:rPr lang="en"/>
              <a:t>Traditional vs. Simplified Chinese</a:t>
            </a:r>
            <a:endParaRPr/>
          </a:p>
          <a:p>
            <a:pPr marL="914400" lvl="1" indent="-317500" algn="l" rtl="0">
              <a:spcBef>
                <a:spcPts val="0"/>
              </a:spcBef>
              <a:spcAft>
                <a:spcPts val="0"/>
              </a:spcAft>
              <a:buSzPts val="1400"/>
              <a:buChar char="○"/>
            </a:pPr>
            <a:r>
              <a:rPr lang="en" u="sng">
                <a:solidFill>
                  <a:schemeClr val="hlink"/>
                </a:solidFill>
                <a:hlinkClick r:id="rId4"/>
              </a:rPr>
              <a:t>https://www.fluentu.com/blog/chinese/2019/05/20/traditional-vs-simplified-chinese/</a:t>
            </a:r>
            <a:r>
              <a:rPr lang="en"/>
              <a:t> </a:t>
            </a:r>
            <a:endParaRPr/>
          </a:p>
          <a:p>
            <a:pPr marL="457200" lvl="0" indent="-342900" algn="l" rtl="0">
              <a:spcBef>
                <a:spcPts val="0"/>
              </a:spcBef>
              <a:spcAft>
                <a:spcPts val="0"/>
              </a:spcAft>
              <a:buSzPts val="1800"/>
              <a:buChar char="●"/>
            </a:pPr>
            <a:r>
              <a:rPr lang="en"/>
              <a:t>What is the Difference Between Simplified Chinese and Traditional Chinese?</a:t>
            </a:r>
            <a:endParaRPr/>
          </a:p>
          <a:p>
            <a:pPr marL="914400" lvl="1" indent="-317500" algn="l" rtl="0">
              <a:spcBef>
                <a:spcPts val="0"/>
              </a:spcBef>
              <a:spcAft>
                <a:spcPts val="0"/>
              </a:spcAft>
              <a:buSzPts val="1400"/>
              <a:buChar char="○"/>
            </a:pPr>
            <a:r>
              <a:rPr lang="en" u="sng">
                <a:solidFill>
                  <a:schemeClr val="hlink"/>
                </a:solidFill>
                <a:hlinkClick r:id="rId5"/>
              </a:rPr>
              <a:t>https://www.pangeanic.com/knowledge_center/what-is-the-difference-between-simplified-chinese-and-traditional-chinese/</a:t>
            </a:r>
            <a:r>
              <a:rPr lang="en"/>
              <a:t> </a:t>
            </a:r>
            <a:endParaRPr/>
          </a:p>
          <a:p>
            <a:pPr marL="457200" lvl="0" indent="-342900" algn="l" rtl="0">
              <a:spcBef>
                <a:spcPts val="0"/>
              </a:spcBef>
              <a:spcAft>
                <a:spcPts val="0"/>
              </a:spcAft>
              <a:buSzPts val="1800"/>
              <a:buChar char="●"/>
            </a:pPr>
            <a:r>
              <a:rPr lang="en"/>
              <a:t>The Difference Between Simplified and Traditional Chinese</a:t>
            </a:r>
            <a:endParaRPr/>
          </a:p>
          <a:p>
            <a:pPr marL="914400" lvl="1" indent="-317500" algn="l" rtl="0">
              <a:spcBef>
                <a:spcPts val="0"/>
              </a:spcBef>
              <a:spcAft>
                <a:spcPts val="0"/>
              </a:spcAft>
              <a:buSzPts val="1400"/>
              <a:buChar char="○"/>
            </a:pPr>
            <a:r>
              <a:rPr lang="en" u="sng">
                <a:solidFill>
                  <a:schemeClr val="hlink"/>
                </a:solidFill>
                <a:hlinkClick r:id="rId6"/>
              </a:rPr>
              <a:t>https://www.globalizationpartners.com/2016/11/09/the-difference-between-traditional-and-simplified-chinese/#:~:text=Some%20examples%20include%3A%20%20%20Character%20%20,Dragon%20%20%20%E9%BE%8D%20%20%20%E9%BE%99%20</a:t>
            </a:r>
            <a:r>
              <a:rPr lang="en"/>
              <a:t>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1683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loria Hallelujah"/>
                <a:ea typeface="Gloria Hallelujah"/>
                <a:cs typeface="Gloria Hallelujah"/>
                <a:sym typeface="Gloria Hallelujah"/>
              </a:rPr>
              <a:t>How to Tell Chinese, Japanese, &amp; Korean Writing Apart</a:t>
            </a:r>
            <a:endParaRPr>
              <a:solidFill>
                <a:schemeClr val="accent2"/>
              </a:solidFill>
              <a:latin typeface="Gloria Hallelujah"/>
              <a:ea typeface="Gloria Hallelujah"/>
              <a:cs typeface="Gloria Hallelujah"/>
              <a:sym typeface="Gloria Hallelujah"/>
            </a:endParaRPr>
          </a:p>
        </p:txBody>
      </p:sp>
      <p:sp>
        <p:nvSpPr>
          <p:cNvPr id="68" name="Google Shape;68;p14"/>
          <p:cNvSpPr txBox="1">
            <a:spLocks noGrp="1"/>
          </p:cNvSpPr>
          <p:nvPr>
            <p:ph type="body" idx="1"/>
          </p:nvPr>
        </p:nvSpPr>
        <p:spPr>
          <a:xfrm>
            <a:off x="311700" y="1404700"/>
            <a:ext cx="8520600" cy="3164100"/>
          </a:xfrm>
          <a:prstGeom prst="rect">
            <a:avLst/>
          </a:prstGeom>
        </p:spPr>
        <p:txBody>
          <a:bodyPr spcFirstLastPara="1" wrap="square" lIns="91425" tIns="91425" rIns="91425" bIns="91425" anchor="t" anchorCtr="0">
            <a:noAutofit/>
          </a:bodyPr>
          <a:lstStyle/>
          <a:p>
            <a:pPr marL="457200" lvl="0" indent="-298450" algn="l" rtl="0">
              <a:lnSpc>
                <a:spcPct val="170454"/>
              </a:lnSpc>
              <a:spcBef>
                <a:spcPts val="0"/>
              </a:spcBef>
              <a:spcAft>
                <a:spcPts val="0"/>
              </a:spcAft>
              <a:buClr>
                <a:srgbClr val="545454"/>
              </a:buClr>
              <a:buSzPts val="1100"/>
              <a:buFont typeface="Arial"/>
              <a:buChar char="●"/>
            </a:pPr>
            <a:r>
              <a:rPr lang="en" sz="1100" dirty="0">
                <a:solidFill>
                  <a:srgbClr val="545454"/>
                </a:solidFill>
                <a:latin typeface="Arial"/>
                <a:ea typeface="Arial"/>
                <a:cs typeface="Arial"/>
                <a:sym typeface="Arial"/>
              </a:rPr>
              <a:t>If you're not familiar with Asian writing, the written form of Korean, Japanese, and Chinese may look the same to you. </a:t>
            </a:r>
            <a:endParaRPr sz="1100" dirty="0">
              <a:solidFill>
                <a:srgbClr val="545454"/>
              </a:solidFill>
              <a:latin typeface="Arial"/>
              <a:ea typeface="Arial"/>
              <a:cs typeface="Arial"/>
              <a:sym typeface="Arial"/>
            </a:endParaRPr>
          </a:p>
          <a:p>
            <a:pPr marL="457200" lvl="0" indent="-298450" algn="l" rtl="0">
              <a:lnSpc>
                <a:spcPct val="170454"/>
              </a:lnSpc>
              <a:spcBef>
                <a:spcPts val="0"/>
              </a:spcBef>
              <a:spcAft>
                <a:spcPts val="0"/>
              </a:spcAft>
              <a:buClr>
                <a:srgbClr val="545454"/>
              </a:buClr>
              <a:buSzPts val="1100"/>
              <a:buFont typeface="Arial"/>
              <a:buChar char="●"/>
            </a:pPr>
            <a:r>
              <a:rPr lang="en" sz="1100" dirty="0">
                <a:solidFill>
                  <a:srgbClr val="545454"/>
                </a:solidFill>
                <a:latin typeface="Arial"/>
                <a:ea typeface="Arial"/>
                <a:cs typeface="Arial"/>
                <a:sym typeface="Arial"/>
              </a:rPr>
              <a:t>Sometimes, it’s confusing because Chinese characters are sometimes used in both Korean and Japanese writing. </a:t>
            </a:r>
            <a:endParaRPr sz="1100" dirty="0">
              <a:solidFill>
                <a:srgbClr val="545454"/>
              </a:solidFill>
              <a:latin typeface="Arial"/>
              <a:ea typeface="Arial"/>
              <a:cs typeface="Arial"/>
              <a:sym typeface="Arial"/>
            </a:endParaRPr>
          </a:p>
          <a:p>
            <a:pPr marL="457200" lvl="0" indent="-298450" algn="l" rtl="0">
              <a:lnSpc>
                <a:spcPct val="170454"/>
              </a:lnSpc>
              <a:spcBef>
                <a:spcPts val="0"/>
              </a:spcBef>
              <a:spcAft>
                <a:spcPts val="0"/>
              </a:spcAft>
              <a:buClr>
                <a:srgbClr val="545454"/>
              </a:buClr>
              <a:buSzPts val="1100"/>
              <a:buFont typeface="Arial"/>
              <a:buChar char="●"/>
            </a:pPr>
            <a:r>
              <a:rPr lang="en" sz="1100" dirty="0">
                <a:solidFill>
                  <a:srgbClr val="545454"/>
                </a:solidFill>
                <a:latin typeface="Arial"/>
                <a:ea typeface="Arial"/>
                <a:cs typeface="Arial"/>
                <a:sym typeface="Arial"/>
              </a:rPr>
              <a:t>However, the 3 scripts used for these 3 different languages are quite different. </a:t>
            </a:r>
            <a:endParaRPr sz="1100" dirty="0">
              <a:solidFill>
                <a:srgbClr val="545454"/>
              </a:solidFill>
              <a:latin typeface="Arial"/>
              <a:ea typeface="Arial"/>
              <a:cs typeface="Arial"/>
              <a:sym typeface="Arial"/>
            </a:endParaRPr>
          </a:p>
          <a:p>
            <a:pPr marL="457200" lvl="0" indent="-298450" algn="l" rtl="0">
              <a:lnSpc>
                <a:spcPct val="170454"/>
              </a:lnSpc>
              <a:spcBef>
                <a:spcPts val="0"/>
              </a:spcBef>
              <a:spcAft>
                <a:spcPts val="0"/>
              </a:spcAft>
              <a:buClr>
                <a:srgbClr val="545454"/>
              </a:buClr>
              <a:buSzPts val="1100"/>
              <a:buFont typeface="Arial"/>
              <a:buChar char="●"/>
            </a:pPr>
            <a:r>
              <a:rPr lang="en" sz="1100" dirty="0">
                <a:solidFill>
                  <a:srgbClr val="545454"/>
                </a:solidFill>
                <a:latin typeface="Arial"/>
                <a:ea typeface="Arial"/>
                <a:cs typeface="Arial"/>
                <a:sym typeface="Arial"/>
              </a:rPr>
              <a:t>If you learn to notice special character shapes and text formatting, you should be able to distinguish between Chinese, Japanese, and Korean writing, even if you can't read any of them.</a:t>
            </a:r>
            <a:endParaRPr sz="1100" dirty="0">
              <a:solidFill>
                <a:srgbClr val="545454"/>
              </a:solidFill>
              <a:latin typeface="Arial"/>
              <a:ea typeface="Arial"/>
              <a:cs typeface="Arial"/>
              <a:sym typeface="Arial"/>
            </a:endParaRPr>
          </a:p>
          <a:p>
            <a:pPr marL="0" lvl="0" indent="0" algn="l" rtl="0">
              <a:spcBef>
                <a:spcPts val="8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p:cTn id="7"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8">
                                            <p:txEl>
                                              <p:pRg st="1" end="1"/>
                                            </p:txEl>
                                          </p:spTgt>
                                        </p:tgtEl>
                                        <p:attrNameLst>
                                          <p:attrName>style.visibility</p:attrName>
                                        </p:attrNameLst>
                                      </p:cBhvr>
                                      <p:to>
                                        <p:strVal val="visible"/>
                                      </p:to>
                                    </p:set>
                                    <p:anim calcmode="lin" valueType="num">
                                      <p:cBhvr>
                                        <p:cTn id="14" dur="500" fill="hold"/>
                                        <p:tgtEl>
                                          <p:spTgt spid="6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8">
                                            <p:txEl>
                                              <p:pRg st="2" end="2"/>
                                            </p:txEl>
                                          </p:spTgt>
                                        </p:tgtEl>
                                        <p:attrNameLst>
                                          <p:attrName>style.visibility</p:attrName>
                                        </p:attrNameLst>
                                      </p:cBhvr>
                                      <p:to>
                                        <p:strVal val="visible"/>
                                      </p:to>
                                    </p:set>
                                    <p:anim calcmode="lin" valueType="num">
                                      <p:cBhvr>
                                        <p:cTn id="21" dur="500" fill="hold"/>
                                        <p:tgtEl>
                                          <p:spTgt spid="6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8">
                                            <p:txEl>
                                              <p:pRg st="3" end="3"/>
                                            </p:txEl>
                                          </p:spTgt>
                                        </p:tgtEl>
                                        <p:attrNameLst>
                                          <p:attrName>style.visibility</p:attrName>
                                        </p:attrNameLst>
                                      </p:cBhvr>
                                      <p:to>
                                        <p:strVal val="visible"/>
                                      </p:to>
                                    </p:set>
                                    <p:anim calcmode="lin" valueType="num">
                                      <p:cBhvr>
                                        <p:cTn id="28" dur="500" fill="hold"/>
                                        <p:tgtEl>
                                          <p:spTgt spid="6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1825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loria Hallelujah"/>
                <a:ea typeface="Gloria Hallelujah"/>
                <a:cs typeface="Gloria Hallelujah"/>
                <a:sym typeface="Gloria Hallelujah"/>
              </a:rPr>
              <a:t>Where Are These 3 Countries in Relation to One Another?</a:t>
            </a:r>
            <a:endParaRPr>
              <a:solidFill>
                <a:schemeClr val="accent2"/>
              </a:solidFill>
              <a:latin typeface="Gloria Hallelujah"/>
              <a:ea typeface="Gloria Hallelujah"/>
              <a:cs typeface="Gloria Hallelujah"/>
              <a:sym typeface="Gloria Hallelujah"/>
            </a:endParaRPr>
          </a:p>
        </p:txBody>
      </p:sp>
      <p:pic>
        <p:nvPicPr>
          <p:cNvPr id="74" name="Google Shape;74;p15" descr="See the source image"/>
          <p:cNvPicPr preferRelativeResize="0"/>
          <p:nvPr/>
        </p:nvPicPr>
        <p:blipFill>
          <a:blip r:embed="rId3">
            <a:alphaModFix/>
          </a:blip>
          <a:stretch>
            <a:fillRect/>
          </a:stretch>
        </p:blipFill>
        <p:spPr>
          <a:xfrm>
            <a:off x="1656425" y="1289650"/>
            <a:ext cx="5551575" cy="3660450"/>
          </a:xfrm>
          <a:prstGeom prst="rect">
            <a:avLst/>
          </a:prstGeom>
          <a:noFill/>
          <a:ln w="19050" cap="flat" cmpd="sng">
            <a:solidFill>
              <a:schemeClr val="dk1"/>
            </a:solidFill>
            <a:prstDash val="solid"/>
            <a:round/>
            <a:headEnd type="none" w="sm" len="sm"/>
            <a:tailEnd type="none" w="sm" len="sm"/>
          </a:ln>
        </p:spPr>
      </p:pic>
      <p:sp>
        <p:nvSpPr>
          <p:cNvPr id="3" name="Right Arrow 2"/>
          <p:cNvSpPr/>
          <p:nvPr/>
        </p:nvSpPr>
        <p:spPr>
          <a:xfrm rot="2933624">
            <a:off x="3144789" y="2593000"/>
            <a:ext cx="455776" cy="21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6285301">
            <a:off x="5753953" y="2128336"/>
            <a:ext cx="385452" cy="176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5101684">
            <a:off x="6024535" y="3379129"/>
            <a:ext cx="407399" cy="228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6767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loria Hallelujah"/>
                <a:ea typeface="Gloria Hallelujah"/>
                <a:cs typeface="Gloria Hallelujah"/>
                <a:sym typeface="Gloria Hallelujah"/>
              </a:rPr>
              <a:t>Method 1 - Evaluating Character Shapes</a:t>
            </a:r>
            <a:endParaRPr>
              <a:solidFill>
                <a:schemeClr val="accent2"/>
              </a:solidFill>
              <a:latin typeface="Gloria Hallelujah"/>
              <a:ea typeface="Gloria Hallelujah"/>
              <a:cs typeface="Gloria Hallelujah"/>
              <a:sym typeface="Gloria Hallelujah"/>
            </a:endParaRPr>
          </a:p>
        </p:txBody>
      </p:sp>
      <p:sp>
        <p:nvSpPr>
          <p:cNvPr id="80" name="Google Shape;80;p16"/>
          <p:cNvSpPr txBox="1">
            <a:spLocks noGrp="1"/>
          </p:cNvSpPr>
          <p:nvPr>
            <p:ph type="body" idx="1"/>
          </p:nvPr>
        </p:nvSpPr>
        <p:spPr>
          <a:xfrm>
            <a:off x="311700" y="1517990"/>
            <a:ext cx="4398900" cy="20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rgbClr val="545454"/>
                </a:solidFill>
                <a:latin typeface="Arial"/>
                <a:ea typeface="Arial"/>
                <a:cs typeface="Arial"/>
                <a:sym typeface="Arial"/>
              </a:rPr>
              <a:t>Look for circles and ovals to identify Korean writing.</a:t>
            </a:r>
            <a:r>
              <a:rPr lang="en" sz="1100" dirty="0">
                <a:solidFill>
                  <a:srgbClr val="545454"/>
                </a:solidFill>
                <a:highlight>
                  <a:srgbClr val="FFFFFF"/>
                </a:highlight>
                <a:latin typeface="Arial"/>
                <a:ea typeface="Arial"/>
                <a:cs typeface="Arial"/>
                <a:sym typeface="Arial"/>
              </a:rPr>
              <a:t> Ovals and circles are fairly common in Korean script but virtually unused in Chinese or Japanese characters. If you see a lot of open ovals and circles, as well as open squares, you can be fairly certain that you are looking at Korean script.</a:t>
            </a:r>
            <a:endParaRPr sz="7000" baseline="30000" dirty="0">
              <a:solidFill>
                <a:srgbClr val="307530"/>
              </a:solidFill>
              <a:latin typeface="Arial"/>
              <a:ea typeface="Arial"/>
              <a:cs typeface="Arial"/>
              <a:sym typeface="Arial"/>
            </a:endParaRPr>
          </a:p>
          <a:p>
            <a:pPr marL="977900" lvl="0" indent="-304800" algn="l" rtl="0">
              <a:lnSpc>
                <a:spcPct val="156250"/>
              </a:lnSpc>
              <a:spcBef>
                <a:spcPts val="1600"/>
              </a:spcBef>
              <a:spcAft>
                <a:spcPts val="0"/>
              </a:spcAft>
              <a:buClr>
                <a:srgbClr val="545454"/>
              </a:buClr>
              <a:buSzPts val="1200"/>
              <a:buFont typeface="Arial"/>
              <a:buChar char="●"/>
            </a:pPr>
            <a:r>
              <a:rPr lang="en" sz="1200" dirty="0">
                <a:solidFill>
                  <a:srgbClr val="545454"/>
                </a:solidFill>
                <a:highlight>
                  <a:srgbClr val="FFFFFF"/>
                </a:highlight>
                <a:latin typeface="Arial"/>
                <a:ea typeface="Arial"/>
                <a:cs typeface="Arial"/>
                <a:sym typeface="Arial"/>
              </a:rPr>
              <a:t>While Japanese has curvy shapes, it doesn't have complete circles within the characters as Korean does.</a:t>
            </a:r>
            <a:endParaRPr sz="1200" dirty="0">
              <a:solidFill>
                <a:srgbClr val="545454"/>
              </a:solidFill>
              <a:highlight>
                <a:srgbClr val="FFFFFF"/>
              </a:highlight>
              <a:latin typeface="Arial"/>
              <a:ea typeface="Arial"/>
              <a:cs typeface="Arial"/>
              <a:sym typeface="Arial"/>
            </a:endParaRPr>
          </a:p>
          <a:p>
            <a:pPr marL="977900" lvl="0" indent="-304800" algn="l" rtl="0">
              <a:lnSpc>
                <a:spcPct val="156250"/>
              </a:lnSpc>
              <a:spcBef>
                <a:spcPts val="0"/>
              </a:spcBef>
              <a:spcAft>
                <a:spcPts val="0"/>
              </a:spcAft>
              <a:buClr>
                <a:srgbClr val="545454"/>
              </a:buClr>
              <a:buSzPts val="1200"/>
              <a:buFont typeface="Arial"/>
              <a:buChar char="●"/>
            </a:pPr>
            <a:r>
              <a:rPr lang="en" sz="1200" dirty="0">
                <a:solidFill>
                  <a:srgbClr val="545454"/>
                </a:solidFill>
                <a:highlight>
                  <a:srgbClr val="FFFFFF"/>
                </a:highlight>
                <a:latin typeface="Arial"/>
                <a:ea typeface="Arial"/>
                <a:cs typeface="Arial"/>
                <a:sym typeface="Arial"/>
              </a:rPr>
              <a:t>Korean has an alphabet, just like the English language. </a:t>
            </a:r>
            <a:endParaRPr dirty="0"/>
          </a:p>
        </p:txBody>
      </p:sp>
      <p:pic>
        <p:nvPicPr>
          <p:cNvPr id="81" name="Google Shape;81;p16"/>
          <p:cNvPicPr preferRelativeResize="0"/>
          <p:nvPr/>
        </p:nvPicPr>
        <p:blipFill>
          <a:blip r:embed="rId3">
            <a:alphaModFix/>
          </a:blip>
          <a:stretch>
            <a:fillRect/>
          </a:stretch>
        </p:blipFill>
        <p:spPr>
          <a:xfrm>
            <a:off x="4919875" y="1415175"/>
            <a:ext cx="3912424" cy="2934318"/>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1" end="1"/>
                                            </p:txEl>
                                          </p:spTgt>
                                        </p:tgtEl>
                                        <p:attrNameLst>
                                          <p:attrName>style.visibility</p:attrName>
                                        </p:attrNameLst>
                                      </p:cBhvr>
                                      <p:to>
                                        <p:strVal val="visible"/>
                                      </p:to>
                                    </p:set>
                                    <p:anim calcmode="lin" valueType="num">
                                      <p:cBhvr additive="base">
                                        <p:cTn id="13"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xEl>
                                              <p:pRg st="2" end="2"/>
                                            </p:txEl>
                                          </p:spTgt>
                                        </p:tgtEl>
                                        <p:attrNameLst>
                                          <p:attrName>style.visibility</p:attrName>
                                        </p:attrNameLst>
                                      </p:cBhvr>
                                      <p:to>
                                        <p:strVal val="visible"/>
                                      </p:to>
                                    </p:set>
                                    <p:anim calcmode="lin" valueType="num">
                                      <p:cBhvr additive="base">
                                        <p:cTn id="19"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1000"/>
                                        <p:tgtEl>
                                          <p:spTgt spid="81"/>
                                        </p:tgtEl>
                                      </p:cBhvr>
                                    </p:animEffect>
                                    <p:anim calcmode="lin" valueType="num">
                                      <p:cBhvr>
                                        <p:cTn id="26" dur="1000" fill="hold"/>
                                        <p:tgtEl>
                                          <p:spTgt spid="81"/>
                                        </p:tgtEl>
                                        <p:attrNameLst>
                                          <p:attrName>ppt_x</p:attrName>
                                        </p:attrNameLst>
                                      </p:cBhvr>
                                      <p:tavLst>
                                        <p:tav tm="0">
                                          <p:val>
                                            <p:strVal val="#ppt_x"/>
                                          </p:val>
                                        </p:tav>
                                        <p:tav tm="100000">
                                          <p:val>
                                            <p:strVal val="#ppt_x"/>
                                          </p:val>
                                        </p:tav>
                                      </p:tavLst>
                                    </p:anim>
                                    <p:anim calcmode="lin" valueType="num">
                                      <p:cBhvr>
                                        <p:cTn id="2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974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accent2"/>
                </a:solidFill>
                <a:latin typeface="Gloria Hallelujah"/>
                <a:ea typeface="Gloria Hallelujah"/>
                <a:cs typeface="Gloria Hallelujah"/>
                <a:sym typeface="Gloria Hallelujah"/>
              </a:rPr>
              <a:t>Method 1 - Evaluating Character Shapes</a:t>
            </a:r>
            <a:endParaRPr>
              <a:solidFill>
                <a:schemeClr val="accent2"/>
              </a:solidFill>
              <a:latin typeface="Gloria Hallelujah"/>
              <a:ea typeface="Gloria Hallelujah"/>
              <a:cs typeface="Gloria Hallelujah"/>
              <a:sym typeface="Gloria Hallelujah"/>
            </a:endParaRPr>
          </a:p>
          <a:p>
            <a:pPr marL="0" lvl="0" indent="0" algn="l" rtl="0">
              <a:spcBef>
                <a:spcPts val="0"/>
              </a:spcBef>
              <a:spcAft>
                <a:spcPts val="0"/>
              </a:spcAft>
              <a:buNone/>
            </a:pPr>
            <a:endParaRPr>
              <a:latin typeface="Gloria Hallelujah"/>
              <a:ea typeface="Gloria Hallelujah"/>
              <a:cs typeface="Gloria Hallelujah"/>
              <a:sym typeface="Gloria Hallelujah"/>
            </a:endParaRPr>
          </a:p>
        </p:txBody>
      </p:sp>
      <p:sp>
        <p:nvSpPr>
          <p:cNvPr id="87" name="Google Shape;87;p17"/>
          <p:cNvSpPr txBox="1">
            <a:spLocks noGrp="1"/>
          </p:cNvSpPr>
          <p:nvPr>
            <p:ph type="body" idx="1"/>
          </p:nvPr>
        </p:nvSpPr>
        <p:spPr>
          <a:xfrm>
            <a:off x="311700" y="720825"/>
            <a:ext cx="4398900" cy="2040000"/>
          </a:xfrm>
          <a:prstGeom prst="rect">
            <a:avLst/>
          </a:prstGeom>
        </p:spPr>
        <p:txBody>
          <a:bodyPr spcFirstLastPara="1" wrap="square" lIns="91425" tIns="91425" rIns="91425" bIns="91425" anchor="t" anchorCtr="0">
            <a:noAutofit/>
          </a:bodyPr>
          <a:lstStyle/>
          <a:p>
            <a:pPr marL="0" lvl="0" indent="0" algn="l" rtl="0">
              <a:lnSpc>
                <a:spcPct val="156250"/>
              </a:lnSpc>
              <a:spcBef>
                <a:spcPts val="400"/>
              </a:spcBef>
              <a:spcAft>
                <a:spcPts val="0"/>
              </a:spcAft>
              <a:buNone/>
            </a:pPr>
            <a:r>
              <a:rPr lang="en" sz="1100" b="1" dirty="0">
                <a:solidFill>
                  <a:srgbClr val="545454"/>
                </a:solidFill>
                <a:latin typeface="Arial"/>
                <a:ea typeface="Arial"/>
                <a:cs typeface="Arial"/>
                <a:sym typeface="Arial"/>
              </a:rPr>
              <a:t>Recognize complex square characters as Chinese characters.</a:t>
            </a:r>
            <a:r>
              <a:rPr lang="en" sz="1100" dirty="0">
                <a:solidFill>
                  <a:srgbClr val="545454"/>
                </a:solidFill>
                <a:highlight>
                  <a:srgbClr val="FFFFFF"/>
                </a:highlight>
                <a:latin typeface="Arial"/>
                <a:ea typeface="Arial"/>
                <a:cs typeface="Arial"/>
                <a:sym typeface="Arial"/>
              </a:rPr>
              <a:t> Chinese characters </a:t>
            </a:r>
            <a:r>
              <a:rPr lang="en" sz="1100" dirty="0" smtClean="0">
                <a:solidFill>
                  <a:srgbClr val="545454"/>
                </a:solidFill>
                <a:highlight>
                  <a:srgbClr val="FFFFFF"/>
                </a:highlight>
                <a:latin typeface="Arial"/>
                <a:ea typeface="Arial"/>
                <a:cs typeface="Arial"/>
                <a:sym typeface="Arial"/>
              </a:rPr>
              <a:t>may </a:t>
            </a:r>
            <a:r>
              <a:rPr lang="en" sz="1100" dirty="0">
                <a:solidFill>
                  <a:srgbClr val="545454"/>
                </a:solidFill>
                <a:highlight>
                  <a:srgbClr val="FFFFFF"/>
                </a:highlight>
                <a:latin typeface="Arial"/>
                <a:ea typeface="Arial"/>
                <a:cs typeface="Arial"/>
                <a:sym typeface="Arial"/>
              </a:rPr>
              <a:t>appear in Chinese, </a:t>
            </a:r>
            <a:r>
              <a:rPr lang="en" sz="1100" dirty="0" smtClean="0">
                <a:solidFill>
                  <a:srgbClr val="545454"/>
                </a:solidFill>
                <a:highlight>
                  <a:srgbClr val="FFFFFF"/>
                </a:highlight>
                <a:latin typeface="Arial"/>
                <a:ea typeface="Arial"/>
                <a:cs typeface="Arial"/>
                <a:sym typeface="Arial"/>
              </a:rPr>
              <a:t>Japanese, or Korean (old language). </a:t>
            </a:r>
            <a:r>
              <a:rPr lang="en" sz="1100" dirty="0">
                <a:solidFill>
                  <a:srgbClr val="545454"/>
                </a:solidFill>
                <a:highlight>
                  <a:srgbClr val="FFFFFF"/>
                </a:highlight>
                <a:latin typeface="Arial"/>
                <a:ea typeface="Arial"/>
                <a:cs typeface="Arial"/>
                <a:sym typeface="Arial"/>
              </a:rPr>
              <a:t>However, if the writing is in nothing but Chinese characters, then what you're looking at is Chinese</a:t>
            </a:r>
            <a:r>
              <a:rPr lang="en" sz="1100" dirty="0" smtClean="0">
                <a:solidFill>
                  <a:srgbClr val="545454"/>
                </a:solidFill>
                <a:highlight>
                  <a:srgbClr val="FFFFFF"/>
                </a:highlight>
                <a:latin typeface="Arial"/>
                <a:ea typeface="Arial"/>
                <a:cs typeface="Arial"/>
                <a:sym typeface="Arial"/>
              </a:rPr>
              <a:t>. </a:t>
            </a:r>
            <a:endParaRPr sz="7000" baseline="30000" dirty="0" smtClean="0">
              <a:solidFill>
                <a:srgbClr val="307530"/>
              </a:solidFill>
              <a:latin typeface="Arial"/>
              <a:ea typeface="Arial"/>
              <a:cs typeface="Arial"/>
              <a:sym typeface="Arial"/>
            </a:endParaRPr>
          </a:p>
          <a:p>
            <a:pPr marL="457200" lvl="0" indent="-304800" algn="l" rtl="0">
              <a:lnSpc>
                <a:spcPct val="156250"/>
              </a:lnSpc>
              <a:spcBef>
                <a:spcPts val="400"/>
              </a:spcBef>
              <a:spcAft>
                <a:spcPts val="0"/>
              </a:spcAft>
              <a:buClr>
                <a:srgbClr val="545454"/>
              </a:buClr>
              <a:buSzPts val="1200"/>
              <a:buFont typeface="Arial"/>
              <a:buChar char="●"/>
            </a:pPr>
            <a:r>
              <a:rPr lang="en" sz="1200" dirty="0" smtClean="0">
                <a:solidFill>
                  <a:srgbClr val="545454"/>
                </a:solidFill>
                <a:highlight>
                  <a:srgbClr val="FFFFFF"/>
                </a:highlight>
                <a:latin typeface="Arial"/>
                <a:ea typeface="Arial"/>
                <a:cs typeface="Arial"/>
                <a:sym typeface="Arial"/>
              </a:rPr>
              <a:t>Chinese characters are extremely detailed. Strokes don't cross outside the square perimeter of any character, giving a line of script a consistent, uniform appearance.</a:t>
            </a:r>
            <a:endParaRPr sz="1200" dirty="0" smtClean="0">
              <a:solidFill>
                <a:srgbClr val="545454"/>
              </a:solidFill>
              <a:highlight>
                <a:srgbClr val="FFFFFF"/>
              </a:highlight>
              <a:latin typeface="Arial"/>
              <a:ea typeface="Arial"/>
              <a:cs typeface="Arial"/>
              <a:sym typeface="Arial"/>
            </a:endParaRPr>
          </a:p>
          <a:p>
            <a:pPr marL="457200" lvl="0" indent="-304800" algn="l" rtl="0">
              <a:lnSpc>
                <a:spcPct val="156250"/>
              </a:lnSpc>
              <a:spcBef>
                <a:spcPts val="0"/>
              </a:spcBef>
              <a:spcAft>
                <a:spcPts val="0"/>
              </a:spcAft>
              <a:buClr>
                <a:srgbClr val="545454"/>
              </a:buClr>
              <a:buSzPts val="1200"/>
              <a:buFont typeface="Arial"/>
              <a:buChar char="●"/>
            </a:pPr>
            <a:r>
              <a:rPr lang="en" sz="1200" dirty="0" smtClean="0">
                <a:solidFill>
                  <a:srgbClr val="545454"/>
                </a:solidFill>
                <a:highlight>
                  <a:srgbClr val="FFFFFF"/>
                </a:highlight>
                <a:latin typeface="Arial"/>
                <a:ea typeface="Arial"/>
                <a:cs typeface="Arial"/>
                <a:sym typeface="Arial"/>
              </a:rPr>
              <a:t>In </a:t>
            </a:r>
            <a:r>
              <a:rPr lang="en" sz="1200" dirty="0">
                <a:solidFill>
                  <a:srgbClr val="545454"/>
                </a:solidFill>
                <a:highlight>
                  <a:srgbClr val="FFFFFF"/>
                </a:highlight>
                <a:latin typeface="Arial"/>
                <a:ea typeface="Arial"/>
                <a:cs typeface="Arial"/>
                <a:sym typeface="Arial"/>
              </a:rPr>
              <a:t>contrast, Japanese has a more open and airy style of script.</a:t>
            </a:r>
            <a:endParaRPr sz="1200" dirty="0">
              <a:solidFill>
                <a:srgbClr val="545454"/>
              </a:solidFill>
              <a:highlight>
                <a:srgbClr val="FFFFFF"/>
              </a:highlight>
              <a:latin typeface="Arial"/>
              <a:ea typeface="Arial"/>
              <a:cs typeface="Arial"/>
              <a:sym typeface="Arial"/>
            </a:endParaRPr>
          </a:p>
          <a:p>
            <a:pPr marL="457200" lvl="0" indent="-304800" algn="l" rtl="0">
              <a:lnSpc>
                <a:spcPct val="156250"/>
              </a:lnSpc>
              <a:spcBef>
                <a:spcPts val="0"/>
              </a:spcBef>
              <a:spcAft>
                <a:spcPts val="0"/>
              </a:spcAft>
              <a:buClr>
                <a:srgbClr val="545454"/>
              </a:buClr>
              <a:buSzPts val="1200"/>
              <a:buFont typeface="Arial"/>
              <a:buChar char="●"/>
            </a:pPr>
            <a:r>
              <a:rPr lang="en" sz="1200" dirty="0">
                <a:solidFill>
                  <a:srgbClr val="545454"/>
                </a:solidFill>
                <a:highlight>
                  <a:srgbClr val="FFFFFF"/>
                </a:highlight>
                <a:latin typeface="Arial"/>
                <a:ea typeface="Arial"/>
                <a:cs typeface="Arial"/>
                <a:sym typeface="Arial"/>
              </a:rPr>
              <a:t>While Korean characters are orderly and regimented, they aren't quite as dense or complex as Chinese characters, with a lot more open space.</a:t>
            </a:r>
            <a:endParaRPr sz="1100" b="1" dirty="0">
              <a:solidFill>
                <a:srgbClr val="545454"/>
              </a:solidFill>
              <a:latin typeface="Arial"/>
              <a:ea typeface="Arial"/>
              <a:cs typeface="Arial"/>
              <a:sym typeface="Arial"/>
            </a:endParaRPr>
          </a:p>
          <a:p>
            <a:pPr marL="0" lvl="0" indent="0" algn="l" rtl="0">
              <a:spcBef>
                <a:spcPts val="0"/>
              </a:spcBef>
              <a:spcAft>
                <a:spcPts val="1600"/>
              </a:spcAft>
              <a:buNone/>
            </a:pPr>
            <a:endParaRPr dirty="0"/>
          </a:p>
        </p:txBody>
      </p:sp>
      <p:pic>
        <p:nvPicPr>
          <p:cNvPr id="88" name="Google Shape;88;p17"/>
          <p:cNvPicPr preferRelativeResize="0"/>
          <p:nvPr/>
        </p:nvPicPr>
        <p:blipFill>
          <a:blip r:embed="rId3">
            <a:alphaModFix/>
          </a:blip>
          <a:stretch>
            <a:fillRect/>
          </a:stretch>
        </p:blipFill>
        <p:spPr>
          <a:xfrm>
            <a:off x="4806225" y="830650"/>
            <a:ext cx="4128601" cy="3096450"/>
          </a:xfrm>
          <a:prstGeom prst="rect">
            <a:avLst/>
          </a:prstGeom>
          <a:noFill/>
          <a:ln w="9525" cap="flat" cmpd="sng">
            <a:solidFill>
              <a:schemeClr val="dk1"/>
            </a:solidFill>
            <a:prstDash val="solid"/>
            <a:round/>
            <a:headEnd type="none" w="sm" len="sm"/>
            <a:tailEnd type="none" w="sm" len="sm"/>
          </a:ln>
        </p:spPr>
      </p:pic>
      <p:sp>
        <p:nvSpPr>
          <p:cNvPr id="89" name="Google Shape;89;p17"/>
          <p:cNvSpPr txBox="1"/>
          <p:nvPr/>
        </p:nvSpPr>
        <p:spPr>
          <a:xfrm>
            <a:off x="5330925" y="4036925"/>
            <a:ext cx="36039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a:solidFill>
                  <a:srgbClr val="434343"/>
                </a:solidFill>
              </a:rPr>
              <a:t>Tip:</a:t>
            </a:r>
            <a:r>
              <a:rPr lang="en" sz="900" dirty="0">
                <a:solidFill>
                  <a:srgbClr val="434343"/>
                </a:solidFill>
                <a:highlight>
                  <a:srgbClr val="F0F6EC"/>
                </a:highlight>
              </a:rPr>
              <a:t> Chinese characters aren't common in modern Korean writing. However, if you're looking at an older text, you may see Chinese characters interspersed among Korean script, especially for words of Chinese origin.</a:t>
            </a:r>
            <a:endParaRPr sz="900" dirty="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
                                            <p:txEl>
                                              <p:pRg st="1" end="1"/>
                                            </p:txEl>
                                          </p:spTgt>
                                        </p:tgtEl>
                                        <p:attrNameLst>
                                          <p:attrName>style.visibility</p:attrName>
                                        </p:attrNameLst>
                                      </p:cBhvr>
                                      <p:to>
                                        <p:strVal val="visible"/>
                                      </p:to>
                                    </p:set>
                                    <p:anim calcmode="lin" valueType="num">
                                      <p:cBhvr additive="base">
                                        <p:cTn id="13" dur="500" fill="hold"/>
                                        <p:tgtEl>
                                          <p:spTgt spid="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
                                            <p:txEl>
                                              <p:pRg st="2" end="2"/>
                                            </p:txEl>
                                          </p:spTgt>
                                        </p:tgtEl>
                                        <p:attrNameLst>
                                          <p:attrName>style.visibility</p:attrName>
                                        </p:attrNameLst>
                                      </p:cBhvr>
                                      <p:to>
                                        <p:strVal val="visible"/>
                                      </p:to>
                                    </p:set>
                                    <p:anim calcmode="lin" valueType="num">
                                      <p:cBhvr additive="base">
                                        <p:cTn id="19" dur="500" fill="hold"/>
                                        <p:tgtEl>
                                          <p:spTgt spid="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
                                            <p:txEl>
                                              <p:pRg st="3" end="3"/>
                                            </p:txEl>
                                          </p:spTgt>
                                        </p:tgtEl>
                                        <p:attrNameLst>
                                          <p:attrName>style.visibility</p:attrName>
                                        </p:attrNameLst>
                                      </p:cBhvr>
                                      <p:to>
                                        <p:strVal val="visible"/>
                                      </p:to>
                                    </p:set>
                                    <p:anim calcmode="lin" valueType="num">
                                      <p:cBhvr additive="base">
                                        <p:cTn id="25" dur="500" fill="hold"/>
                                        <p:tgtEl>
                                          <p:spTgt spid="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anim calcmode="lin" valueType="num">
                                      <p:cBhvr>
                                        <p:cTn id="32" dur="1000" fill="hold"/>
                                        <p:tgtEl>
                                          <p:spTgt spid="88"/>
                                        </p:tgtEl>
                                        <p:attrNameLst>
                                          <p:attrName>ppt_x</p:attrName>
                                        </p:attrNameLst>
                                      </p:cBhvr>
                                      <p:tavLst>
                                        <p:tav tm="0">
                                          <p:val>
                                            <p:strVal val="#ppt_x"/>
                                          </p:val>
                                        </p:tav>
                                        <p:tav tm="100000">
                                          <p:val>
                                            <p:strVal val="#ppt_x"/>
                                          </p:val>
                                        </p:tav>
                                      </p:tavLst>
                                    </p:anim>
                                    <p:anim calcmode="lin" valueType="num">
                                      <p:cBhvr>
                                        <p:cTn id="33"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9">
                                            <p:txEl>
                                              <p:pRg st="0" end="0"/>
                                            </p:txEl>
                                          </p:spTgt>
                                        </p:tgtEl>
                                        <p:attrNameLst>
                                          <p:attrName>style.visibility</p:attrName>
                                        </p:attrNameLst>
                                      </p:cBhvr>
                                      <p:to>
                                        <p:strVal val="visible"/>
                                      </p:to>
                                    </p:set>
                                    <p:animEffect transition="in" filter="fade">
                                      <p:cBhvr>
                                        <p:cTn id="38" dur="1000"/>
                                        <p:tgtEl>
                                          <p:spTgt spid="89">
                                            <p:txEl>
                                              <p:pRg st="0" end="0"/>
                                            </p:txEl>
                                          </p:spTgt>
                                        </p:tgtEl>
                                      </p:cBhvr>
                                    </p:animEffect>
                                    <p:anim calcmode="lin" valueType="num">
                                      <p:cBhvr>
                                        <p:cTn id="39"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6770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dirty="0">
                <a:solidFill>
                  <a:schemeClr val="accent2"/>
                </a:solidFill>
                <a:latin typeface="Gloria Hallelujah"/>
                <a:ea typeface="Gloria Hallelujah"/>
                <a:cs typeface="Gloria Hallelujah"/>
                <a:sym typeface="Gloria Hallelujah"/>
              </a:rPr>
              <a:t>Method 1 - Evaluating Character Shapes</a:t>
            </a:r>
            <a:endParaRPr dirty="0">
              <a:solidFill>
                <a:schemeClr val="accent2"/>
              </a:solidFill>
              <a:latin typeface="Gloria Hallelujah"/>
              <a:ea typeface="Gloria Hallelujah"/>
              <a:cs typeface="Gloria Hallelujah"/>
              <a:sym typeface="Gloria Hallelujah"/>
            </a:endParaRPr>
          </a:p>
          <a:p>
            <a:pPr marL="0" lvl="0" indent="0" algn="l" rtl="0">
              <a:spcBef>
                <a:spcPts val="0"/>
              </a:spcBef>
              <a:spcAft>
                <a:spcPts val="0"/>
              </a:spcAft>
              <a:buNone/>
            </a:pPr>
            <a:endParaRPr dirty="0">
              <a:latin typeface="Gloria Hallelujah"/>
              <a:ea typeface="Gloria Hallelujah"/>
              <a:cs typeface="Gloria Hallelujah"/>
              <a:sym typeface="Gloria Hallelujah"/>
            </a:endParaRPr>
          </a:p>
        </p:txBody>
      </p:sp>
      <p:sp>
        <p:nvSpPr>
          <p:cNvPr id="95" name="Google Shape;95;p18"/>
          <p:cNvSpPr txBox="1">
            <a:spLocks noGrp="1"/>
          </p:cNvSpPr>
          <p:nvPr>
            <p:ph type="body" idx="1"/>
          </p:nvPr>
        </p:nvSpPr>
        <p:spPr>
          <a:xfrm>
            <a:off x="212035" y="1139400"/>
            <a:ext cx="4498565" cy="2040000"/>
          </a:xfrm>
          <a:prstGeom prst="rect">
            <a:avLst/>
          </a:prstGeom>
        </p:spPr>
        <p:txBody>
          <a:bodyPr spcFirstLastPara="1" wrap="square" lIns="91425" tIns="91425" rIns="91425" bIns="91425" anchor="t" anchorCtr="0">
            <a:noAutofit/>
          </a:bodyPr>
          <a:lstStyle/>
          <a:p>
            <a:pPr marL="101600" marR="292100" lvl="0" indent="0" algn="l" rtl="0">
              <a:spcBef>
                <a:spcPts val="0"/>
              </a:spcBef>
              <a:spcAft>
                <a:spcPts val="0"/>
              </a:spcAft>
              <a:buNone/>
            </a:pPr>
            <a:r>
              <a:rPr lang="en" sz="1100" b="1" dirty="0">
                <a:solidFill>
                  <a:srgbClr val="545454"/>
                </a:solidFill>
                <a:latin typeface="Arial"/>
                <a:ea typeface="Arial"/>
                <a:cs typeface="Arial"/>
                <a:sym typeface="Arial"/>
              </a:rPr>
              <a:t>Identify Japanese script as light and loose.</a:t>
            </a:r>
            <a:r>
              <a:rPr lang="en" sz="1100" dirty="0">
                <a:solidFill>
                  <a:srgbClr val="545454"/>
                </a:solidFill>
                <a:latin typeface="Arial"/>
                <a:ea typeface="Arial"/>
                <a:cs typeface="Arial"/>
                <a:sym typeface="Arial"/>
              </a:rPr>
              <a:t> Loose, curvy lines that aren't constrained to a small box are Japanese</a:t>
            </a:r>
            <a:r>
              <a:rPr lang="en" sz="1100" dirty="0">
                <a:solidFill>
                  <a:srgbClr val="545454"/>
                </a:solidFill>
                <a:uFill>
                  <a:noFill/>
                </a:uFill>
                <a:latin typeface="Arial"/>
                <a:ea typeface="Arial"/>
                <a:cs typeface="Arial"/>
                <a:sym typeface="Arial"/>
                <a:hlinkClick r:id="rId3"/>
              </a:rPr>
              <a:t> </a:t>
            </a:r>
            <a:r>
              <a:rPr lang="en" sz="1100" dirty="0">
                <a:solidFill>
                  <a:srgbClr val="307530"/>
                </a:solidFill>
                <a:uFill>
                  <a:noFill/>
                </a:uFill>
                <a:latin typeface="Arial"/>
                <a:ea typeface="Arial"/>
                <a:cs typeface="Arial"/>
                <a:sym typeface="Arial"/>
                <a:hlinkClick r:id="rId3"/>
              </a:rPr>
              <a:t>hiragana</a:t>
            </a:r>
            <a:r>
              <a:rPr lang="en" sz="1100" dirty="0">
                <a:solidFill>
                  <a:srgbClr val="545454"/>
                </a:solidFill>
                <a:latin typeface="Arial"/>
                <a:ea typeface="Arial"/>
                <a:cs typeface="Arial"/>
                <a:sym typeface="Arial"/>
              </a:rPr>
              <a:t>. The characters are extremely simple compared to Korean or Chinese characters, some only requiring a single stroke of the pen to reproduce.</a:t>
            </a:r>
            <a:endParaRPr sz="7000" baseline="30000" dirty="0">
              <a:solidFill>
                <a:srgbClr val="307530"/>
              </a:solidFill>
              <a:latin typeface="Arial"/>
              <a:ea typeface="Arial"/>
              <a:cs typeface="Arial"/>
              <a:sym typeface="Arial"/>
            </a:endParaRPr>
          </a:p>
          <a:p>
            <a:pPr marL="1079500" marR="292100" lvl="0" indent="-304800" algn="l" rtl="0">
              <a:lnSpc>
                <a:spcPct val="156250"/>
              </a:lnSpc>
              <a:spcBef>
                <a:spcPts val="400"/>
              </a:spcBef>
              <a:spcAft>
                <a:spcPts val="0"/>
              </a:spcAft>
              <a:buClr>
                <a:srgbClr val="545454"/>
              </a:buClr>
              <a:buSzPts val="1200"/>
              <a:buFont typeface="Arial"/>
              <a:buChar char="●"/>
            </a:pPr>
            <a:r>
              <a:rPr lang="en" sz="1200" dirty="0">
                <a:solidFill>
                  <a:srgbClr val="545454"/>
                </a:solidFill>
                <a:highlight>
                  <a:srgbClr val="FFFFFF"/>
                </a:highlight>
                <a:latin typeface="Arial"/>
                <a:ea typeface="Arial"/>
                <a:cs typeface="Arial"/>
                <a:sym typeface="Arial"/>
              </a:rPr>
              <a:t>For a quick shortcut, look for the character "の." </a:t>
            </a:r>
            <a:endParaRPr lang="en" sz="1200" dirty="0" smtClean="0">
              <a:solidFill>
                <a:srgbClr val="545454"/>
              </a:solidFill>
              <a:highlight>
                <a:srgbClr val="FFFFFF"/>
              </a:highlight>
              <a:latin typeface="Arial"/>
              <a:ea typeface="Arial"/>
              <a:cs typeface="Arial"/>
              <a:sym typeface="Arial"/>
            </a:endParaRPr>
          </a:p>
          <a:p>
            <a:pPr marL="1079500" marR="292100" lvl="0" indent="-304800" algn="l" rtl="0">
              <a:lnSpc>
                <a:spcPct val="156250"/>
              </a:lnSpc>
              <a:spcBef>
                <a:spcPts val="400"/>
              </a:spcBef>
              <a:spcAft>
                <a:spcPts val="0"/>
              </a:spcAft>
              <a:buClr>
                <a:srgbClr val="545454"/>
              </a:buClr>
              <a:buSzPts val="1200"/>
              <a:buFont typeface="Arial"/>
              <a:buChar char="●"/>
            </a:pPr>
            <a:r>
              <a:rPr lang="en" sz="1200" dirty="0" smtClean="0">
                <a:solidFill>
                  <a:srgbClr val="545454"/>
                </a:solidFill>
                <a:highlight>
                  <a:srgbClr val="FFFFFF"/>
                </a:highlight>
                <a:latin typeface="Arial"/>
                <a:ea typeface="Arial"/>
                <a:cs typeface="Arial"/>
                <a:sym typeface="Arial"/>
              </a:rPr>
              <a:t>Neither </a:t>
            </a:r>
            <a:r>
              <a:rPr lang="en" sz="1200" dirty="0">
                <a:solidFill>
                  <a:srgbClr val="545454"/>
                </a:solidFill>
                <a:highlight>
                  <a:srgbClr val="FFFFFF"/>
                </a:highlight>
                <a:latin typeface="Arial"/>
                <a:ea typeface="Arial"/>
                <a:cs typeface="Arial"/>
                <a:sym typeface="Arial"/>
              </a:rPr>
              <a:t>Korean nor Chinese have a character that looks anything like "の." </a:t>
            </a:r>
            <a:r>
              <a:rPr lang="en" sz="1200" dirty="0" smtClean="0">
                <a:solidFill>
                  <a:srgbClr val="545454"/>
                </a:solidFill>
                <a:highlight>
                  <a:srgbClr val="FFFFFF"/>
                </a:highlight>
                <a:latin typeface="Arial"/>
                <a:ea typeface="Arial"/>
                <a:cs typeface="Arial"/>
                <a:sym typeface="Arial"/>
              </a:rPr>
              <a:t>It's </a:t>
            </a:r>
            <a:r>
              <a:rPr lang="en" sz="1200" dirty="0">
                <a:solidFill>
                  <a:srgbClr val="545454"/>
                </a:solidFill>
                <a:highlight>
                  <a:srgbClr val="FFFFFF"/>
                </a:highlight>
                <a:latin typeface="Arial"/>
                <a:ea typeface="Arial"/>
                <a:cs typeface="Arial"/>
                <a:sym typeface="Arial"/>
              </a:rPr>
              <a:t>typically pretty easy to remember and spot. </a:t>
            </a:r>
            <a:endParaRPr lang="en" sz="1200" dirty="0" smtClean="0">
              <a:solidFill>
                <a:srgbClr val="545454"/>
              </a:solidFill>
              <a:highlight>
                <a:srgbClr val="FFFFFF"/>
              </a:highlight>
              <a:latin typeface="Arial"/>
              <a:ea typeface="Arial"/>
              <a:cs typeface="Arial"/>
              <a:sym typeface="Arial"/>
            </a:endParaRPr>
          </a:p>
          <a:p>
            <a:pPr marL="1079500" marR="292100" lvl="0" indent="-304800" algn="l" rtl="0">
              <a:lnSpc>
                <a:spcPct val="156250"/>
              </a:lnSpc>
              <a:spcBef>
                <a:spcPts val="400"/>
              </a:spcBef>
              <a:spcAft>
                <a:spcPts val="0"/>
              </a:spcAft>
              <a:buClr>
                <a:srgbClr val="545454"/>
              </a:buClr>
              <a:buSzPts val="1200"/>
              <a:buFont typeface="Arial"/>
              <a:buChar char="●"/>
            </a:pPr>
            <a:r>
              <a:rPr lang="en" sz="1200" dirty="0" smtClean="0">
                <a:solidFill>
                  <a:srgbClr val="545454"/>
                </a:solidFill>
                <a:highlight>
                  <a:srgbClr val="FFFFFF"/>
                </a:highlight>
                <a:latin typeface="Arial"/>
                <a:ea typeface="Arial"/>
                <a:cs typeface="Arial"/>
                <a:sym typeface="Arial"/>
              </a:rPr>
              <a:t>If </a:t>
            </a:r>
            <a:r>
              <a:rPr lang="en" sz="1200" dirty="0">
                <a:solidFill>
                  <a:srgbClr val="545454"/>
                </a:solidFill>
                <a:highlight>
                  <a:srgbClr val="FFFFFF"/>
                </a:highlight>
                <a:latin typeface="Arial"/>
                <a:ea typeface="Arial"/>
                <a:cs typeface="Arial"/>
                <a:sym typeface="Arial"/>
              </a:rPr>
              <a:t>you see this character in a passage of writing, it's most likely Japanese writing, even if you notice a few Chinese characters.</a:t>
            </a:r>
            <a:endParaRPr sz="1100" b="1" dirty="0">
              <a:solidFill>
                <a:srgbClr val="545454"/>
              </a:solidFill>
              <a:latin typeface="Arial"/>
              <a:ea typeface="Arial"/>
              <a:cs typeface="Arial"/>
              <a:sym typeface="Arial"/>
            </a:endParaRPr>
          </a:p>
          <a:p>
            <a:pPr marL="0" lvl="0" indent="0" algn="l" rtl="0">
              <a:spcBef>
                <a:spcPts val="0"/>
              </a:spcBef>
              <a:spcAft>
                <a:spcPts val="1600"/>
              </a:spcAft>
              <a:buNone/>
            </a:pPr>
            <a:endParaRPr dirty="0"/>
          </a:p>
        </p:txBody>
      </p:sp>
      <p:pic>
        <p:nvPicPr>
          <p:cNvPr id="96" name="Google Shape;96;p18"/>
          <p:cNvPicPr preferRelativeResize="0"/>
          <p:nvPr/>
        </p:nvPicPr>
        <p:blipFill>
          <a:blip r:embed="rId4">
            <a:alphaModFix/>
          </a:blip>
          <a:stretch>
            <a:fillRect/>
          </a:stretch>
        </p:blipFill>
        <p:spPr>
          <a:xfrm>
            <a:off x="4710600" y="1327275"/>
            <a:ext cx="4128601" cy="3096450"/>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 calcmode="lin" valueType="num">
                                      <p:cBhvr additive="base">
                                        <p:cTn id="7" dur="500" fill="hold"/>
                                        <p:tgtEl>
                                          <p:spTgt spid="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5">
                                            <p:txEl>
                                              <p:pRg st="1" end="1"/>
                                            </p:txEl>
                                          </p:spTgt>
                                        </p:tgtEl>
                                        <p:attrNameLst>
                                          <p:attrName>style.visibility</p:attrName>
                                        </p:attrNameLst>
                                      </p:cBhvr>
                                      <p:to>
                                        <p:strVal val="visible"/>
                                      </p:to>
                                    </p:set>
                                    <p:anim calcmode="lin" valueType="num">
                                      <p:cBhvr additive="base">
                                        <p:cTn id="13" dur="500" fill="hold"/>
                                        <p:tgtEl>
                                          <p:spTgt spid="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5">
                                            <p:txEl>
                                              <p:pRg st="2" end="2"/>
                                            </p:txEl>
                                          </p:spTgt>
                                        </p:tgtEl>
                                        <p:attrNameLst>
                                          <p:attrName>style.visibility</p:attrName>
                                        </p:attrNameLst>
                                      </p:cBhvr>
                                      <p:to>
                                        <p:strVal val="visible"/>
                                      </p:to>
                                    </p:set>
                                    <p:anim calcmode="lin" valueType="num">
                                      <p:cBhvr additive="base">
                                        <p:cTn id="19" dur="500" fill="hold"/>
                                        <p:tgtEl>
                                          <p:spTgt spid="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5">
                                            <p:txEl>
                                              <p:pRg st="3" end="3"/>
                                            </p:txEl>
                                          </p:spTgt>
                                        </p:tgtEl>
                                        <p:attrNameLst>
                                          <p:attrName>style.visibility</p:attrName>
                                        </p:attrNameLst>
                                      </p:cBhvr>
                                      <p:to>
                                        <p:strVal val="visible"/>
                                      </p:to>
                                    </p:set>
                                    <p:anim calcmode="lin" valueType="num">
                                      <p:cBhvr additive="base">
                                        <p:cTn id="25" dur="500" fill="hold"/>
                                        <p:tgtEl>
                                          <p:spTgt spid="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1000"/>
                                        <p:tgtEl>
                                          <p:spTgt spid="96"/>
                                        </p:tgtEl>
                                      </p:cBhvr>
                                    </p:animEffect>
                                    <p:anim calcmode="lin" valueType="num">
                                      <p:cBhvr>
                                        <p:cTn id="32" dur="1000" fill="hold"/>
                                        <p:tgtEl>
                                          <p:spTgt spid="96"/>
                                        </p:tgtEl>
                                        <p:attrNameLst>
                                          <p:attrName>ppt_x</p:attrName>
                                        </p:attrNameLst>
                                      </p:cBhvr>
                                      <p:tavLst>
                                        <p:tav tm="0">
                                          <p:val>
                                            <p:strVal val="#ppt_x"/>
                                          </p:val>
                                        </p:tav>
                                        <p:tav tm="100000">
                                          <p:val>
                                            <p:strVal val="#ppt_x"/>
                                          </p:val>
                                        </p:tav>
                                      </p:tavLst>
                                    </p:anim>
                                    <p:anim calcmode="lin" valueType="num">
                                      <p:cBhvr>
                                        <p:cTn id="33"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solidFill>
                  <a:schemeClr val="accent2"/>
                </a:solidFill>
                <a:latin typeface="Gloria Hallelujah"/>
                <a:ea typeface="Gloria Hallelujah"/>
                <a:cs typeface="Gloria Hallelujah"/>
                <a:sym typeface="Gloria Hallelujah"/>
              </a:rPr>
              <a:t>Let’s Test Your Knowledge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21628" r="-779" b="28339"/>
          <a:stretch/>
        </p:blipFill>
        <p:spPr>
          <a:xfrm>
            <a:off x="468139" y="1227451"/>
            <a:ext cx="4152636" cy="1051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2688820"/>
            <a:ext cx="3134875" cy="1844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086" y="1300338"/>
            <a:ext cx="3619365" cy="1812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488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3102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Gloria Hallelujah"/>
                <a:ea typeface="Gloria Hallelujah"/>
                <a:cs typeface="Gloria Hallelujah"/>
                <a:sym typeface="Gloria Hallelujah"/>
              </a:rPr>
              <a:t>Method 2 - Analyzing Text Formatting</a:t>
            </a:r>
            <a:endParaRPr>
              <a:solidFill>
                <a:schemeClr val="accent2"/>
              </a:solidFill>
              <a:latin typeface="Gloria Hallelujah"/>
              <a:ea typeface="Gloria Hallelujah"/>
              <a:cs typeface="Gloria Hallelujah"/>
              <a:sym typeface="Gloria Hallelujah"/>
            </a:endParaRPr>
          </a:p>
        </p:txBody>
      </p:sp>
      <p:sp>
        <p:nvSpPr>
          <p:cNvPr id="102" name="Google Shape;102;p19"/>
          <p:cNvSpPr txBox="1">
            <a:spLocks noGrp="1"/>
          </p:cNvSpPr>
          <p:nvPr>
            <p:ph type="body" idx="1"/>
          </p:nvPr>
        </p:nvSpPr>
        <p:spPr>
          <a:xfrm>
            <a:off x="311700" y="1471725"/>
            <a:ext cx="3256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100" b="1" dirty="0">
                <a:solidFill>
                  <a:srgbClr val="545454"/>
                </a:solidFill>
                <a:latin typeface="Arial"/>
                <a:ea typeface="Arial"/>
                <a:cs typeface="Arial"/>
                <a:sym typeface="Arial"/>
              </a:rPr>
              <a:t>Look for spaces between words.</a:t>
            </a:r>
            <a:r>
              <a:rPr lang="en" sz="1100" dirty="0">
                <a:solidFill>
                  <a:srgbClr val="545454"/>
                </a:solidFill>
                <a:highlight>
                  <a:srgbClr val="FFFFFF"/>
                </a:highlight>
                <a:latin typeface="Arial"/>
                <a:ea typeface="Arial"/>
                <a:cs typeface="Arial"/>
                <a:sym typeface="Arial"/>
              </a:rPr>
              <a:t> Neither Chinese nor Japanese separate individual words with spaces as European languages do. However, Koreans have adopted this convention and put spaces between words.</a:t>
            </a:r>
            <a:endParaRPr sz="1100" dirty="0">
              <a:solidFill>
                <a:srgbClr val="545454"/>
              </a:solidFill>
              <a:highlight>
                <a:srgbClr val="FFFFFF"/>
              </a:highlight>
              <a:latin typeface="Arial"/>
              <a:ea typeface="Arial"/>
              <a:cs typeface="Arial"/>
              <a:sym typeface="Arial"/>
            </a:endParaRPr>
          </a:p>
          <a:p>
            <a:pPr marL="977900" lvl="0" indent="-304800" algn="l" rtl="0">
              <a:lnSpc>
                <a:spcPct val="156250"/>
              </a:lnSpc>
              <a:spcBef>
                <a:spcPts val="1600"/>
              </a:spcBef>
              <a:spcAft>
                <a:spcPts val="0"/>
              </a:spcAft>
              <a:buClr>
                <a:srgbClr val="545454"/>
              </a:buClr>
              <a:buSzPts val="1200"/>
              <a:buFont typeface="Arial"/>
              <a:buChar char="●"/>
            </a:pPr>
            <a:r>
              <a:rPr lang="en" sz="1200" dirty="0">
                <a:solidFill>
                  <a:srgbClr val="545454"/>
                </a:solidFill>
                <a:highlight>
                  <a:srgbClr val="FFFFFF"/>
                </a:highlight>
                <a:latin typeface="Arial"/>
                <a:ea typeface="Arial"/>
                <a:cs typeface="Arial"/>
                <a:sym typeface="Arial"/>
              </a:rPr>
              <a:t>Even if you can't read the script, you should be able to identify characters blocked together into words. </a:t>
            </a:r>
            <a:endParaRPr sz="1200" dirty="0">
              <a:solidFill>
                <a:srgbClr val="545454"/>
              </a:solidFill>
              <a:highlight>
                <a:srgbClr val="FFFFFF"/>
              </a:highlight>
              <a:latin typeface="Arial"/>
              <a:ea typeface="Arial"/>
              <a:cs typeface="Arial"/>
              <a:sym typeface="Arial"/>
            </a:endParaRPr>
          </a:p>
        </p:txBody>
      </p:sp>
      <p:pic>
        <p:nvPicPr>
          <p:cNvPr id="103" name="Google Shape;103;p19"/>
          <p:cNvPicPr preferRelativeResize="0"/>
          <p:nvPr/>
        </p:nvPicPr>
        <p:blipFill>
          <a:blip r:embed="rId3">
            <a:alphaModFix/>
          </a:blip>
          <a:stretch>
            <a:fillRect/>
          </a:stretch>
        </p:blipFill>
        <p:spPr>
          <a:xfrm>
            <a:off x="3720900" y="1220825"/>
            <a:ext cx="5027033" cy="3770275"/>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Effect transition="in" filter="barn(inVertical)">
                                      <p:cBhvr>
                                        <p:cTn id="7" dur="500"/>
                                        <p:tgtEl>
                                          <p:spTgt spid="1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Effect transition="in" filter="barn(inVertical)">
                                      <p:cBhvr>
                                        <p:cTn id="12" dur="500"/>
                                        <p:tgtEl>
                                          <p:spTgt spid="1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1000"/>
                                        <p:tgtEl>
                                          <p:spTgt spid="103"/>
                                        </p:tgtEl>
                                      </p:cBhvr>
                                    </p:animEffect>
                                    <p:anim calcmode="lin" valueType="num">
                                      <p:cBhvr>
                                        <p:cTn id="18" dur="1000" fill="hold"/>
                                        <p:tgtEl>
                                          <p:spTgt spid="103"/>
                                        </p:tgtEl>
                                        <p:attrNameLst>
                                          <p:attrName>ppt_x</p:attrName>
                                        </p:attrNameLst>
                                      </p:cBhvr>
                                      <p:tavLst>
                                        <p:tav tm="0">
                                          <p:val>
                                            <p:strVal val="#ppt_x"/>
                                          </p:val>
                                        </p:tav>
                                        <p:tav tm="100000">
                                          <p:val>
                                            <p:strVal val="#ppt_x"/>
                                          </p:val>
                                        </p:tav>
                                      </p:tavLst>
                                    </p:anim>
                                    <p:anim calcmode="lin" valueType="num">
                                      <p:cBhvr>
                                        <p:cTn id="1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3102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accent2"/>
                </a:solidFill>
                <a:latin typeface="Gloria Hallelujah"/>
                <a:ea typeface="Gloria Hallelujah"/>
                <a:cs typeface="Gloria Hallelujah"/>
                <a:sym typeface="Gloria Hallelujah"/>
              </a:rPr>
              <a:t>Method 2 - Analyzing Text Formatting</a:t>
            </a:r>
            <a:endParaRPr>
              <a:solidFill>
                <a:schemeClr val="accent2"/>
              </a:solidFill>
              <a:latin typeface="Gloria Hallelujah"/>
              <a:ea typeface="Gloria Hallelujah"/>
              <a:cs typeface="Gloria Hallelujah"/>
              <a:sym typeface="Gloria Hallelujah"/>
            </a:endParaRPr>
          </a:p>
          <a:p>
            <a:pPr marL="0" lvl="0" indent="0" algn="l" rtl="0">
              <a:spcBef>
                <a:spcPts val="0"/>
              </a:spcBef>
              <a:spcAft>
                <a:spcPts val="0"/>
              </a:spcAft>
              <a:buNone/>
            </a:pPr>
            <a:endParaRPr>
              <a:latin typeface="Gloria Hallelujah"/>
              <a:ea typeface="Gloria Hallelujah"/>
              <a:cs typeface="Gloria Hallelujah"/>
              <a:sym typeface="Gloria Hallelujah"/>
            </a:endParaRPr>
          </a:p>
        </p:txBody>
      </p:sp>
      <p:sp>
        <p:nvSpPr>
          <p:cNvPr id="109" name="Google Shape;109;p20"/>
          <p:cNvSpPr txBox="1">
            <a:spLocks noGrp="1"/>
          </p:cNvSpPr>
          <p:nvPr>
            <p:ph type="body" idx="1"/>
          </p:nvPr>
        </p:nvSpPr>
        <p:spPr>
          <a:xfrm>
            <a:off x="311700" y="1248487"/>
            <a:ext cx="3256800" cy="3416400"/>
          </a:xfrm>
          <a:prstGeom prst="rect">
            <a:avLst/>
          </a:prstGeom>
        </p:spPr>
        <p:txBody>
          <a:bodyPr spcFirstLastPara="1" wrap="square" lIns="91425" tIns="91425" rIns="91425" bIns="91425" anchor="t" anchorCtr="0">
            <a:noAutofit/>
          </a:bodyPr>
          <a:lstStyle/>
          <a:p>
            <a:pPr marL="0" lvl="0" indent="0" algn="l" rtl="0">
              <a:lnSpc>
                <a:spcPct val="156250"/>
              </a:lnSpc>
              <a:spcBef>
                <a:spcPts val="400"/>
              </a:spcBef>
              <a:spcAft>
                <a:spcPts val="0"/>
              </a:spcAft>
              <a:buNone/>
            </a:pPr>
            <a:r>
              <a:rPr lang="en" sz="1100" b="1" dirty="0">
                <a:solidFill>
                  <a:srgbClr val="545454"/>
                </a:solidFill>
                <a:latin typeface="Arial"/>
                <a:ea typeface="Arial"/>
                <a:cs typeface="Arial"/>
                <a:sym typeface="Arial"/>
              </a:rPr>
              <a:t>Identify Western-style punctuation.</a:t>
            </a:r>
            <a:r>
              <a:rPr lang="en" sz="1100" dirty="0">
                <a:solidFill>
                  <a:srgbClr val="545454"/>
                </a:solidFill>
                <a:highlight>
                  <a:srgbClr val="FFFFFF"/>
                </a:highlight>
                <a:latin typeface="Arial"/>
                <a:ea typeface="Arial"/>
                <a:cs typeface="Arial"/>
                <a:sym typeface="Arial"/>
              </a:rPr>
              <a:t> While </a:t>
            </a:r>
            <a:r>
              <a:rPr lang="en" sz="1100" dirty="0" smtClean="0">
                <a:solidFill>
                  <a:srgbClr val="545454"/>
                </a:solidFill>
                <a:highlight>
                  <a:srgbClr val="FFFFFF"/>
                </a:highlight>
                <a:latin typeface="Arial"/>
                <a:ea typeface="Arial"/>
                <a:cs typeface="Arial"/>
                <a:sym typeface="Arial"/>
              </a:rPr>
              <a:t>Japanese &amp; Chinese have their </a:t>
            </a:r>
            <a:r>
              <a:rPr lang="en" sz="1100" dirty="0">
                <a:solidFill>
                  <a:srgbClr val="545454"/>
                </a:solidFill>
                <a:highlight>
                  <a:srgbClr val="FFFFFF"/>
                </a:highlight>
                <a:latin typeface="Arial"/>
                <a:ea typeface="Arial"/>
                <a:cs typeface="Arial"/>
                <a:sym typeface="Arial"/>
              </a:rPr>
              <a:t>own punctuation marks, Korean uses the same punctuation marks as European languages. If you see these punctuation marks, you're likely reading </a:t>
            </a:r>
            <a:r>
              <a:rPr lang="en" sz="1100" dirty="0" smtClean="0">
                <a:solidFill>
                  <a:srgbClr val="545454"/>
                </a:solidFill>
                <a:highlight>
                  <a:srgbClr val="FFFFFF"/>
                </a:highlight>
                <a:latin typeface="Arial"/>
                <a:ea typeface="Arial"/>
                <a:cs typeface="Arial"/>
                <a:sym typeface="Arial"/>
              </a:rPr>
              <a:t>Korean.</a:t>
            </a:r>
          </a:p>
          <a:p>
            <a:pPr marL="977900" lvl="0" indent="-304800">
              <a:lnSpc>
                <a:spcPct val="156250"/>
              </a:lnSpc>
              <a:spcBef>
                <a:spcPts val="1600"/>
              </a:spcBef>
              <a:buClr>
                <a:srgbClr val="545454"/>
              </a:buClr>
              <a:buSzPts val="1200"/>
              <a:buFont typeface="Arial"/>
              <a:buChar char="●"/>
            </a:pPr>
            <a:r>
              <a:rPr lang="en-US" sz="1100" dirty="0" smtClean="0">
                <a:solidFill>
                  <a:srgbClr val="545454"/>
                </a:solidFill>
                <a:highlight>
                  <a:srgbClr val="FFFFFF"/>
                </a:highlight>
                <a:latin typeface="Arial"/>
                <a:ea typeface="Arial"/>
                <a:cs typeface="Arial"/>
                <a:sym typeface="Arial"/>
              </a:rPr>
              <a:t>But a</a:t>
            </a:r>
            <a:r>
              <a:rPr lang="en" sz="1100" dirty="0" smtClean="0">
                <a:solidFill>
                  <a:srgbClr val="545454"/>
                </a:solidFill>
                <a:highlight>
                  <a:srgbClr val="FFFFFF"/>
                </a:highlight>
                <a:latin typeface="Arial"/>
                <a:ea typeface="Arial"/>
                <a:cs typeface="Arial"/>
                <a:sym typeface="Arial"/>
              </a:rPr>
              <a:t>s the world becomes more global, you will see European commas, periods, and quotation marks used more often in the Chinese language.</a:t>
            </a:r>
            <a:endParaRPr lang="en" sz="1200" dirty="0" smtClean="0">
              <a:solidFill>
                <a:srgbClr val="545454"/>
              </a:solidFill>
              <a:highlight>
                <a:srgbClr val="FFFFFF"/>
              </a:highlight>
              <a:latin typeface="Arial"/>
              <a:ea typeface="Arial"/>
              <a:cs typeface="Arial"/>
              <a:sym typeface="Arial"/>
            </a:endParaRPr>
          </a:p>
        </p:txBody>
      </p:sp>
      <p:pic>
        <p:nvPicPr>
          <p:cNvPr id="110" name="Google Shape;110;p20"/>
          <p:cNvPicPr preferRelativeResize="0"/>
          <p:nvPr/>
        </p:nvPicPr>
        <p:blipFill>
          <a:blip r:embed="rId3">
            <a:alphaModFix/>
          </a:blip>
          <a:stretch>
            <a:fillRect/>
          </a:stretch>
        </p:blipFill>
        <p:spPr>
          <a:xfrm>
            <a:off x="3826526" y="1120925"/>
            <a:ext cx="4895350" cy="3671525"/>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
                                            <p:txEl>
                                              <p:pRg st="1" end="1"/>
                                            </p:txEl>
                                          </p:spTgt>
                                        </p:tgtEl>
                                        <p:attrNameLst>
                                          <p:attrName>style.visibility</p:attrName>
                                        </p:attrNameLst>
                                      </p:cBhvr>
                                      <p:to>
                                        <p:strVal val="visible"/>
                                      </p:to>
                                    </p:set>
                                    <p:anim calcmode="lin" valueType="num">
                                      <p:cBhvr additive="base">
                                        <p:cTn id="13"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1000"/>
                                        <p:tgtEl>
                                          <p:spTgt spid="110"/>
                                        </p:tgtEl>
                                      </p:cBhvr>
                                    </p:animEffect>
                                    <p:anim calcmode="lin" valueType="num">
                                      <p:cBhvr>
                                        <p:cTn id="20" dur="1000" fill="hold"/>
                                        <p:tgtEl>
                                          <p:spTgt spid="110"/>
                                        </p:tgtEl>
                                        <p:attrNameLst>
                                          <p:attrName>ppt_x</p:attrName>
                                        </p:attrNameLst>
                                      </p:cBhvr>
                                      <p:tavLst>
                                        <p:tav tm="0">
                                          <p:val>
                                            <p:strVal val="#ppt_x"/>
                                          </p:val>
                                        </p:tav>
                                        <p:tav tm="100000">
                                          <p:val>
                                            <p:strVal val="#ppt_x"/>
                                          </p:val>
                                        </p:tav>
                                      </p:tavLst>
                                    </p:anim>
                                    <p:anim calcmode="lin" valueType="num">
                                      <p:cBhvr>
                                        <p:cTn id="21"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1072</Words>
  <Application>Microsoft Office PowerPoint</Application>
  <PresentationFormat>On-screen Show (16:9)</PresentationFormat>
  <Paragraphs>81</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Architects Daughter</vt:lpstr>
      <vt:lpstr>Roboto</vt:lpstr>
      <vt:lpstr>Source Sans Pro</vt:lpstr>
      <vt:lpstr>Gloria Hallelujah</vt:lpstr>
      <vt:lpstr>Raleway</vt:lpstr>
      <vt:lpstr>Plum</vt:lpstr>
      <vt:lpstr>The Chinese Written Language</vt:lpstr>
      <vt:lpstr>How to Tell Chinese, Japanese, &amp; Korean Writing Apart</vt:lpstr>
      <vt:lpstr>Where Are These 3 Countries in Relation to One Another?</vt:lpstr>
      <vt:lpstr>Method 1 - Evaluating Character Shapes</vt:lpstr>
      <vt:lpstr>Method 1 - Evaluating Character Shapes </vt:lpstr>
      <vt:lpstr>Method 1 - Evaluating Character Shapes </vt:lpstr>
      <vt:lpstr>Let’s Test Your Knowledge</vt:lpstr>
      <vt:lpstr>Method 2 - Analyzing Text Formatting</vt:lpstr>
      <vt:lpstr>Method 2 - Analyzing Text Formatting </vt:lpstr>
      <vt:lpstr>PowerPoint Presentation</vt:lpstr>
      <vt:lpstr>Traditional vs. Simplified Chinese</vt:lpstr>
      <vt:lpstr>Examples </vt:lpstr>
      <vt:lpstr>What is Pīnyīn?</vt:lpstr>
      <vt:lpstr>Restroom</vt:lpstr>
      <vt:lpstr>Water</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Chinese Written Language</dc:title>
  <cp:lastModifiedBy>Queena Roquemore</cp:lastModifiedBy>
  <cp:revision>8</cp:revision>
  <dcterms:modified xsi:type="dcterms:W3CDTF">2021-08-12T13:00:48Z</dcterms:modified>
</cp:coreProperties>
</file>