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Nunito" panose="020B0604020202020204" charset="0"/>
      <p:regular r:id="rId10"/>
      <p:bold r:id="rId11"/>
      <p:italic r:id="rId12"/>
      <p:boldItalic r:id="rId13"/>
    </p:embeddedFont>
    <p:embeddedFont>
      <p:font typeface="Maven Pro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48899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c6f75fc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c6f75fc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9078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c6f75fce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c6f75fce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6530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7d43741b65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7d43741b65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2716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7d43741b6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7d43741b6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129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7d43741b65_0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7d43741b65_0_2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2394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7d43741b65_0_3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7d43741b65_0_3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481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7d43741b65_0_3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7d43741b65_0_3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497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Basic comparisons with "méi yǒu"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4"/>
          <p:cNvSpPr txBox="1">
            <a:spLocks noGrp="1"/>
          </p:cNvSpPr>
          <p:nvPr>
            <p:ph type="title"/>
          </p:nvPr>
        </p:nvSpPr>
        <p:spPr>
          <a:xfrm>
            <a:off x="1303800" y="621150"/>
            <a:ext cx="7030500" cy="7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Using “méiyǒu” (没有)</a:t>
            </a:r>
            <a:endParaRPr dirty="0"/>
          </a:p>
        </p:txBody>
      </p:sp>
      <p:sp>
        <p:nvSpPr>
          <p:cNvPr id="283" name="Google Shape;283;p14"/>
          <p:cNvSpPr txBox="1">
            <a:spLocks noGrp="1"/>
          </p:cNvSpPr>
          <p:nvPr>
            <p:ph type="body" idx="1"/>
          </p:nvPr>
        </p:nvSpPr>
        <p:spPr>
          <a:xfrm>
            <a:off x="390300" y="1374850"/>
            <a:ext cx="8419200" cy="3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In Chinese, there is another way to make comparisons. </a:t>
            </a:r>
            <a:br>
              <a:rPr lang="en" sz="1800" dirty="0"/>
            </a:br>
            <a:endParaRPr sz="12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You can use 没有 (méiyǒu) to express that something is "not as" adjective as something else. </a:t>
            </a:r>
            <a:br>
              <a:rPr lang="en" sz="1800" dirty="0"/>
            </a:br>
            <a:endParaRPr sz="12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 smtClean="0"/>
              <a:t>Just like 比 </a:t>
            </a:r>
            <a:r>
              <a:rPr lang="en" sz="1800" dirty="0"/>
              <a:t>(bǐ), you can also use 没有 (méiyǒu) to make basic comparisons. </a:t>
            </a:r>
            <a:endParaRPr sz="1800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You could think of 没有 (méiyǒu) as the opposite of 比 (bǐ) </a:t>
            </a:r>
            <a:endParaRPr sz="1800" dirty="0"/>
          </a:p>
          <a:p>
            <a:pPr marL="457200" lvl="0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" sz="1800" dirty="0"/>
              <a:t>It works in the same way, but rather than expressing "more... than..." or “compared to” it expresses "not as...":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Sentence Structure</a:t>
            </a:r>
            <a:endParaRPr/>
          </a:p>
        </p:txBody>
      </p:sp>
      <p:sp>
        <p:nvSpPr>
          <p:cNvPr id="289" name="Google Shape;289;p15"/>
          <p:cNvSpPr txBox="1">
            <a:spLocks noGrp="1"/>
          </p:cNvSpPr>
          <p:nvPr>
            <p:ph type="body" idx="1"/>
          </p:nvPr>
        </p:nvSpPr>
        <p:spPr>
          <a:xfrm>
            <a:off x="418175" y="1192650"/>
            <a:ext cx="85587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b="1" dirty="0"/>
              <a:t>Noun 1 + 没有 + Noun 2 + Adj.</a:t>
            </a:r>
            <a:br>
              <a:rPr lang="en" sz="1800" b="1" dirty="0"/>
            </a:br>
            <a:endParaRPr sz="1800"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In this structure, the noun that's placed first is less "adjective" than the second noun, making 没有 (méiyǒu) the opposite of 比 (bǐ) for comparison purposes. </a:t>
            </a:r>
            <a:br>
              <a:rPr lang="en" sz="1800" dirty="0"/>
            </a:br>
            <a:endParaRPr sz="1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So in the sentence: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高老师 </a:t>
            </a:r>
            <a:r>
              <a:rPr lang="en" sz="1800" b="1" dirty="0"/>
              <a:t>没有</a:t>
            </a:r>
            <a:r>
              <a:rPr lang="en" sz="1800" dirty="0"/>
              <a:t> 張老师 高 。Gāo lǎoshī </a:t>
            </a:r>
            <a:r>
              <a:rPr lang="en" sz="1800" b="1" dirty="0"/>
              <a:t>méiyǒu </a:t>
            </a:r>
            <a:r>
              <a:rPr lang="en" sz="1800" dirty="0"/>
              <a:t>Zhāng lǎoshī gāo .</a:t>
            </a:r>
            <a:endParaRPr sz="1800" dirty="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 dirty="0"/>
              <a:t>Mrs. Roquemore is not Mr. Chang tall. 	</a:t>
            </a:r>
            <a:endParaRPr sz="1800" dirty="0"/>
          </a:p>
          <a:p>
            <a:pPr marL="91440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/>
              <a:t>or (in correct English)	</a:t>
            </a:r>
            <a:endParaRPr sz="1800" dirty="0"/>
          </a:p>
          <a:p>
            <a:pPr marL="1371600" lvl="2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■"/>
            </a:pPr>
            <a:r>
              <a:rPr lang="en" sz="1800" dirty="0"/>
              <a:t>Mrs. Roquemore is not as tall as Mr. Chang</a:t>
            </a: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Sentence Structure (Continued)</a:t>
            </a:r>
            <a:endParaRPr/>
          </a:p>
        </p:txBody>
      </p:sp>
      <p:sp>
        <p:nvSpPr>
          <p:cNvPr id="295" name="Google Shape;295;p16"/>
          <p:cNvSpPr txBox="1">
            <a:spLocks noGrp="1"/>
          </p:cNvSpPr>
          <p:nvPr>
            <p:ph type="body" idx="1"/>
          </p:nvPr>
        </p:nvSpPr>
        <p:spPr>
          <a:xfrm>
            <a:off x="1303800" y="1519350"/>
            <a:ext cx="7030500" cy="30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The same situation could be described as:</a:t>
            </a:r>
            <a:br>
              <a:rPr lang="en" sz="1800" dirty="0"/>
            </a:b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張老师 </a:t>
            </a:r>
            <a:r>
              <a:rPr lang="en" sz="1800" b="1" dirty="0"/>
              <a:t>没有</a:t>
            </a:r>
            <a:r>
              <a:rPr lang="en" sz="1800" dirty="0"/>
              <a:t> 高老师 矮 。Zhāng lǎoshī </a:t>
            </a:r>
            <a:r>
              <a:rPr lang="en" sz="1800" b="1" dirty="0"/>
              <a:t>méiyǒu </a:t>
            </a:r>
            <a:r>
              <a:rPr lang="en" sz="1800" dirty="0"/>
              <a:t>Gāo lǎoshī ǎi.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Mr. Chang is not Mrs. Roquemore short. 	</a:t>
            </a:r>
            <a:endParaRPr sz="1800" dirty="0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/>
              <a:t>or (in correct English)	</a:t>
            </a:r>
            <a:endParaRPr sz="1800" dirty="0"/>
          </a:p>
          <a:p>
            <a:pPr marL="914400" lvl="1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Mr. Chang is not as short as Mrs. Roquemore.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301" name="Google Shape;301;p17"/>
          <p:cNvSpPr txBox="1">
            <a:spLocks noGrp="1"/>
          </p:cNvSpPr>
          <p:nvPr>
            <p:ph type="body" idx="1"/>
          </p:nvPr>
        </p:nvSpPr>
        <p:spPr>
          <a:xfrm>
            <a:off x="418175" y="1429625"/>
            <a:ext cx="85587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这 个 地方 没有 上海 好玩。Zhège dìfang méiyǒu Shànghǎi hǎowán.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This place is not as fun as Shanghai.</a:t>
            </a:r>
            <a:br>
              <a:rPr lang="en" sz="1800" dirty="0"/>
            </a:b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火车 没有 飞机 快。Huǒchē (train) méiyǒu fēijī (airplane) kuài.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Trains are not as fast as airplanes.</a:t>
            </a:r>
            <a:br>
              <a:rPr lang="en" sz="1800" dirty="0"/>
            </a:br>
            <a:endParaRPr sz="1800" dirty="0"/>
          </a:p>
          <a:p>
            <a:pPr lvl="0" indent="-342900">
              <a:buSzPts val="1800"/>
            </a:pPr>
            <a:r>
              <a:rPr lang="zh-CN" altLang="en-US" sz="1800" dirty="0" smtClean="0"/>
              <a:t>我</a:t>
            </a:r>
            <a:r>
              <a:rPr lang="en" sz="1800" dirty="0" smtClean="0"/>
              <a:t> 没有 </a:t>
            </a:r>
            <a:r>
              <a:rPr lang="zh-CN" altLang="en-US" sz="1800" dirty="0"/>
              <a:t>我</a:t>
            </a:r>
            <a:r>
              <a:rPr lang="zh-CN" altLang="en-US" sz="1800" dirty="0" smtClean="0"/>
              <a:t>的</a:t>
            </a:r>
            <a:r>
              <a:rPr lang="en" sz="1800" dirty="0" smtClean="0"/>
              <a:t>弟弟 </a:t>
            </a:r>
            <a:r>
              <a:rPr lang="en" sz="1800" dirty="0"/>
              <a:t>聪明</a:t>
            </a:r>
            <a:r>
              <a:rPr lang="en" sz="1800" dirty="0" smtClean="0"/>
              <a:t>。</a:t>
            </a:r>
            <a:r>
              <a:rPr lang="en-US" sz="1800" dirty="0" err="1" smtClean="0"/>
              <a:t>Wǒ</a:t>
            </a:r>
            <a:r>
              <a:rPr lang="en" sz="1800" dirty="0" smtClean="0"/>
              <a:t> </a:t>
            </a:r>
            <a:r>
              <a:rPr lang="en" sz="1800" dirty="0"/>
              <a:t>méiyǒu </a:t>
            </a:r>
            <a:r>
              <a:rPr lang="en-US" sz="1800" dirty="0" err="1" smtClean="0"/>
              <a:t>wǒ</a:t>
            </a:r>
            <a:r>
              <a:rPr lang="en-US" sz="1800" dirty="0" smtClean="0"/>
              <a:t> de</a:t>
            </a:r>
            <a:r>
              <a:rPr lang="en" sz="1800" dirty="0" smtClean="0"/>
              <a:t> </a:t>
            </a:r>
            <a:r>
              <a:rPr lang="en" sz="1800" dirty="0"/>
              <a:t>dìdi cōngming.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 smtClean="0"/>
              <a:t>I am </a:t>
            </a:r>
            <a:r>
              <a:rPr lang="en" sz="1800" dirty="0"/>
              <a:t>not as smart as </a:t>
            </a:r>
            <a:r>
              <a:rPr lang="en" sz="1800" dirty="0" smtClean="0"/>
              <a:t>my </a:t>
            </a:r>
            <a:r>
              <a:rPr lang="en" sz="1800" dirty="0"/>
              <a:t>younger brother.</a:t>
            </a: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(Continued)</a:t>
            </a:r>
            <a:endParaRPr/>
          </a:p>
        </p:txBody>
      </p:sp>
      <p:sp>
        <p:nvSpPr>
          <p:cNvPr id="307" name="Google Shape;307;p18"/>
          <p:cNvSpPr txBox="1">
            <a:spLocks noGrp="1"/>
          </p:cNvSpPr>
          <p:nvPr>
            <p:ph type="body" idx="1"/>
          </p:nvPr>
        </p:nvSpPr>
        <p:spPr>
          <a:xfrm>
            <a:off x="418175" y="1345975"/>
            <a:ext cx="8558700" cy="31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克林顿 没有 奥巴马 帅。Kèlíndùn (Clinton) méiyǒu Àobāmǎ shuài.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Clinton is not as handsome as Obama.</a:t>
            </a:r>
            <a:br>
              <a:rPr lang="en" sz="1800" dirty="0"/>
            </a:b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杰夫贝佐斯 没有 比尔盖茨 有钱。Jiéfū Bèizuǒsī méiyǒu Bǐ’ěr Gàicí yǒu qián.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Jeff Bezos is not as rich as Bill Gates.</a:t>
            </a:r>
            <a:br>
              <a:rPr lang="en" sz="1800" dirty="0"/>
            </a:b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拼音 没有 汉字 难。Pīnyīn méiyǒu </a:t>
            </a:r>
            <a:r>
              <a:rPr lang="en" sz="1800" dirty="0" smtClean="0"/>
              <a:t>Hànzì (Chinese characters) </a:t>
            </a:r>
            <a:r>
              <a:rPr lang="en" sz="1800" dirty="0"/>
              <a:t>nán.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Pinyin is not as difficult as Chinese characters.</a:t>
            </a: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(Continued)</a:t>
            </a:r>
            <a:endParaRPr/>
          </a:p>
        </p:txBody>
      </p:sp>
      <p:sp>
        <p:nvSpPr>
          <p:cNvPr id="313" name="Google Shape;313;p19"/>
          <p:cNvSpPr txBox="1">
            <a:spLocks noGrp="1"/>
          </p:cNvSpPr>
          <p:nvPr>
            <p:ph type="body" idx="1"/>
          </p:nvPr>
        </p:nvSpPr>
        <p:spPr>
          <a:xfrm>
            <a:off x="185530" y="1345975"/>
            <a:ext cx="8791345" cy="31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坐 公交车 没有 坐地铁 方便。Zuò gōngjiāochē </a:t>
            </a:r>
            <a:r>
              <a:rPr lang="en" sz="1800" dirty="0" smtClean="0"/>
              <a:t>(bus) méiyǒu </a:t>
            </a:r>
            <a:r>
              <a:rPr lang="en" sz="1800" dirty="0"/>
              <a:t>zuò dìtiě fāngbiàn.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Taking the bus is not as convenient as taking the </a:t>
            </a:r>
            <a:r>
              <a:rPr lang="en" sz="1800" dirty="0" smtClean="0"/>
              <a:t>subway.</a:t>
            </a:r>
            <a:r>
              <a:rPr lang="en" sz="1800" dirty="0"/>
              <a:t/>
            </a:r>
            <a:br>
              <a:rPr lang="en" sz="1800" dirty="0"/>
            </a:b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高老师 的 手机 没有 新 iPhone 贵。Gāo Lǎoshī de shǒujī méiyǒu xīn iPhone guì.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Mrs. Roquemore’s phone is not as expensive as the new iPhone.</a:t>
            </a:r>
            <a:br>
              <a:rPr lang="en" sz="1800" dirty="0"/>
            </a:b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爸爸 做的 菜 没有 妈妈 做的菜 好吃。Bàba zuò de cài méiyǒu māma zuò de cài hǎo chī.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The food dad cooks is not as tasty as the food mom cooks.</a:t>
            </a: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130</Words>
  <Application>Microsoft Office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Nunito</vt:lpstr>
      <vt:lpstr>Arial</vt:lpstr>
      <vt:lpstr>Maven Pro</vt:lpstr>
      <vt:lpstr>Momentum</vt:lpstr>
      <vt:lpstr>Basic comparisons with "méi yǒu"</vt:lpstr>
      <vt:lpstr>Using “méiyǒu” (没有)</vt:lpstr>
      <vt:lpstr>Sentence Structure</vt:lpstr>
      <vt:lpstr>Sentence Structure (Continued)</vt:lpstr>
      <vt:lpstr>Examples</vt:lpstr>
      <vt:lpstr>Examples (Continued)</vt:lpstr>
      <vt:lpstr>Examples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comparisons with "méi yǒu"</dc:title>
  <cp:lastModifiedBy>Queena Roquemore</cp:lastModifiedBy>
  <cp:revision>8</cp:revision>
  <dcterms:modified xsi:type="dcterms:W3CDTF">2021-04-29T11:55:08Z</dcterms:modified>
</cp:coreProperties>
</file>