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Pacifico" panose="020B0604020202020204" charset="0"/>
      <p:regular r:id="rId16"/>
    </p:embeddedFont>
    <p:embeddedFont>
      <p:font typeface="Quicksand" panose="020B0604020202020204" charset="0"/>
      <p:regular r:id="rId17"/>
      <p:bold r:id="rId18"/>
    </p:embeddedFont>
    <p:embeddedFont>
      <p:font typeface="Quicksand Light" panose="020B0604020202020204" charset="0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a50a8d0ff2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a50a8d0ff2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50a8d0ff2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a50a8d0ff2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a50a8d0ff2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a50a8d0ff2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a50a8d0ff2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a50a8d0ff2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a50a8d0ff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a50a8d0ff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a50a8d0ff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a50a8d0ff2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a50a8d0ff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a50a8d0ff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a50a8d0ff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a50a8d0ff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a50a8d0ff2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a50a8d0ff2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a50a8d0ff2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a50a8d0ff2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a50a8d0ff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a50a8d0ff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a50a8d0ff2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a50a8d0ff2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43750" y="1625188"/>
            <a:ext cx="6856500" cy="145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Pacifico"/>
              <a:buNone/>
              <a:defRPr sz="8500">
                <a:latin typeface="Pacifico"/>
                <a:ea typeface="Pacifico"/>
                <a:cs typeface="Pacifico"/>
                <a:sym typeface="Pacific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Pacifico"/>
              <a:buNone/>
              <a:defRPr sz="52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Pacifico"/>
              <a:buNone/>
              <a:defRPr sz="52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Pacifico"/>
              <a:buNone/>
              <a:defRPr sz="52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Pacifico"/>
              <a:buNone/>
              <a:defRPr sz="52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Pacifico"/>
              <a:buNone/>
              <a:defRPr sz="52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Pacifico"/>
              <a:buNone/>
              <a:defRPr sz="52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Pacifico"/>
              <a:buNone/>
              <a:defRPr sz="52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Font typeface="Pacifico"/>
              <a:buNone/>
              <a:defRPr sz="52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143550" y="2853850"/>
            <a:ext cx="6856800" cy="4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title" hasCustomPrompt="1"/>
          </p:nvPr>
        </p:nvSpPr>
        <p:spPr>
          <a:xfrm>
            <a:off x="1604163" y="1895000"/>
            <a:ext cx="5935800" cy="10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9" name="Google Shape;39;p11"/>
          <p:cNvSpPr txBox="1">
            <a:spLocks noGrp="1"/>
          </p:cNvSpPr>
          <p:nvPr>
            <p:ph type="body" idx="1"/>
          </p:nvPr>
        </p:nvSpPr>
        <p:spPr>
          <a:xfrm>
            <a:off x="1604038" y="2722300"/>
            <a:ext cx="5935800" cy="5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>
            <a:off x="726225" y="438118"/>
            <a:ext cx="765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1"/>
          </p:nvPr>
        </p:nvSpPr>
        <p:spPr>
          <a:xfrm>
            <a:off x="762400" y="1043483"/>
            <a:ext cx="7619100" cy="36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>
            <a:spLocks noGrp="1"/>
          </p:cNvSpPr>
          <p:nvPr>
            <p:ph type="title"/>
          </p:nvPr>
        </p:nvSpPr>
        <p:spPr>
          <a:xfrm>
            <a:off x="726225" y="438312"/>
            <a:ext cx="77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subTitle" idx="1"/>
          </p:nvPr>
        </p:nvSpPr>
        <p:spPr>
          <a:xfrm>
            <a:off x="1472995" y="1462050"/>
            <a:ext cx="29655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subTitle" idx="2"/>
          </p:nvPr>
        </p:nvSpPr>
        <p:spPr>
          <a:xfrm>
            <a:off x="1357026" y="1816000"/>
            <a:ext cx="2965500" cy="23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ubTitle" idx="3"/>
          </p:nvPr>
        </p:nvSpPr>
        <p:spPr>
          <a:xfrm>
            <a:off x="4939598" y="1462050"/>
            <a:ext cx="3484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subTitle" idx="4"/>
          </p:nvPr>
        </p:nvSpPr>
        <p:spPr>
          <a:xfrm>
            <a:off x="4823625" y="1815999"/>
            <a:ext cx="3484800" cy="22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>
            <a:spLocks noGrp="1"/>
          </p:cNvSpPr>
          <p:nvPr>
            <p:ph type="title"/>
          </p:nvPr>
        </p:nvSpPr>
        <p:spPr>
          <a:xfrm>
            <a:off x="726300" y="438312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subTitle" idx="1"/>
          </p:nvPr>
        </p:nvSpPr>
        <p:spPr>
          <a:xfrm>
            <a:off x="1745248" y="1411538"/>
            <a:ext cx="2534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ubTitle" idx="2"/>
          </p:nvPr>
        </p:nvSpPr>
        <p:spPr>
          <a:xfrm>
            <a:off x="1745248" y="1777425"/>
            <a:ext cx="253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5"/>
          <p:cNvSpPr txBox="1">
            <a:spLocks noGrp="1"/>
          </p:cNvSpPr>
          <p:nvPr>
            <p:ph type="subTitle" idx="3"/>
          </p:nvPr>
        </p:nvSpPr>
        <p:spPr>
          <a:xfrm>
            <a:off x="5702999" y="1412225"/>
            <a:ext cx="2534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subTitle" idx="4"/>
          </p:nvPr>
        </p:nvSpPr>
        <p:spPr>
          <a:xfrm>
            <a:off x="5702999" y="1778232"/>
            <a:ext cx="253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subTitle" idx="5"/>
          </p:nvPr>
        </p:nvSpPr>
        <p:spPr>
          <a:xfrm>
            <a:off x="1745249" y="2903150"/>
            <a:ext cx="2534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subTitle" idx="6"/>
          </p:nvPr>
        </p:nvSpPr>
        <p:spPr>
          <a:xfrm>
            <a:off x="1745249" y="3268450"/>
            <a:ext cx="253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title" idx="7" hasCustomPrompt="1"/>
          </p:nvPr>
        </p:nvSpPr>
        <p:spPr>
          <a:xfrm>
            <a:off x="988753" y="1603788"/>
            <a:ext cx="565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5"/>
          <p:cNvSpPr txBox="1">
            <a:spLocks noGrp="1"/>
          </p:cNvSpPr>
          <p:nvPr>
            <p:ph type="title" idx="8" hasCustomPrompt="1"/>
          </p:nvPr>
        </p:nvSpPr>
        <p:spPr>
          <a:xfrm>
            <a:off x="4947136" y="1603788"/>
            <a:ext cx="600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" name="Google Shape;60;p15"/>
          <p:cNvSpPr txBox="1">
            <a:spLocks noGrp="1"/>
          </p:cNvSpPr>
          <p:nvPr>
            <p:ph type="title" idx="9" hasCustomPrompt="1"/>
          </p:nvPr>
        </p:nvSpPr>
        <p:spPr>
          <a:xfrm>
            <a:off x="947353" y="3107095"/>
            <a:ext cx="648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3"/>
          </p:nvPr>
        </p:nvSpPr>
        <p:spPr>
          <a:xfrm>
            <a:off x="5703009" y="2903150"/>
            <a:ext cx="2534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4"/>
          </p:nvPr>
        </p:nvSpPr>
        <p:spPr>
          <a:xfrm>
            <a:off x="5703009" y="3268461"/>
            <a:ext cx="253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title" idx="15" hasCustomPrompt="1"/>
          </p:nvPr>
        </p:nvSpPr>
        <p:spPr>
          <a:xfrm>
            <a:off x="4923586" y="3107095"/>
            <a:ext cx="648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726225" y="438312"/>
            <a:ext cx="490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ubTitle" idx="1"/>
          </p:nvPr>
        </p:nvSpPr>
        <p:spPr>
          <a:xfrm>
            <a:off x="1702125" y="2603630"/>
            <a:ext cx="15942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ubTitle" idx="2"/>
          </p:nvPr>
        </p:nvSpPr>
        <p:spPr>
          <a:xfrm>
            <a:off x="1702125" y="2976706"/>
            <a:ext cx="1594200" cy="9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ubTitle" idx="3"/>
          </p:nvPr>
        </p:nvSpPr>
        <p:spPr>
          <a:xfrm>
            <a:off x="3774900" y="2603630"/>
            <a:ext cx="15942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4"/>
          </p:nvPr>
        </p:nvSpPr>
        <p:spPr>
          <a:xfrm>
            <a:off x="3774900" y="2976706"/>
            <a:ext cx="1594200" cy="9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ubTitle" idx="5"/>
          </p:nvPr>
        </p:nvSpPr>
        <p:spPr>
          <a:xfrm>
            <a:off x="5847675" y="2603630"/>
            <a:ext cx="15942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ubTitle" idx="6"/>
          </p:nvPr>
        </p:nvSpPr>
        <p:spPr>
          <a:xfrm>
            <a:off x="5847675" y="2976706"/>
            <a:ext cx="1594200" cy="9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3243525" y="500775"/>
            <a:ext cx="4327200" cy="13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36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_POINT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>
            <a:off x="1529550" y="1421408"/>
            <a:ext cx="6084900" cy="23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726225" y="365150"/>
            <a:ext cx="77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ubTitle" idx="1"/>
          </p:nvPr>
        </p:nvSpPr>
        <p:spPr>
          <a:xfrm>
            <a:off x="1384075" y="1403488"/>
            <a:ext cx="1711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ubTitle" idx="2"/>
          </p:nvPr>
        </p:nvSpPr>
        <p:spPr>
          <a:xfrm>
            <a:off x="1384075" y="1791023"/>
            <a:ext cx="1711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subTitle" idx="3"/>
          </p:nvPr>
        </p:nvSpPr>
        <p:spPr>
          <a:xfrm>
            <a:off x="3716100" y="1403488"/>
            <a:ext cx="1711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4"/>
          </p:nvPr>
        </p:nvSpPr>
        <p:spPr>
          <a:xfrm>
            <a:off x="3716100" y="1791023"/>
            <a:ext cx="1711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subTitle" idx="5"/>
          </p:nvPr>
        </p:nvSpPr>
        <p:spPr>
          <a:xfrm>
            <a:off x="6048125" y="1403488"/>
            <a:ext cx="1711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ubTitle" idx="6"/>
          </p:nvPr>
        </p:nvSpPr>
        <p:spPr>
          <a:xfrm>
            <a:off x="6048125" y="1791023"/>
            <a:ext cx="1711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subTitle" idx="7"/>
          </p:nvPr>
        </p:nvSpPr>
        <p:spPr>
          <a:xfrm>
            <a:off x="1384075" y="2919320"/>
            <a:ext cx="1711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8"/>
          </p:nvPr>
        </p:nvSpPr>
        <p:spPr>
          <a:xfrm>
            <a:off x="1384075" y="3307498"/>
            <a:ext cx="1711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subTitle" idx="9"/>
          </p:nvPr>
        </p:nvSpPr>
        <p:spPr>
          <a:xfrm>
            <a:off x="3716100" y="2919320"/>
            <a:ext cx="1711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subTitle" idx="13"/>
          </p:nvPr>
        </p:nvSpPr>
        <p:spPr>
          <a:xfrm>
            <a:off x="3716100" y="3307498"/>
            <a:ext cx="1711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ubTitle" idx="14"/>
          </p:nvPr>
        </p:nvSpPr>
        <p:spPr>
          <a:xfrm>
            <a:off x="6048125" y="2919320"/>
            <a:ext cx="1711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ubTitle" idx="15"/>
          </p:nvPr>
        </p:nvSpPr>
        <p:spPr>
          <a:xfrm>
            <a:off x="6048125" y="3307498"/>
            <a:ext cx="1711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>
            <a:spLocks noGrp="1"/>
          </p:cNvSpPr>
          <p:nvPr>
            <p:ph type="title"/>
          </p:nvPr>
        </p:nvSpPr>
        <p:spPr>
          <a:xfrm>
            <a:off x="726225" y="438312"/>
            <a:ext cx="773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082750" y="1693075"/>
            <a:ext cx="4978500" cy="20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96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873000" y="991088"/>
            <a:ext cx="1398000" cy="10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9600">
                <a:solidFill>
                  <a:srgbClr val="4343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ed numbers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title" hasCustomPrompt="1"/>
          </p:nvPr>
        </p:nvSpPr>
        <p:spPr>
          <a:xfrm>
            <a:off x="3025097" y="760350"/>
            <a:ext cx="3089400" cy="5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4" name="Google Shape;94;p21"/>
          <p:cNvSpPr txBox="1">
            <a:spLocks noGrp="1"/>
          </p:cNvSpPr>
          <p:nvPr>
            <p:ph type="subTitle" idx="1"/>
          </p:nvPr>
        </p:nvSpPr>
        <p:spPr>
          <a:xfrm>
            <a:off x="3029503" y="1215800"/>
            <a:ext cx="3089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title" idx="2" hasCustomPrompt="1"/>
          </p:nvPr>
        </p:nvSpPr>
        <p:spPr>
          <a:xfrm>
            <a:off x="3025097" y="2050338"/>
            <a:ext cx="3089400" cy="5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21"/>
          <p:cNvSpPr txBox="1">
            <a:spLocks noGrp="1"/>
          </p:cNvSpPr>
          <p:nvPr>
            <p:ph type="subTitle" idx="3"/>
          </p:nvPr>
        </p:nvSpPr>
        <p:spPr>
          <a:xfrm>
            <a:off x="3029503" y="2506383"/>
            <a:ext cx="3089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title" idx="4" hasCustomPrompt="1"/>
          </p:nvPr>
        </p:nvSpPr>
        <p:spPr>
          <a:xfrm>
            <a:off x="3025097" y="3340929"/>
            <a:ext cx="3089400" cy="5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 b="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5"/>
          </p:nvPr>
        </p:nvSpPr>
        <p:spPr>
          <a:xfrm>
            <a:off x="3035950" y="3796950"/>
            <a:ext cx="3078600" cy="5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0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2529250" y="433711"/>
            <a:ext cx="4085400" cy="11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7200"/>
            </a:lvl9pPr>
          </a:lstStyle>
          <a:p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subTitle" idx="1"/>
          </p:nvPr>
        </p:nvSpPr>
        <p:spPr>
          <a:xfrm>
            <a:off x="2531100" y="1576664"/>
            <a:ext cx="4085400" cy="13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2"/>
          <p:cNvSpPr txBox="1"/>
          <p:nvPr/>
        </p:nvSpPr>
        <p:spPr>
          <a:xfrm>
            <a:off x="2288450" y="3600375"/>
            <a:ext cx="45696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200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 This presentation template was created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, including icon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, and infographics &amp; images from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lt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726225" y="365150"/>
            <a:ext cx="77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subTitle" idx="1"/>
          </p:nvPr>
        </p:nvSpPr>
        <p:spPr>
          <a:xfrm>
            <a:off x="1226161" y="1375129"/>
            <a:ext cx="21963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subTitle" idx="2"/>
          </p:nvPr>
        </p:nvSpPr>
        <p:spPr>
          <a:xfrm>
            <a:off x="1226211" y="1685484"/>
            <a:ext cx="2196300" cy="8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subTitle" idx="3"/>
          </p:nvPr>
        </p:nvSpPr>
        <p:spPr>
          <a:xfrm>
            <a:off x="1226161" y="2869485"/>
            <a:ext cx="2196300" cy="4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4"/>
          </p:nvPr>
        </p:nvSpPr>
        <p:spPr>
          <a:xfrm>
            <a:off x="1226036" y="3179686"/>
            <a:ext cx="21963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subTitle" idx="5"/>
          </p:nvPr>
        </p:nvSpPr>
        <p:spPr>
          <a:xfrm>
            <a:off x="5721664" y="1374254"/>
            <a:ext cx="21963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6"/>
          </p:nvPr>
        </p:nvSpPr>
        <p:spPr>
          <a:xfrm>
            <a:off x="5721664" y="1684709"/>
            <a:ext cx="2196300" cy="8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subTitle" idx="7"/>
          </p:nvPr>
        </p:nvSpPr>
        <p:spPr>
          <a:xfrm>
            <a:off x="5721664" y="2867985"/>
            <a:ext cx="2196300" cy="4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subTitle" idx="8"/>
          </p:nvPr>
        </p:nvSpPr>
        <p:spPr>
          <a:xfrm>
            <a:off x="5721664" y="3178359"/>
            <a:ext cx="21963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 txBox="1">
            <a:spLocks noGrp="1"/>
          </p:cNvSpPr>
          <p:nvPr>
            <p:ph type="title"/>
          </p:nvPr>
        </p:nvSpPr>
        <p:spPr>
          <a:xfrm>
            <a:off x="726225" y="438312"/>
            <a:ext cx="313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SECTION_TITLE_AND_DESCRIPTION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5"/>
          <p:cNvSpPr txBox="1">
            <a:spLocks noGrp="1"/>
          </p:cNvSpPr>
          <p:nvPr>
            <p:ph type="title"/>
          </p:nvPr>
        </p:nvSpPr>
        <p:spPr>
          <a:xfrm>
            <a:off x="726225" y="438312"/>
            <a:ext cx="773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subTitle" idx="1"/>
          </p:nvPr>
        </p:nvSpPr>
        <p:spPr>
          <a:xfrm>
            <a:off x="3841425" y="1509325"/>
            <a:ext cx="4617000" cy="26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726225" y="438312"/>
            <a:ext cx="77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ubTitle" idx="1"/>
          </p:nvPr>
        </p:nvSpPr>
        <p:spPr>
          <a:xfrm>
            <a:off x="4864000" y="2089275"/>
            <a:ext cx="28026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726225" y="438312"/>
            <a:ext cx="773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974381" y="2828175"/>
            <a:ext cx="2348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1974381" y="3182126"/>
            <a:ext cx="2348400" cy="10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4823619" y="2828175"/>
            <a:ext cx="23460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4823619" y="3182126"/>
            <a:ext cx="2346000" cy="10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726225" y="438312"/>
            <a:ext cx="234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726225" y="438312"/>
            <a:ext cx="241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>
            <a:off x="816731" y="2089950"/>
            <a:ext cx="2808900" cy="14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>
            <a:spLocks noGrp="1"/>
          </p:cNvSpPr>
          <p:nvPr>
            <p:ph type="title"/>
          </p:nvPr>
        </p:nvSpPr>
        <p:spPr>
          <a:xfrm>
            <a:off x="1806600" y="1467250"/>
            <a:ext cx="5530800" cy="18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subTitle" idx="1"/>
          </p:nvPr>
        </p:nvSpPr>
        <p:spPr>
          <a:xfrm>
            <a:off x="2294125" y="3008875"/>
            <a:ext cx="4555800" cy="7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726225" y="438312"/>
            <a:ext cx="773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4231725" y="2018350"/>
            <a:ext cx="3837000" cy="16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1635750" y="3139363"/>
            <a:ext cx="58725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subTitle" idx="1"/>
          </p:nvPr>
        </p:nvSpPr>
        <p:spPr>
          <a:xfrm>
            <a:off x="2003675" y="1501338"/>
            <a:ext cx="5136600" cy="17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6225" y="438312"/>
            <a:ext cx="773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cifico"/>
              <a:buNone/>
              <a:defRPr sz="28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cifico"/>
              <a:buNone/>
              <a:defRPr sz="28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cifico"/>
              <a:buNone/>
              <a:defRPr sz="28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cifico"/>
              <a:buNone/>
              <a:defRPr sz="28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cifico"/>
              <a:buNone/>
              <a:defRPr sz="28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cifico"/>
              <a:buNone/>
              <a:defRPr sz="28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cifico"/>
              <a:buNone/>
              <a:defRPr sz="28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cifico"/>
              <a:buNone/>
              <a:defRPr sz="28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cifico"/>
              <a:buNone/>
              <a:defRPr sz="2800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Char char="●"/>
              <a:defRPr sz="1600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Char char="○"/>
              <a:defRPr sz="1600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Char char="■"/>
              <a:defRPr sz="1600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Char char="●"/>
              <a:defRPr sz="1600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Char char="○"/>
              <a:defRPr sz="1600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Char char="■"/>
              <a:defRPr sz="1600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Char char="●"/>
              <a:defRPr sz="1600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Char char="○"/>
              <a:defRPr sz="1600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600"/>
              <a:buFont typeface="Quicksand Light"/>
              <a:buChar char="■"/>
              <a:defRPr sz="1600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5.jpg"/><Relationship Id="rId3" Type="http://schemas.openxmlformats.org/officeDocument/2006/relationships/image" Target="../media/image28.jpeg"/><Relationship Id="rId7" Type="http://schemas.openxmlformats.org/officeDocument/2006/relationships/image" Target="../media/image14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image" Target="../media/image13.jpeg"/><Relationship Id="rId15" Type="http://schemas.openxmlformats.org/officeDocument/2006/relationships/image" Target="../media/image21.jpg"/><Relationship Id="rId10" Type="http://schemas.openxmlformats.org/officeDocument/2006/relationships/image" Target="../media/image17.jpg"/><Relationship Id="rId4" Type="http://schemas.openxmlformats.org/officeDocument/2006/relationships/image" Target="../media/image29.jpeg"/><Relationship Id="rId9" Type="http://schemas.openxmlformats.org/officeDocument/2006/relationships/image" Target="../media/image16.png"/><Relationship Id="rId1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0"/>
          <p:cNvSpPr txBox="1">
            <a:spLocks noGrp="1"/>
          </p:cNvSpPr>
          <p:nvPr>
            <p:ph type="ctrTitle"/>
          </p:nvPr>
        </p:nvSpPr>
        <p:spPr>
          <a:xfrm>
            <a:off x="489525" y="1625200"/>
            <a:ext cx="8109000" cy="145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Yán Sè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(Colors)</a:t>
            </a:r>
            <a:endParaRPr sz="4800"/>
          </a:p>
        </p:txBody>
      </p:sp>
      <p:sp>
        <p:nvSpPr>
          <p:cNvPr id="127" name="Google Shape;127;p30"/>
          <p:cNvSpPr txBox="1">
            <a:spLocks noGrp="1"/>
          </p:cNvSpPr>
          <p:nvPr>
            <p:ph type="subTitle" idx="1"/>
          </p:nvPr>
        </p:nvSpPr>
        <p:spPr>
          <a:xfrm>
            <a:off x="1143600" y="3079900"/>
            <a:ext cx="6856800" cy="4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By: Mrs. Roquemore (高老师)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9"/>
          <p:cNvSpPr txBox="1">
            <a:spLocks noGrp="1"/>
          </p:cNvSpPr>
          <p:nvPr>
            <p:ph type="title"/>
          </p:nvPr>
        </p:nvSpPr>
        <p:spPr>
          <a:xfrm>
            <a:off x="726225" y="438118"/>
            <a:ext cx="765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highlight>
                  <a:schemeClr val="accent6"/>
                </a:highlight>
              </a:rPr>
              <a:t>White</a:t>
            </a:r>
            <a:endParaRPr>
              <a:solidFill>
                <a:schemeClr val="lt1"/>
              </a:solidFill>
              <a:highlight>
                <a:schemeClr val="accent6"/>
              </a:highlight>
            </a:endParaRPr>
          </a:p>
        </p:txBody>
      </p:sp>
      <p:sp>
        <p:nvSpPr>
          <p:cNvPr id="182" name="Google Shape;182;p39"/>
          <p:cNvSpPr txBox="1">
            <a:spLocks noGrp="1"/>
          </p:cNvSpPr>
          <p:nvPr>
            <p:ph type="body" idx="1"/>
          </p:nvPr>
        </p:nvSpPr>
        <p:spPr>
          <a:xfrm>
            <a:off x="762400" y="1043483"/>
            <a:ext cx="7619100" cy="36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700" dirty="0"/>
              <a:t>bái sè (白色) = white</a:t>
            </a:r>
            <a:endParaRPr sz="19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27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496" y="2475220"/>
            <a:ext cx="2744907" cy="20586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0"/>
          <p:cNvSpPr txBox="1">
            <a:spLocks noGrp="1"/>
          </p:cNvSpPr>
          <p:nvPr>
            <p:ph type="title"/>
          </p:nvPr>
        </p:nvSpPr>
        <p:spPr>
          <a:xfrm>
            <a:off x="726225" y="438118"/>
            <a:ext cx="765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Black/</a:t>
            </a:r>
            <a:r>
              <a:rPr lang="en">
                <a:solidFill>
                  <a:srgbClr val="999999"/>
                </a:solidFill>
              </a:rPr>
              <a:t>Gray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188" name="Google Shape;188;p40"/>
          <p:cNvSpPr txBox="1">
            <a:spLocks noGrp="1"/>
          </p:cNvSpPr>
          <p:nvPr>
            <p:ph type="body" idx="1"/>
          </p:nvPr>
        </p:nvSpPr>
        <p:spPr>
          <a:xfrm>
            <a:off x="762400" y="1043483"/>
            <a:ext cx="7619100" cy="36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700" dirty="0"/>
              <a:t>hēi sè (黑色) = black</a:t>
            </a: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700" dirty="0"/>
              <a:t>huī sè (灰色) = gray</a:t>
            </a: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2700" dirty="0"/>
          </a:p>
        </p:txBody>
      </p:sp>
      <p:pic>
        <p:nvPicPr>
          <p:cNvPr id="4" name="Content Placeholder 3" descr="FERRARI1-copy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8896">
            <a:off x="6579705" y="1346190"/>
            <a:ext cx="2232991" cy="10988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 descr="Close Up Photography of &lt;strong&gt;Gray&lt;/strong&gt; Bird during Daytime · Free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9829">
            <a:off x="721746" y="2939821"/>
            <a:ext cx="1921615" cy="13079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1"/>
          <p:cNvSpPr txBox="1">
            <a:spLocks noGrp="1"/>
          </p:cNvSpPr>
          <p:nvPr>
            <p:ph type="title"/>
          </p:nvPr>
        </p:nvSpPr>
        <p:spPr>
          <a:xfrm>
            <a:off x="726225" y="438118"/>
            <a:ext cx="765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999999"/>
                </a:solidFill>
              </a:rPr>
              <a:t>Light</a:t>
            </a:r>
            <a:r>
              <a:rPr lang="en" dirty="0">
                <a:solidFill>
                  <a:srgbClr val="000000"/>
                </a:solidFill>
              </a:rPr>
              <a:t>/Dark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94" name="Google Shape;194;p41"/>
          <p:cNvSpPr txBox="1">
            <a:spLocks noGrp="1"/>
          </p:cNvSpPr>
          <p:nvPr>
            <p:ph type="body" idx="1"/>
          </p:nvPr>
        </p:nvSpPr>
        <p:spPr>
          <a:xfrm>
            <a:off x="762400" y="1043483"/>
            <a:ext cx="7619100" cy="36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700" dirty="0"/>
              <a:t>qiǎn sè (浅色) = </a:t>
            </a:r>
            <a:r>
              <a:rPr lang="en" sz="2700" dirty="0" smtClean="0"/>
              <a:t>light</a:t>
            </a: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700" dirty="0"/>
              <a:t>shēn sè (深色) = dark</a:t>
            </a: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2700" dirty="0"/>
          </a:p>
        </p:txBody>
      </p:sp>
      <p:pic>
        <p:nvPicPr>
          <p:cNvPr id="8" name="Picture 7" descr="Woman &lt;strong&gt;Dark&lt;/strong&gt; Skin · Free vector graphic on Pixaba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443">
            <a:off x="6583792" y="2643808"/>
            <a:ext cx="1138741" cy="1287117"/>
          </a:xfrm>
          <a:prstGeom prst="rect">
            <a:avLst/>
          </a:prstGeom>
        </p:spPr>
      </p:pic>
      <p:pic>
        <p:nvPicPr>
          <p:cNvPr id="9" name="Picture 8" descr="Girl Face Head · Free vector graphic on Pixaba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3388">
            <a:off x="1059228" y="1328206"/>
            <a:ext cx="1508967" cy="1322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2"/>
          <p:cNvSpPr txBox="1">
            <a:spLocks noGrp="1"/>
          </p:cNvSpPr>
          <p:nvPr>
            <p:ph type="title"/>
          </p:nvPr>
        </p:nvSpPr>
        <p:spPr>
          <a:xfrm>
            <a:off x="726225" y="438118"/>
            <a:ext cx="765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</a:rPr>
              <a:t>What Color? Shén me yánsè? (什么颜色)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4" name="Content Placeholder 3" descr="polo-adjustable-blue-hat-id1003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5976" y="1180527"/>
            <a:ext cx="1381073" cy="1036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3" descr="Green%20Frog%20in%20Leave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8629" y="1161946"/>
            <a:ext cx="1262270" cy="1009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3" descr="51foNv2D9kL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382" y="2702274"/>
            <a:ext cx="1100797" cy="1139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Content Placeholder 3" descr="104697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5982" y="2386390"/>
            <a:ext cx="1225826" cy="1221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Content Placeholder 3" descr="Orange_and_cross_section.jpe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42"/>
          <a:stretch/>
        </p:blipFill>
        <p:spPr>
          <a:xfrm>
            <a:off x="726225" y="4027450"/>
            <a:ext cx="959294" cy="1020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503" y="1391382"/>
            <a:ext cx="1063218" cy="1358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&lt;strong&gt;Gold&lt;/strong&gt; PNG Transparent Images | PNG All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20" y="1189612"/>
            <a:ext cx="1880158" cy="1196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Happy Endings | The Era I lived i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63" y="1060695"/>
            <a:ext cx="1189688" cy="1429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020" y="2617303"/>
            <a:ext cx="1477618" cy="1108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Content Placeholder 3" descr="FERRARI1-copy1.jpe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98896">
            <a:off x="6692349" y="3822730"/>
            <a:ext cx="2232991" cy="10988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 descr="Close Up Photography of &lt;strong&gt;Gray&lt;/strong&gt; Bird during Daytime · Free ...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9829">
            <a:off x="4370069" y="2553026"/>
            <a:ext cx="1478875" cy="1006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7" descr="1193982_PURPLE_Toy-Watch-Fluo-Violet-Fashion-Watch_1.jpe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3959352"/>
            <a:ext cx="853596" cy="1089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&lt;strong&gt;Brown&lt;/strong&gt; bear - Wikipedi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37">
            <a:off x="4582673" y="3805684"/>
            <a:ext cx="1617207" cy="12129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1"/>
          <p:cNvSpPr txBox="1">
            <a:spLocks noGrp="1"/>
          </p:cNvSpPr>
          <p:nvPr>
            <p:ph type="title"/>
          </p:nvPr>
        </p:nvSpPr>
        <p:spPr>
          <a:xfrm>
            <a:off x="726225" y="438118"/>
            <a:ext cx="765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Color</a:t>
            </a:r>
            <a:endParaRPr/>
          </a:p>
        </p:txBody>
      </p:sp>
      <p:sp>
        <p:nvSpPr>
          <p:cNvPr id="133" name="Google Shape;133;p31"/>
          <p:cNvSpPr txBox="1">
            <a:spLocks noGrp="1"/>
          </p:cNvSpPr>
          <p:nvPr>
            <p:ph type="body" idx="1"/>
          </p:nvPr>
        </p:nvSpPr>
        <p:spPr>
          <a:xfrm>
            <a:off x="762400" y="1043483"/>
            <a:ext cx="7619100" cy="36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700" dirty="0"/>
              <a:t>yán sè (颜色) = color</a:t>
            </a: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700" dirty="0"/>
              <a:t>sè = 色 = color</a:t>
            </a:r>
            <a:endParaRPr sz="2700" dirty="0"/>
          </a:p>
        </p:txBody>
      </p:sp>
      <p:pic>
        <p:nvPicPr>
          <p:cNvPr id="134" name="Google Shape;13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3925">
            <a:off x="6270938" y="2693632"/>
            <a:ext cx="2078698" cy="1386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726225" y="438118"/>
            <a:ext cx="765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</a:t>
            </a:r>
            <a:r>
              <a:rPr lang="en">
                <a:solidFill>
                  <a:schemeClr val="dk1"/>
                </a:solidFill>
              </a:rPr>
              <a:t>/</a:t>
            </a:r>
            <a:r>
              <a:rPr lang="en">
                <a:solidFill>
                  <a:schemeClr val="accent6"/>
                </a:solidFill>
              </a:rPr>
              <a:t>Pink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762400" y="1043483"/>
            <a:ext cx="7619100" cy="36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700" dirty="0"/>
              <a:t>hóng sè (红色) = red</a:t>
            </a: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700" u="sng" dirty="0"/>
              <a:t>fěn</a:t>
            </a:r>
            <a:r>
              <a:rPr lang="en" sz="2700" dirty="0"/>
              <a:t> hóng sè (粉红色) = pink</a:t>
            </a: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900" dirty="0"/>
              <a:t>fěn (粉) = powder</a:t>
            </a:r>
            <a:endParaRPr sz="19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583" y="1043483"/>
            <a:ext cx="2206487" cy="1477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3" descr="51foNv2D9kL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34812">
            <a:off x="726225" y="3025521"/>
            <a:ext cx="1404109" cy="1453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3"/>
          <p:cNvSpPr txBox="1">
            <a:spLocks noGrp="1"/>
          </p:cNvSpPr>
          <p:nvPr>
            <p:ph type="title"/>
          </p:nvPr>
        </p:nvSpPr>
        <p:spPr>
          <a:xfrm>
            <a:off x="726225" y="438118"/>
            <a:ext cx="765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Orange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46" name="Google Shape;146;p33"/>
          <p:cNvSpPr txBox="1">
            <a:spLocks noGrp="1"/>
          </p:cNvSpPr>
          <p:nvPr>
            <p:ph type="body" idx="1"/>
          </p:nvPr>
        </p:nvSpPr>
        <p:spPr>
          <a:xfrm>
            <a:off x="762400" y="1043483"/>
            <a:ext cx="7619100" cy="36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700" dirty="0"/>
              <a:t>chéng sè (橙色) = orange</a:t>
            </a: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900" dirty="0"/>
              <a:t>A chéngzi (橙子) is an </a:t>
            </a:r>
            <a:r>
              <a:rPr lang="en" sz="1900" dirty="0" smtClean="0"/>
              <a:t>orange (fruit).</a:t>
            </a:r>
            <a:endParaRPr sz="1900" dirty="0"/>
          </a:p>
        </p:txBody>
      </p:sp>
      <p:pic>
        <p:nvPicPr>
          <p:cNvPr id="4" name="Content Placeholder 3" descr="Orange_and_cross_sectio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3591" y="3616001"/>
            <a:ext cx="2620667" cy="9498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4"/>
          <p:cNvSpPr txBox="1">
            <a:spLocks noGrp="1"/>
          </p:cNvSpPr>
          <p:nvPr>
            <p:ph type="title"/>
          </p:nvPr>
        </p:nvSpPr>
        <p:spPr>
          <a:xfrm>
            <a:off x="726225" y="438118"/>
            <a:ext cx="765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Yellow/Gold/Blonde</a:t>
            </a:r>
            <a:endParaRPr>
              <a:solidFill>
                <a:srgbClr val="FFD966"/>
              </a:solidFill>
            </a:endParaRPr>
          </a:p>
        </p:txBody>
      </p:sp>
      <p:sp>
        <p:nvSpPr>
          <p:cNvPr id="152" name="Google Shape;152;p34"/>
          <p:cNvSpPr txBox="1">
            <a:spLocks noGrp="1"/>
          </p:cNvSpPr>
          <p:nvPr>
            <p:ph type="body" idx="1"/>
          </p:nvPr>
        </p:nvSpPr>
        <p:spPr>
          <a:xfrm>
            <a:off x="762450" y="730808"/>
            <a:ext cx="7619100" cy="36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700" dirty="0"/>
              <a:t>huáng sè (黄色) = yellow</a:t>
            </a: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700" dirty="0"/>
              <a:t>jīn sè (金色) = gold</a:t>
            </a: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700" dirty="0"/>
              <a:t>jīn huáng sè (金黄色) = blonde</a:t>
            </a:r>
            <a:endParaRPr sz="2700" dirty="0"/>
          </a:p>
        </p:txBody>
      </p:sp>
      <p:pic>
        <p:nvPicPr>
          <p:cNvPr id="4" name="Content Placeholder 3" descr="10469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7530" y="1086678"/>
            <a:ext cx="1349783" cy="1345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&lt;strong&gt;Gold&lt;/strong&gt; PNG Transparent Images | PNG All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617" y="2113374"/>
            <a:ext cx="1880158" cy="1196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Happy Endings | The Era I lived 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25" y="3059023"/>
            <a:ext cx="1189688" cy="1429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5"/>
          <p:cNvSpPr txBox="1">
            <a:spLocks noGrp="1"/>
          </p:cNvSpPr>
          <p:nvPr>
            <p:ph type="title"/>
          </p:nvPr>
        </p:nvSpPr>
        <p:spPr>
          <a:xfrm>
            <a:off x="726225" y="438118"/>
            <a:ext cx="765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Green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158" name="Google Shape;158;p35"/>
          <p:cNvSpPr txBox="1">
            <a:spLocks noGrp="1"/>
          </p:cNvSpPr>
          <p:nvPr>
            <p:ph type="body" idx="1"/>
          </p:nvPr>
        </p:nvSpPr>
        <p:spPr>
          <a:xfrm>
            <a:off x="762400" y="1043483"/>
            <a:ext cx="7619100" cy="36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700" dirty="0"/>
              <a:t>lǜ sè (绿色) = green</a:t>
            </a:r>
            <a:endParaRPr sz="2700" dirty="0"/>
          </a:p>
        </p:txBody>
      </p:sp>
      <p:pic>
        <p:nvPicPr>
          <p:cNvPr id="4" name="Content Placeholder 3" descr="green-beans-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5775" y="2526885"/>
            <a:ext cx="1952349" cy="1952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6"/>
          <p:cNvSpPr txBox="1">
            <a:spLocks noGrp="1"/>
          </p:cNvSpPr>
          <p:nvPr>
            <p:ph type="title"/>
          </p:nvPr>
        </p:nvSpPr>
        <p:spPr>
          <a:xfrm>
            <a:off x="726225" y="438118"/>
            <a:ext cx="765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78D8"/>
                </a:solidFill>
              </a:rPr>
              <a:t>Blue</a:t>
            </a:r>
            <a:endParaRPr>
              <a:solidFill>
                <a:srgbClr val="3C78D8"/>
              </a:solidFill>
            </a:endParaRPr>
          </a:p>
        </p:txBody>
      </p:sp>
      <p:sp>
        <p:nvSpPr>
          <p:cNvPr id="164" name="Google Shape;164;p36"/>
          <p:cNvSpPr txBox="1">
            <a:spLocks noGrp="1"/>
          </p:cNvSpPr>
          <p:nvPr>
            <p:ph type="body" idx="1"/>
          </p:nvPr>
        </p:nvSpPr>
        <p:spPr>
          <a:xfrm>
            <a:off x="762400" y="1043483"/>
            <a:ext cx="7619100" cy="36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700" dirty="0"/>
              <a:t>lán sè (蓝色) = blue</a:t>
            </a: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2700" dirty="0"/>
          </a:p>
        </p:txBody>
      </p:sp>
      <p:pic>
        <p:nvPicPr>
          <p:cNvPr id="4" name="Content Placeholder 3" descr="jellycat.jungli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0669" y="2439129"/>
            <a:ext cx="1832113" cy="2318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7"/>
          <p:cNvSpPr txBox="1">
            <a:spLocks noGrp="1"/>
          </p:cNvSpPr>
          <p:nvPr>
            <p:ph type="title"/>
          </p:nvPr>
        </p:nvSpPr>
        <p:spPr>
          <a:xfrm>
            <a:off x="726225" y="438118"/>
            <a:ext cx="765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74EA7"/>
                </a:solidFill>
              </a:rPr>
              <a:t>Purple</a:t>
            </a:r>
            <a:endParaRPr>
              <a:solidFill>
                <a:srgbClr val="674EA7"/>
              </a:solidFill>
            </a:endParaRPr>
          </a:p>
        </p:txBody>
      </p:sp>
      <p:sp>
        <p:nvSpPr>
          <p:cNvPr id="170" name="Google Shape;170;p37"/>
          <p:cNvSpPr txBox="1">
            <a:spLocks noGrp="1"/>
          </p:cNvSpPr>
          <p:nvPr>
            <p:ph type="body" idx="1"/>
          </p:nvPr>
        </p:nvSpPr>
        <p:spPr>
          <a:xfrm>
            <a:off x="762400" y="1043483"/>
            <a:ext cx="7619100" cy="36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700" dirty="0"/>
              <a:t>zǐ sè (紫色) = purple</a:t>
            </a: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2700" dirty="0"/>
          </a:p>
        </p:txBody>
      </p:sp>
      <p:pic>
        <p:nvPicPr>
          <p:cNvPr id="4" name="Picture 7" descr="1193982_PURPLE_Toy-Watch-Fluo-Violet-Fashion-Watch_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426" y="2468661"/>
            <a:ext cx="1838739" cy="2345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8"/>
          <p:cNvSpPr txBox="1">
            <a:spLocks noGrp="1"/>
          </p:cNvSpPr>
          <p:nvPr>
            <p:ph type="title"/>
          </p:nvPr>
        </p:nvSpPr>
        <p:spPr>
          <a:xfrm>
            <a:off x="726225" y="438118"/>
            <a:ext cx="765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83F04"/>
                </a:solidFill>
              </a:rPr>
              <a:t>Brown</a:t>
            </a:r>
            <a:endParaRPr>
              <a:solidFill>
                <a:srgbClr val="783F04"/>
              </a:solidFill>
            </a:endParaRPr>
          </a:p>
        </p:txBody>
      </p:sp>
      <p:sp>
        <p:nvSpPr>
          <p:cNvPr id="176" name="Google Shape;176;p38"/>
          <p:cNvSpPr txBox="1">
            <a:spLocks noGrp="1"/>
          </p:cNvSpPr>
          <p:nvPr>
            <p:ph type="body" idx="1"/>
          </p:nvPr>
        </p:nvSpPr>
        <p:spPr>
          <a:xfrm>
            <a:off x="762400" y="1043483"/>
            <a:ext cx="7619100" cy="36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700" dirty="0"/>
              <a:t>zōng sè (棕色) = brown</a:t>
            </a: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 dirty="0"/>
              <a:t>You can also use: kāfēi sè (咖啡色) = coffee colored </a:t>
            </a:r>
            <a:endParaRPr sz="19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 dirty="0"/>
              <a:t>(usually to indicate a lighter brown)</a:t>
            </a:r>
            <a:endParaRPr sz="1900" dirty="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700"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2700" dirty="0"/>
          </a:p>
        </p:txBody>
      </p:sp>
      <p:pic>
        <p:nvPicPr>
          <p:cNvPr id="2" name="Picture 1" descr="&lt;strong&gt;Brown&lt;/strong&gt; bear - Wikiped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537">
            <a:off x="6812279" y="1298713"/>
            <a:ext cx="1617207" cy="12129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How to Up Your Home &lt;strong&gt;Coffee&lt;/strong&gt; Gam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9490">
            <a:off x="439169" y="3553415"/>
            <a:ext cx="1966102" cy="11063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uress Onlin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5344C"/>
      </a:lt2>
      <a:accent1>
        <a:srgbClr val="E5344C"/>
      </a:accent1>
      <a:accent2>
        <a:srgbClr val="FF9900"/>
      </a:accent2>
      <a:accent3>
        <a:srgbClr val="FF9900"/>
      </a:accent3>
      <a:accent4>
        <a:srgbClr val="E06666"/>
      </a:accent4>
      <a:accent5>
        <a:srgbClr val="F6B26B"/>
      </a:accent5>
      <a:accent6>
        <a:srgbClr val="EA999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191</Words>
  <Application>Microsoft Office PowerPoint</Application>
  <PresentationFormat>On-screen Show (16:9)</PresentationFormat>
  <Paragraphs>55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Pacifico</vt:lpstr>
      <vt:lpstr>Livvic</vt:lpstr>
      <vt:lpstr>Quicksand</vt:lpstr>
      <vt:lpstr>Arial</vt:lpstr>
      <vt:lpstr>Quicksand Light</vt:lpstr>
      <vt:lpstr>Roboto Condensed Light</vt:lpstr>
      <vt:lpstr>Puress Online by Slidesgo</vt:lpstr>
      <vt:lpstr>Yán Sè  (Colors)</vt:lpstr>
      <vt:lpstr>Color</vt:lpstr>
      <vt:lpstr>Red/Pink</vt:lpstr>
      <vt:lpstr>Orange</vt:lpstr>
      <vt:lpstr>Yellow/Gold/Blonde</vt:lpstr>
      <vt:lpstr>Green</vt:lpstr>
      <vt:lpstr>Blue</vt:lpstr>
      <vt:lpstr>Purple</vt:lpstr>
      <vt:lpstr>Brown</vt:lpstr>
      <vt:lpstr>White</vt:lpstr>
      <vt:lpstr>Black/Gray</vt:lpstr>
      <vt:lpstr>Light/Dark</vt:lpstr>
      <vt:lpstr>What Color? Shén me yánsè? (什么颜色)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Yán Sè  (Colors)</dc:title>
  <cp:lastModifiedBy>Queena Roquemore</cp:lastModifiedBy>
  <cp:revision>5</cp:revision>
  <dcterms:modified xsi:type="dcterms:W3CDTF">2020-10-26T13:00:57Z</dcterms:modified>
</cp:coreProperties>
</file>