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Lst>
  <p:notesMasterIdLst>
    <p:notesMasterId r:id="rId33"/>
  </p:notesMasterIdLst>
  <p:sldIdLst>
    <p:sldId id="259" r:id="rId8"/>
    <p:sldId id="278" r:id="rId9"/>
    <p:sldId id="257" r:id="rId10"/>
    <p:sldId id="263" r:id="rId11"/>
    <p:sldId id="279" r:id="rId12"/>
    <p:sldId id="280" r:id="rId13"/>
    <p:sldId id="281" r:id="rId14"/>
    <p:sldId id="260" r:id="rId15"/>
    <p:sldId id="265" r:id="rId16"/>
    <p:sldId id="261" r:id="rId17"/>
    <p:sldId id="262" r:id="rId18"/>
    <p:sldId id="264" r:id="rId19"/>
    <p:sldId id="283" r:id="rId20"/>
    <p:sldId id="267" r:id="rId21"/>
    <p:sldId id="268" r:id="rId22"/>
    <p:sldId id="271" r:id="rId23"/>
    <p:sldId id="274" r:id="rId24"/>
    <p:sldId id="272" r:id="rId25"/>
    <p:sldId id="273" r:id="rId26"/>
    <p:sldId id="275" r:id="rId27"/>
    <p:sldId id="284" r:id="rId28"/>
    <p:sldId id="285" r:id="rId29"/>
    <p:sldId id="276" r:id="rId30"/>
    <p:sldId id="277" r:id="rId31"/>
    <p:sldId id="282"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6B8"/>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88250" autoAdjust="0"/>
  </p:normalViewPr>
  <p:slideViewPr>
    <p:cSldViewPr>
      <p:cViewPr>
        <p:scale>
          <a:sx n="91" d="100"/>
          <a:sy n="91" d="100"/>
        </p:scale>
        <p:origin x="-328"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396A5-7BD0-40A2-80F7-A480BCE4A9C5}" type="datetimeFigureOut">
              <a:rPr lang="en-US" smtClean="0"/>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4A8D6-B896-4DD9-B9F2-BCCC3192463D}" type="slidenum">
              <a:rPr lang="en-US" smtClean="0"/>
              <a:t>‹#›</a:t>
            </a:fld>
            <a:endParaRPr lang="en-US"/>
          </a:p>
        </p:txBody>
      </p:sp>
    </p:spTree>
    <p:extLst>
      <p:ext uri="{BB962C8B-B14F-4D97-AF65-F5344CB8AC3E}">
        <p14:creationId xmlns:p14="http://schemas.microsoft.com/office/powerpoint/2010/main" val="342546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 and the standard</a:t>
            </a:r>
            <a:r>
              <a:rPr lang="en-US" baseline="0" dirty="0" smtClean="0"/>
              <a:t> that aligns to the essential question.</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a:t>
            </a:fld>
            <a:endParaRPr lang="en-US"/>
          </a:p>
        </p:txBody>
      </p:sp>
    </p:spTree>
    <p:extLst>
      <p:ext uri="{BB962C8B-B14F-4D97-AF65-F5344CB8AC3E}">
        <p14:creationId xmlns:p14="http://schemas.microsoft.com/office/powerpoint/2010/main" val="35521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The students can summarize the information on their graphic organizer, or the teacher may wait until Slides 23-24 where a summary of the impact of World War II provides more general statements.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10</a:t>
            </a:fld>
            <a:endParaRPr lang="en-US"/>
          </a:p>
        </p:txBody>
      </p:sp>
    </p:spTree>
    <p:extLst>
      <p:ext uri="{BB962C8B-B14F-4D97-AF65-F5344CB8AC3E}">
        <p14:creationId xmlns:p14="http://schemas.microsoft.com/office/powerpoint/2010/main" val="131120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11</a:t>
            </a:fld>
            <a:endParaRPr lang="en-US"/>
          </a:p>
        </p:txBody>
      </p:sp>
    </p:spTree>
    <p:extLst>
      <p:ext uri="{BB962C8B-B14F-4D97-AF65-F5344CB8AC3E}">
        <p14:creationId xmlns:p14="http://schemas.microsoft.com/office/powerpoint/2010/main" val="418977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12</a:t>
            </a:fld>
            <a:endParaRPr lang="en-US"/>
          </a:p>
        </p:txBody>
      </p:sp>
    </p:spTree>
    <p:extLst>
      <p:ext uri="{BB962C8B-B14F-4D97-AF65-F5344CB8AC3E}">
        <p14:creationId xmlns:p14="http://schemas.microsoft.com/office/powerpoint/2010/main" val="50747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13</a:t>
            </a:fld>
            <a:endParaRPr lang="en-US"/>
          </a:p>
        </p:txBody>
      </p:sp>
    </p:spTree>
    <p:extLst>
      <p:ext uri="{BB962C8B-B14F-4D97-AF65-F5344CB8AC3E}">
        <p14:creationId xmlns:p14="http://schemas.microsoft.com/office/powerpoint/2010/main" val="286502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14</a:t>
            </a:fld>
            <a:endParaRPr lang="en-US"/>
          </a:p>
        </p:txBody>
      </p:sp>
    </p:spTree>
    <p:extLst>
      <p:ext uri="{BB962C8B-B14F-4D97-AF65-F5344CB8AC3E}">
        <p14:creationId xmlns:p14="http://schemas.microsoft.com/office/powerpoint/2010/main" val="222946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video clip then have students turn to a partner and discuss the questions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15</a:t>
            </a:fld>
            <a:endParaRPr lang="en-US"/>
          </a:p>
        </p:txBody>
      </p:sp>
    </p:spTree>
    <p:extLst>
      <p:ext uri="{BB962C8B-B14F-4D97-AF65-F5344CB8AC3E}">
        <p14:creationId xmlns:p14="http://schemas.microsoft.com/office/powerpoint/2010/main" val="373643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facilitate the World War II Political Cartoon Analysis Task [linked on the curriculum map].</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16</a:t>
            </a:fld>
            <a:endParaRPr lang="en-US"/>
          </a:p>
        </p:txBody>
      </p:sp>
    </p:spTree>
    <p:extLst>
      <p:ext uri="{BB962C8B-B14F-4D97-AF65-F5344CB8AC3E}">
        <p14:creationId xmlns:p14="http://schemas.microsoft.com/office/powerpoint/2010/main" val="85072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17</a:t>
            </a:fld>
            <a:endParaRPr lang="en-US"/>
          </a:p>
        </p:txBody>
      </p:sp>
    </p:spTree>
    <p:extLst>
      <p:ext uri="{BB962C8B-B14F-4D97-AF65-F5344CB8AC3E}">
        <p14:creationId xmlns:p14="http://schemas.microsoft.com/office/powerpoint/2010/main" val="407708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and use the picture to illustrate the concepts.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18</a:t>
            </a:fld>
            <a:endParaRPr lang="en-US"/>
          </a:p>
        </p:txBody>
      </p:sp>
    </p:spTree>
    <p:extLst>
      <p:ext uri="{BB962C8B-B14F-4D97-AF65-F5344CB8AC3E}">
        <p14:creationId xmlns:p14="http://schemas.microsoft.com/office/powerpoint/2010/main" val="364222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19</a:t>
            </a:fld>
            <a:endParaRPr lang="en-US"/>
          </a:p>
        </p:txBody>
      </p:sp>
    </p:spTree>
    <p:extLst>
      <p:ext uri="{BB962C8B-B14F-4D97-AF65-F5344CB8AC3E}">
        <p14:creationId xmlns:p14="http://schemas.microsoft.com/office/powerpoint/2010/main" val="26378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facilitate the World War II Placemat Activator [linked on the curriculum map].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2</a:t>
            </a:fld>
            <a:endParaRPr lang="en-US"/>
          </a:p>
        </p:txBody>
      </p:sp>
    </p:spTree>
    <p:extLst>
      <p:ext uri="{BB962C8B-B14F-4D97-AF65-F5344CB8AC3E}">
        <p14:creationId xmlns:p14="http://schemas.microsoft.com/office/powerpoint/2010/main" val="937509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picture to illustrate the “iron curtain” which was an imaginary line that divided Europe between democratic countries and communist countries.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20</a:t>
            </a:fld>
            <a:endParaRPr lang="en-US"/>
          </a:p>
        </p:txBody>
      </p:sp>
    </p:spTree>
    <p:extLst>
      <p:ext uri="{BB962C8B-B14F-4D97-AF65-F5344CB8AC3E}">
        <p14:creationId xmlns:p14="http://schemas.microsoft.com/office/powerpoint/2010/main" val="278516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questions on the slide to the class. The teacher can ask for volunteers or call on students to answer the questions. </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21</a:t>
            </a:fld>
            <a:endParaRPr lang="en-US"/>
          </a:p>
        </p:txBody>
      </p:sp>
    </p:spTree>
    <p:extLst>
      <p:ext uri="{BB962C8B-B14F-4D97-AF65-F5344CB8AC3E}">
        <p14:creationId xmlns:p14="http://schemas.microsoft.com/office/powerpoint/2010/main" val="2201959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22</a:t>
            </a:fld>
            <a:endParaRPr lang="en-US"/>
          </a:p>
        </p:txBody>
      </p:sp>
    </p:spTree>
    <p:extLst>
      <p:ext uri="{BB962C8B-B14F-4D97-AF65-F5344CB8AC3E}">
        <p14:creationId xmlns:p14="http://schemas.microsoft.com/office/powerpoint/2010/main" val="4078306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information</a:t>
            </a:r>
            <a:r>
              <a:rPr lang="en-US" baseline="0" dirty="0" smtClean="0"/>
              <a:t> on their graphic organizer (if needed)</a:t>
            </a:r>
            <a:r>
              <a:rPr lang="en-US" dirty="0" smtClean="0"/>
              <a:t>.</a:t>
            </a:r>
          </a:p>
          <a:p>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23</a:t>
            </a:fld>
            <a:endParaRPr lang="en-US"/>
          </a:p>
        </p:txBody>
      </p:sp>
    </p:spTree>
    <p:extLst>
      <p:ext uri="{BB962C8B-B14F-4D97-AF65-F5344CB8AC3E}">
        <p14:creationId xmlns:p14="http://schemas.microsoft.com/office/powerpoint/2010/main" val="214727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information on their graphic organizer (if needed).</a:t>
            </a:r>
          </a:p>
        </p:txBody>
      </p:sp>
      <p:sp>
        <p:nvSpPr>
          <p:cNvPr id="4" name="Slide Number Placeholder 3"/>
          <p:cNvSpPr>
            <a:spLocks noGrp="1"/>
          </p:cNvSpPr>
          <p:nvPr>
            <p:ph type="sldNum" sz="quarter" idx="10"/>
          </p:nvPr>
        </p:nvSpPr>
        <p:spPr/>
        <p:txBody>
          <a:bodyPr/>
          <a:lstStyle/>
          <a:p>
            <a:fld id="{3EF4A8D6-B896-4DD9-B9F2-BCCC3192463D}" type="slidenum">
              <a:rPr lang="en-US" smtClean="0"/>
              <a:t>24</a:t>
            </a:fld>
            <a:endParaRPr lang="en-US"/>
          </a:p>
        </p:txBody>
      </p:sp>
    </p:spTree>
    <p:extLst>
      <p:ext uri="{BB962C8B-B14F-4D97-AF65-F5344CB8AC3E}">
        <p14:creationId xmlns:p14="http://schemas.microsoft.com/office/powerpoint/2010/main" val="57642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a:t>
            </a:r>
            <a:r>
              <a:rPr lang="en-US" smtClean="0"/>
              <a:t>The teacher should use the summarizer to determine the level of student mastery and if differentiation is needed.</a:t>
            </a:r>
            <a:endParaRPr lang="en-US"/>
          </a:p>
        </p:txBody>
      </p:sp>
      <p:sp>
        <p:nvSpPr>
          <p:cNvPr id="4" name="Slide Number Placeholder 3"/>
          <p:cNvSpPr>
            <a:spLocks noGrp="1"/>
          </p:cNvSpPr>
          <p:nvPr>
            <p:ph type="sldNum" sz="quarter" idx="10"/>
          </p:nvPr>
        </p:nvSpPr>
        <p:spPr/>
        <p:txBody>
          <a:bodyPr/>
          <a:lstStyle/>
          <a:p>
            <a:fld id="{3EF4A8D6-B896-4DD9-B9F2-BCCC3192463D}" type="slidenum">
              <a:rPr lang="en-US" smtClean="0"/>
              <a:t>25</a:t>
            </a:fld>
            <a:endParaRPr lang="en-US"/>
          </a:p>
        </p:txBody>
      </p:sp>
    </p:spTree>
    <p:extLst>
      <p:ext uri="{BB962C8B-B14F-4D97-AF65-F5344CB8AC3E}">
        <p14:creationId xmlns:p14="http://schemas.microsoft.com/office/powerpoint/2010/main" val="370915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do not need to know the cause</a:t>
            </a:r>
            <a:r>
              <a:rPr lang="en-US" baseline="0" dirty="0" smtClean="0"/>
              <a:t> and events of WWII. Rather, the standard asks students to explain the impact of WWII. However, it is beneficial to give students a general summary of World War II to better understanding its impact. Therefore, the teacher should select one of the World War II summaries [linked on the curriculum map] for students to use to create a general timeline of events (does not have to include dates) for World War II. The students can work individually or with a partner. The partner can be student selected or teacher selected (differentiated if needed).</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3</a:t>
            </a:fld>
            <a:endParaRPr lang="en-US"/>
          </a:p>
        </p:txBody>
      </p:sp>
    </p:spTree>
    <p:extLst>
      <p:ext uri="{BB962C8B-B14F-4D97-AF65-F5344CB8AC3E}">
        <p14:creationId xmlns:p14="http://schemas.microsoft.com/office/powerpoint/2010/main" val="324002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can show the video clip to illustrate the general events of World War II.</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4</a:t>
            </a:fld>
            <a:endParaRPr lang="en-US"/>
          </a:p>
        </p:txBody>
      </p:sp>
    </p:spTree>
    <p:extLst>
      <p:ext uri="{BB962C8B-B14F-4D97-AF65-F5344CB8AC3E}">
        <p14:creationId xmlns:p14="http://schemas.microsoft.com/office/powerpoint/2010/main" val="221906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Impact of World War II Graphic</a:t>
            </a:r>
            <a:r>
              <a:rPr lang="en-US" baseline="0" dirty="0" smtClean="0"/>
              <a:t> Organizer</a:t>
            </a:r>
            <a:r>
              <a:rPr lang="en-US" dirty="0" smtClean="0"/>
              <a:t>  [linked on the curriculum map] to record important information during the lesson.</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5</a:t>
            </a:fld>
            <a:endParaRPr lang="en-US"/>
          </a:p>
        </p:txBody>
      </p:sp>
    </p:spTree>
    <p:extLst>
      <p:ext uri="{BB962C8B-B14F-4D97-AF65-F5344CB8AC3E}">
        <p14:creationId xmlns:p14="http://schemas.microsoft.com/office/powerpoint/2010/main" val="10469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use their timeline to create</a:t>
            </a:r>
            <a:r>
              <a:rPr lang="en-US" baseline="0" dirty="0" smtClean="0"/>
              <a:t> a summary of World War II on their graphic organizer. The teacher may want to allow students to share their summary with another student when finished. Share a few student responses before moving to the next slide which provides a sample summary. Do not allow more than 10 minutes total to summarize and share.</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6</a:t>
            </a:fld>
            <a:endParaRPr lang="en-US"/>
          </a:p>
        </p:txBody>
      </p:sp>
    </p:spTree>
    <p:extLst>
      <p:ext uri="{BB962C8B-B14F-4D97-AF65-F5344CB8AC3E}">
        <p14:creationId xmlns:p14="http://schemas.microsoft.com/office/powerpoint/2010/main" val="350023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a:t>
            </a:r>
            <a:r>
              <a:rPr lang="en-US" dirty="0" smtClean="0"/>
              <a:t>students read some of their summaries to</a:t>
            </a:r>
            <a:r>
              <a:rPr lang="en-US" baseline="0" dirty="0" smtClean="0"/>
              <a:t> the class before you show your summary. Tell students that they do not have to erase and change their summary. They may want to add to their own summary if needed.</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7</a:t>
            </a:fld>
            <a:endParaRPr lang="en-US"/>
          </a:p>
        </p:txBody>
      </p:sp>
    </p:spTree>
    <p:extLst>
      <p:ext uri="{BB962C8B-B14F-4D97-AF65-F5344CB8AC3E}">
        <p14:creationId xmlns:p14="http://schemas.microsoft.com/office/powerpoint/2010/main" val="243435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to the class.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8</a:t>
            </a:fld>
            <a:endParaRPr lang="en-US"/>
          </a:p>
        </p:txBody>
      </p:sp>
    </p:spTree>
    <p:extLst>
      <p:ext uri="{BB962C8B-B14F-4D97-AF65-F5344CB8AC3E}">
        <p14:creationId xmlns:p14="http://schemas.microsoft.com/office/powerpoint/2010/main" val="102208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slide to illustrate the tremendous loss of human lives during WWII. Briefly discuss some of the losses with the class in terms of countries with the largest losses and why.</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9</a:t>
            </a:fld>
            <a:endParaRPr lang="en-US"/>
          </a:p>
        </p:txBody>
      </p:sp>
    </p:spTree>
    <p:extLst>
      <p:ext uri="{BB962C8B-B14F-4D97-AF65-F5344CB8AC3E}">
        <p14:creationId xmlns:p14="http://schemas.microsoft.com/office/powerpoint/2010/main" val="66255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pPr/>
              <a:t>‹#›</a:t>
            </a:fld>
            <a:endParaRPr lang="es-ES"/>
          </a:p>
        </p:txBody>
      </p:sp>
    </p:spTree>
    <p:extLst>
      <p:ext uri="{BB962C8B-B14F-4D97-AF65-F5344CB8AC3E}">
        <p14:creationId xmlns:p14="http://schemas.microsoft.com/office/powerpoint/2010/main" val="1580464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pPr/>
              <a:t>‹#›</a:t>
            </a:fld>
            <a:endParaRPr lang="es-ES"/>
          </a:p>
        </p:txBody>
      </p:sp>
    </p:spTree>
    <p:extLst>
      <p:ext uri="{BB962C8B-B14F-4D97-AF65-F5344CB8AC3E}">
        <p14:creationId xmlns:p14="http://schemas.microsoft.com/office/powerpoint/2010/main" val="6302734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pPr/>
              <a:t>‹#›</a:t>
            </a:fld>
            <a:endParaRPr lang="es-ES"/>
          </a:p>
        </p:txBody>
      </p:sp>
    </p:spTree>
    <p:extLst>
      <p:ext uri="{BB962C8B-B14F-4D97-AF65-F5344CB8AC3E}">
        <p14:creationId xmlns:p14="http://schemas.microsoft.com/office/powerpoint/2010/main" val="33454320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73090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906686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524098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141156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26684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1714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0997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213603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pPr/>
              <a:t>‹#›</a:t>
            </a:fld>
            <a:endParaRPr lang="es-ES"/>
          </a:p>
        </p:txBody>
      </p:sp>
    </p:spTree>
    <p:extLst>
      <p:ext uri="{BB962C8B-B14F-4D97-AF65-F5344CB8AC3E}">
        <p14:creationId xmlns:p14="http://schemas.microsoft.com/office/powerpoint/2010/main" val="22854336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837849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693002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20437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08596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658203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9485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872389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70535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963630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574151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pPr/>
              <a:t>‹#›</a:t>
            </a:fld>
            <a:endParaRPr lang="es-ES"/>
          </a:p>
        </p:txBody>
      </p:sp>
    </p:spTree>
    <p:extLst>
      <p:ext uri="{BB962C8B-B14F-4D97-AF65-F5344CB8AC3E}">
        <p14:creationId xmlns:p14="http://schemas.microsoft.com/office/powerpoint/2010/main" val="36781094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15250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580006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29917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3049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660815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243036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05825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513674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8240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37242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pPr/>
              <a:t>‹#›</a:t>
            </a:fld>
            <a:endParaRPr lang="es-ES"/>
          </a:p>
        </p:txBody>
      </p:sp>
    </p:spTree>
    <p:extLst>
      <p:ext uri="{BB962C8B-B14F-4D97-AF65-F5344CB8AC3E}">
        <p14:creationId xmlns:p14="http://schemas.microsoft.com/office/powerpoint/2010/main" val="3835276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31885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32891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38933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19821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459555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724736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097565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743894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69067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3417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pPr/>
              <a:t>‹#›</a:t>
            </a:fld>
            <a:endParaRPr lang="es-ES"/>
          </a:p>
        </p:txBody>
      </p:sp>
    </p:spTree>
    <p:extLst>
      <p:ext uri="{BB962C8B-B14F-4D97-AF65-F5344CB8AC3E}">
        <p14:creationId xmlns:p14="http://schemas.microsoft.com/office/powerpoint/2010/main" val="463968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18489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70916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247772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87686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279916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991455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25785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116048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566907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519676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pPr/>
              <a:t>‹#›</a:t>
            </a:fld>
            <a:endParaRPr lang="es-ES"/>
          </a:p>
        </p:txBody>
      </p:sp>
    </p:spTree>
    <p:extLst>
      <p:ext uri="{BB962C8B-B14F-4D97-AF65-F5344CB8AC3E}">
        <p14:creationId xmlns:p14="http://schemas.microsoft.com/office/powerpoint/2010/main" val="30856369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16565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5614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9060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4023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5742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40308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06837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57233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44766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207632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pPr/>
              <a:t>‹#›</a:t>
            </a:fld>
            <a:endParaRPr lang="es-ES"/>
          </a:p>
        </p:txBody>
      </p:sp>
    </p:spTree>
    <p:extLst>
      <p:ext uri="{BB962C8B-B14F-4D97-AF65-F5344CB8AC3E}">
        <p14:creationId xmlns:p14="http://schemas.microsoft.com/office/powerpoint/2010/main" val="18150789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196840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117338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328925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77293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40953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306266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835259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24820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pPr/>
              <a:t>‹#›</a:t>
            </a:fld>
            <a:endParaRPr lang="es-ES"/>
          </a:p>
        </p:txBody>
      </p:sp>
    </p:spTree>
    <p:extLst>
      <p:ext uri="{BB962C8B-B14F-4D97-AF65-F5344CB8AC3E}">
        <p14:creationId xmlns:p14="http://schemas.microsoft.com/office/powerpoint/2010/main" val="15723970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pPr/>
              <a:t>‹#›</a:t>
            </a:fld>
            <a:endParaRPr lang="es-ES"/>
          </a:p>
        </p:txBody>
      </p:sp>
    </p:spTree>
    <p:extLst>
      <p:ext uri="{BB962C8B-B14F-4D97-AF65-F5344CB8AC3E}">
        <p14:creationId xmlns:p14="http://schemas.microsoft.com/office/powerpoint/2010/main" val="20105201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73236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94992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170416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87511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401531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81890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9VGU9gMoNSA"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bZou8mgDSs8"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0.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_O4Lf9qyuF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0" y="808611"/>
            <a:ext cx="5796136" cy="3024336"/>
          </a:xfrm>
          <a:noFill/>
          <a:ln/>
        </p:spPr>
        <p:txBody>
          <a:bodyPr/>
          <a:lstStyle/>
          <a:p>
            <a:r>
              <a:rPr lang="es-UY" sz="4600" b="1" dirty="0" err="1" smtClean="0">
                <a:solidFill>
                  <a:schemeClr val="tx1"/>
                </a:solidFill>
              </a:rPr>
              <a:t>How</a:t>
            </a:r>
            <a:r>
              <a:rPr lang="es-UY" sz="4600" b="1" dirty="0" smtClean="0">
                <a:solidFill>
                  <a:schemeClr val="tx1"/>
                </a:solidFill>
              </a:rPr>
              <a:t> </a:t>
            </a:r>
            <a:r>
              <a:rPr lang="es-UY" sz="4600" b="1" dirty="0" err="1" smtClean="0">
                <a:solidFill>
                  <a:schemeClr val="tx1"/>
                </a:solidFill>
              </a:rPr>
              <a:t>did</a:t>
            </a:r>
            <a:r>
              <a:rPr lang="es-UY" sz="4600" b="1" dirty="0" smtClean="0">
                <a:solidFill>
                  <a:schemeClr val="tx1"/>
                </a:solidFill>
              </a:rPr>
              <a:t> </a:t>
            </a:r>
            <a:r>
              <a:rPr lang="es-UY" sz="4600" b="1" dirty="0" err="1" smtClean="0">
                <a:solidFill>
                  <a:schemeClr val="tx1"/>
                </a:solidFill>
              </a:rPr>
              <a:t>World</a:t>
            </a:r>
            <a:r>
              <a:rPr lang="es-UY" sz="4600" b="1" dirty="0" smtClean="0">
                <a:solidFill>
                  <a:schemeClr val="tx1"/>
                </a:solidFill>
              </a:rPr>
              <a:t> </a:t>
            </a:r>
            <a:r>
              <a:rPr lang="es-UY" sz="4600" b="1" dirty="0" err="1" smtClean="0">
                <a:solidFill>
                  <a:schemeClr val="tx1"/>
                </a:solidFill>
              </a:rPr>
              <a:t>War</a:t>
            </a:r>
            <a:r>
              <a:rPr lang="es-UY" sz="4600" b="1" dirty="0" smtClean="0">
                <a:solidFill>
                  <a:schemeClr val="tx1"/>
                </a:solidFill>
              </a:rPr>
              <a:t> II </a:t>
            </a:r>
            <a:r>
              <a:rPr lang="es-UY" sz="4600" b="1" dirty="0" err="1" smtClean="0">
                <a:solidFill>
                  <a:schemeClr val="tx1"/>
                </a:solidFill>
              </a:rPr>
              <a:t>change</a:t>
            </a:r>
            <a:r>
              <a:rPr lang="es-UY" sz="4600" b="1" dirty="0" smtClean="0">
                <a:solidFill>
                  <a:schemeClr val="tx1"/>
                </a:solidFill>
              </a:rPr>
              <a:t> </a:t>
            </a:r>
            <a:r>
              <a:rPr lang="es-UY" sz="4600" b="1" dirty="0" err="1" smtClean="0">
                <a:solidFill>
                  <a:schemeClr val="tx1"/>
                </a:solidFill>
              </a:rPr>
              <a:t>Europe</a:t>
            </a:r>
            <a:r>
              <a:rPr lang="es-UY" sz="4600" b="1" dirty="0" smtClean="0">
                <a:solidFill>
                  <a:schemeClr val="tx1"/>
                </a:solidFill>
              </a:rPr>
              <a:t> and </a:t>
            </a:r>
            <a:r>
              <a:rPr lang="es-UY" sz="4600" b="1" dirty="0" err="1" smtClean="0">
                <a:solidFill>
                  <a:schemeClr val="tx1"/>
                </a:solidFill>
              </a:rPr>
              <a:t>the</a:t>
            </a:r>
            <a:r>
              <a:rPr lang="es-UY" sz="4600" b="1" dirty="0" smtClean="0">
                <a:solidFill>
                  <a:schemeClr val="tx1"/>
                </a:solidFill>
              </a:rPr>
              <a:t> </a:t>
            </a:r>
            <a:r>
              <a:rPr lang="es-UY" sz="4600" b="1" dirty="0" err="1" smtClean="0">
                <a:solidFill>
                  <a:schemeClr val="tx1"/>
                </a:solidFill>
              </a:rPr>
              <a:t>world</a:t>
            </a:r>
            <a:r>
              <a:rPr lang="es-UY" sz="4600" b="1" dirty="0" smtClean="0">
                <a:solidFill>
                  <a:schemeClr val="tx1"/>
                </a:solidFill>
              </a:rPr>
              <a:t>?</a:t>
            </a:r>
            <a:endParaRPr lang="es-ES" sz="4600" b="1" dirty="0">
              <a:solidFill>
                <a:schemeClr val="tx1"/>
              </a:solidFill>
            </a:endParaRPr>
          </a:p>
        </p:txBody>
      </p:sp>
      <p:sp>
        <p:nvSpPr>
          <p:cNvPr id="2170" name="Rectangle 122"/>
          <p:cNvSpPr>
            <a:spLocks noChangeArrowheads="1"/>
          </p:cNvSpPr>
          <p:nvPr/>
        </p:nvSpPr>
        <p:spPr bwMode="auto">
          <a:xfrm>
            <a:off x="48076" y="3573016"/>
            <a:ext cx="482776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s-UY" sz="2200" b="1" dirty="0" smtClean="0">
                <a:solidFill>
                  <a:srgbClr val="000000"/>
                </a:solidFill>
              </a:rPr>
              <a:t>Standard:</a:t>
            </a:r>
            <a:br>
              <a:rPr lang="es-UY" sz="2200" b="1" dirty="0" smtClean="0">
                <a:solidFill>
                  <a:srgbClr val="000000"/>
                </a:solidFill>
              </a:rPr>
            </a:br>
            <a:r>
              <a:rPr lang="es-UY" sz="2200" b="1" dirty="0" smtClean="0">
                <a:solidFill>
                  <a:srgbClr val="000000"/>
                </a:solidFill>
              </a:rPr>
              <a:t>SS6H7b. </a:t>
            </a:r>
            <a:r>
              <a:rPr lang="es-UY" sz="2200" b="1" dirty="0" err="1" smtClean="0">
                <a:solidFill>
                  <a:srgbClr val="000000"/>
                </a:solidFill>
              </a:rPr>
              <a:t>Explain</a:t>
            </a:r>
            <a:r>
              <a:rPr lang="es-UY" sz="2200" b="1" dirty="0" smtClean="0">
                <a:solidFill>
                  <a:srgbClr val="000000"/>
                </a:solidFill>
              </a:rPr>
              <a:t> </a:t>
            </a:r>
            <a:r>
              <a:rPr lang="es-UY" sz="2200" b="1" dirty="0" err="1" smtClean="0">
                <a:solidFill>
                  <a:srgbClr val="000000"/>
                </a:solidFill>
              </a:rPr>
              <a:t>the</a:t>
            </a:r>
            <a:r>
              <a:rPr lang="es-UY" sz="2200" b="1" dirty="0" smtClean="0">
                <a:solidFill>
                  <a:srgbClr val="000000"/>
                </a:solidFill>
              </a:rPr>
              <a:t> </a:t>
            </a:r>
            <a:r>
              <a:rPr lang="es-UY" sz="2200" b="1" dirty="0" err="1" smtClean="0">
                <a:solidFill>
                  <a:srgbClr val="000000"/>
                </a:solidFill>
              </a:rPr>
              <a:t>impact</a:t>
            </a:r>
            <a:r>
              <a:rPr lang="es-UY" sz="2200" b="1" dirty="0" smtClean="0">
                <a:solidFill>
                  <a:srgbClr val="000000"/>
                </a:solidFill>
              </a:rPr>
              <a:t> of WWII in </a:t>
            </a:r>
            <a:r>
              <a:rPr lang="es-UY" sz="2200" b="1" dirty="0" err="1" smtClean="0">
                <a:solidFill>
                  <a:srgbClr val="000000"/>
                </a:solidFill>
              </a:rPr>
              <a:t>terms</a:t>
            </a:r>
            <a:r>
              <a:rPr lang="es-UY" sz="2200" b="1" dirty="0" smtClean="0">
                <a:solidFill>
                  <a:srgbClr val="000000"/>
                </a:solidFill>
              </a:rPr>
              <a:t> of </a:t>
            </a:r>
            <a:r>
              <a:rPr lang="es-UY" sz="2200" b="1" dirty="0" err="1" smtClean="0">
                <a:solidFill>
                  <a:srgbClr val="000000"/>
                </a:solidFill>
              </a:rPr>
              <a:t>the</a:t>
            </a:r>
            <a:r>
              <a:rPr lang="es-UY" sz="2200" b="1" dirty="0" smtClean="0">
                <a:solidFill>
                  <a:srgbClr val="000000"/>
                </a:solidFill>
              </a:rPr>
              <a:t> </a:t>
            </a:r>
            <a:r>
              <a:rPr lang="es-UY" sz="2200" b="1" dirty="0" err="1" smtClean="0">
                <a:solidFill>
                  <a:srgbClr val="000000"/>
                </a:solidFill>
              </a:rPr>
              <a:t>Holocaust</a:t>
            </a:r>
            <a:r>
              <a:rPr lang="es-UY" sz="2200" b="1" dirty="0" smtClean="0">
                <a:solidFill>
                  <a:srgbClr val="000000"/>
                </a:solidFill>
              </a:rPr>
              <a:t>, </a:t>
            </a:r>
            <a:r>
              <a:rPr lang="es-UY" sz="2200" b="1" dirty="0" err="1" smtClean="0">
                <a:solidFill>
                  <a:srgbClr val="000000"/>
                </a:solidFill>
              </a:rPr>
              <a:t>the</a:t>
            </a:r>
            <a:r>
              <a:rPr lang="es-UY" sz="2200" b="1" dirty="0" smtClean="0">
                <a:solidFill>
                  <a:srgbClr val="000000"/>
                </a:solidFill>
              </a:rPr>
              <a:t> </a:t>
            </a:r>
            <a:r>
              <a:rPr lang="es-UY" sz="2200" b="1" dirty="0" err="1" smtClean="0">
                <a:solidFill>
                  <a:srgbClr val="000000"/>
                </a:solidFill>
              </a:rPr>
              <a:t>origins</a:t>
            </a:r>
            <a:r>
              <a:rPr lang="es-UY" sz="2200" b="1" dirty="0" smtClean="0">
                <a:solidFill>
                  <a:srgbClr val="000000"/>
                </a:solidFill>
              </a:rPr>
              <a:t> of </a:t>
            </a:r>
            <a:r>
              <a:rPr lang="es-UY" sz="2200" b="1" dirty="0" err="1" smtClean="0">
                <a:solidFill>
                  <a:srgbClr val="000000"/>
                </a:solidFill>
              </a:rPr>
              <a:t>the</a:t>
            </a:r>
            <a:r>
              <a:rPr lang="es-UY" sz="2200" b="1" dirty="0" smtClean="0">
                <a:solidFill>
                  <a:srgbClr val="000000"/>
                </a:solidFill>
              </a:rPr>
              <a:t> </a:t>
            </a:r>
            <a:r>
              <a:rPr lang="es-UY" sz="2200" b="1" dirty="0" err="1" smtClean="0">
                <a:solidFill>
                  <a:srgbClr val="000000"/>
                </a:solidFill>
              </a:rPr>
              <a:t>Cold</a:t>
            </a:r>
            <a:r>
              <a:rPr lang="es-UY" sz="2200" b="1" dirty="0" smtClean="0">
                <a:solidFill>
                  <a:srgbClr val="000000"/>
                </a:solidFill>
              </a:rPr>
              <a:t> </a:t>
            </a:r>
            <a:r>
              <a:rPr lang="es-UY" sz="2200" b="1" dirty="0" err="1" smtClean="0">
                <a:solidFill>
                  <a:srgbClr val="000000"/>
                </a:solidFill>
              </a:rPr>
              <a:t>War</a:t>
            </a:r>
            <a:r>
              <a:rPr lang="es-UY" sz="2200" b="1" dirty="0" smtClean="0">
                <a:solidFill>
                  <a:srgbClr val="000000"/>
                </a:solidFill>
              </a:rPr>
              <a:t>, </a:t>
            </a:r>
            <a:br>
              <a:rPr lang="es-UY" sz="2200" b="1" dirty="0" smtClean="0">
                <a:solidFill>
                  <a:srgbClr val="000000"/>
                </a:solidFill>
              </a:rPr>
            </a:br>
            <a:r>
              <a:rPr lang="es-UY" sz="2200" b="1" dirty="0" smtClean="0">
                <a:solidFill>
                  <a:srgbClr val="000000"/>
                </a:solidFill>
              </a:rPr>
              <a:t>and </a:t>
            </a:r>
            <a:r>
              <a:rPr lang="es-UY" sz="2200" b="1" dirty="0" err="1" smtClean="0">
                <a:solidFill>
                  <a:srgbClr val="000000"/>
                </a:solidFill>
              </a:rPr>
              <a:t>the</a:t>
            </a:r>
            <a:r>
              <a:rPr lang="es-UY" sz="2200" b="1" dirty="0" smtClean="0">
                <a:solidFill>
                  <a:srgbClr val="000000"/>
                </a:solidFill>
              </a:rPr>
              <a:t> </a:t>
            </a:r>
            <a:r>
              <a:rPr lang="es-UY" sz="2200" b="1" dirty="0" err="1" smtClean="0">
                <a:solidFill>
                  <a:srgbClr val="000000"/>
                </a:solidFill>
              </a:rPr>
              <a:t>rise</a:t>
            </a:r>
            <a:r>
              <a:rPr lang="es-UY" sz="2200" b="1" dirty="0" smtClean="0">
                <a:solidFill>
                  <a:srgbClr val="000000"/>
                </a:solidFill>
              </a:rPr>
              <a:t> of </a:t>
            </a:r>
            <a:r>
              <a:rPr lang="es-UY" sz="2200" b="1" dirty="0" err="1" smtClean="0">
                <a:solidFill>
                  <a:srgbClr val="000000"/>
                </a:solidFill>
              </a:rPr>
              <a:t>Superpowers</a:t>
            </a:r>
            <a:r>
              <a:rPr lang="es-UY" sz="2200" b="1" dirty="0" smtClean="0">
                <a:solidFill>
                  <a:srgbClr val="000000"/>
                </a:solidFill>
              </a:rPr>
              <a:t>.</a:t>
            </a:r>
            <a:endParaRPr lang="es-ES" sz="2200" b="1" dirty="0">
              <a:solidFill>
                <a:srgbClr val="000000"/>
              </a:solidFill>
            </a:endParaRPr>
          </a:p>
        </p:txBody>
      </p:sp>
      <p:sp>
        <p:nvSpPr>
          <p:cNvPr id="2" name="Rectangle 1"/>
          <p:cNvSpPr/>
          <p:nvPr/>
        </p:nvSpPr>
        <p:spPr>
          <a:xfrm>
            <a:off x="323528" y="471435"/>
            <a:ext cx="4968552" cy="707886"/>
          </a:xfrm>
          <a:prstGeom prst="rect">
            <a:avLst/>
          </a:prstGeom>
        </p:spPr>
        <p:txBody>
          <a:bodyPr wrap="square">
            <a:spAutoFit/>
          </a:bodyPr>
          <a:lstStyle/>
          <a:p>
            <a:r>
              <a:rPr lang="en-US" sz="4000" b="1" dirty="0"/>
              <a:t>Essential Question:</a:t>
            </a:r>
          </a:p>
        </p:txBody>
      </p:sp>
    </p:spTree>
    <p:extLst>
      <p:ext uri="{BB962C8B-B14F-4D97-AF65-F5344CB8AC3E}">
        <p14:creationId xmlns:p14="http://schemas.microsoft.com/office/powerpoint/2010/main" val="13768494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24" y="0"/>
            <a:ext cx="8229600" cy="1143000"/>
          </a:xfrm>
        </p:spPr>
        <p:txBody>
          <a:bodyPr/>
          <a:lstStyle/>
          <a:p>
            <a:r>
              <a:rPr lang="en-US" sz="6000" b="1" u="sng" dirty="0" smtClean="0"/>
              <a:t>Impact of World War II</a:t>
            </a:r>
            <a:endParaRPr lang="en-US" sz="6000" b="1" u="sng" dirty="0"/>
          </a:p>
        </p:txBody>
      </p:sp>
      <p:sp>
        <p:nvSpPr>
          <p:cNvPr id="3" name="Rectangle 3"/>
          <p:cNvSpPr txBox="1">
            <a:spLocks noChangeArrowheads="1"/>
          </p:cNvSpPr>
          <p:nvPr/>
        </p:nvSpPr>
        <p:spPr>
          <a:xfrm>
            <a:off x="323528" y="1484784"/>
            <a:ext cx="8496944" cy="273630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800" dirty="0" smtClean="0">
                <a:solidFill>
                  <a:srgbClr val="000000"/>
                </a:solidFill>
              </a:rPr>
              <a:t>Hitler believed that his Aryan race was superior and he persecuted Jews in Germany. He hurt them first economically, then moved them out of their homes and into crowded areas. Finally, he forced them into concentration camps or death camps where they were murdered.</a:t>
            </a:r>
            <a:endParaRPr lang="en-US" sz="2800" dirty="0">
              <a:solidFill>
                <a:srgbClr val="000000"/>
              </a:solidFill>
            </a:endParaRPr>
          </a:p>
        </p:txBody>
      </p:sp>
      <p:sp>
        <p:nvSpPr>
          <p:cNvPr id="13" name="Rectangle 3"/>
          <p:cNvSpPr txBox="1">
            <a:spLocks noChangeArrowheads="1"/>
          </p:cNvSpPr>
          <p:nvPr/>
        </p:nvSpPr>
        <p:spPr>
          <a:xfrm>
            <a:off x="157150" y="4653136"/>
            <a:ext cx="8856984" cy="144016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800" dirty="0" smtClean="0"/>
              <a:t>Hitler was responsible for the murder of more than six million Jews between 1933 and 1945. This terrible period of history is known as the </a:t>
            </a:r>
            <a:r>
              <a:rPr lang="en-US" sz="2800" b="1" u="sng" dirty="0" smtClean="0"/>
              <a:t>Holocaust</a:t>
            </a:r>
            <a:r>
              <a:rPr lang="en-US" sz="2800" dirty="0" smtClean="0"/>
              <a:t>.</a:t>
            </a:r>
            <a:endParaRPr lang="en-US" sz="2800" dirty="0"/>
          </a:p>
        </p:txBody>
      </p:sp>
      <p:sp>
        <p:nvSpPr>
          <p:cNvPr id="4" name="Rectangle 3"/>
          <p:cNvSpPr/>
          <p:nvPr/>
        </p:nvSpPr>
        <p:spPr>
          <a:xfrm>
            <a:off x="1031217" y="6237312"/>
            <a:ext cx="7272808" cy="461665"/>
          </a:xfrm>
          <a:prstGeom prst="rect">
            <a:avLst/>
          </a:prstGeom>
        </p:spPr>
        <p:txBody>
          <a:bodyPr wrap="square">
            <a:spAutoFit/>
          </a:bodyPr>
          <a:lstStyle/>
          <a:p>
            <a:pPr algn="ctr"/>
            <a:r>
              <a:rPr lang="en-US" sz="2400" dirty="0">
                <a:hlinkClick r:id="rId3"/>
              </a:rPr>
              <a:t>http://</a:t>
            </a:r>
            <a:r>
              <a:rPr lang="en-US" sz="2400" dirty="0" smtClean="0">
                <a:hlinkClick r:id="rId3"/>
              </a:rPr>
              <a:t>www.youtube.com/watch?v=9VGU9gMoNSA</a:t>
            </a:r>
            <a:r>
              <a:rPr lang="en-US" sz="2400" dirty="0" smtClean="0"/>
              <a:t> </a:t>
            </a:r>
            <a:endParaRPr lang="en-US" sz="2400" dirty="0"/>
          </a:p>
        </p:txBody>
      </p:sp>
    </p:spTree>
    <p:extLst>
      <p:ext uri="{BB962C8B-B14F-4D97-AF65-F5344CB8AC3E}">
        <p14:creationId xmlns:p14="http://schemas.microsoft.com/office/powerpoint/2010/main" val="9413625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24" y="0"/>
            <a:ext cx="8229600" cy="1143000"/>
          </a:xfrm>
        </p:spPr>
        <p:txBody>
          <a:bodyPr/>
          <a:lstStyle/>
          <a:p>
            <a:r>
              <a:rPr lang="en-US" sz="6000" b="1" u="sng" dirty="0" smtClean="0"/>
              <a:t>Impact of World War II</a:t>
            </a:r>
            <a:endParaRPr lang="en-US" sz="6000" b="1" u="sng" dirty="0"/>
          </a:p>
        </p:txBody>
      </p:sp>
      <p:sp>
        <p:nvSpPr>
          <p:cNvPr id="13" name="Rectangle 3"/>
          <p:cNvSpPr txBox="1">
            <a:spLocks noChangeArrowheads="1"/>
          </p:cNvSpPr>
          <p:nvPr/>
        </p:nvSpPr>
        <p:spPr>
          <a:xfrm>
            <a:off x="467544" y="1340768"/>
            <a:ext cx="8280920" cy="201622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000" dirty="0" smtClean="0">
                <a:solidFill>
                  <a:srgbClr val="000000"/>
                </a:solidFill>
              </a:rPr>
              <a:t>After the war, Holocaust survivors were afraid to go back to their former homes. When the State of Israel was established in 1948, thousands of Jewish people filled their new homeland.</a:t>
            </a:r>
            <a:endParaRPr lang="en-US" sz="3000" dirty="0">
              <a:solidFill>
                <a:srgbClr val="000000"/>
              </a:solidFill>
            </a:endParaRPr>
          </a:p>
        </p:txBody>
      </p:sp>
      <p:grpSp>
        <p:nvGrpSpPr>
          <p:cNvPr id="3" name="Group 2"/>
          <p:cNvGrpSpPr/>
          <p:nvPr/>
        </p:nvGrpSpPr>
        <p:grpSpPr>
          <a:xfrm>
            <a:off x="323528" y="3645024"/>
            <a:ext cx="8424936" cy="2899623"/>
            <a:chOff x="323528" y="3645024"/>
            <a:chExt cx="8424936" cy="2899623"/>
          </a:xfrm>
        </p:grpSpPr>
        <p:pic>
          <p:nvPicPr>
            <p:cNvPr id="1026" name="Picture 2" descr="http://www.mfa.gov.il/MFA_Graphics/MFA%20Gallery/Facts%20About%20Israel%202008/History/history5-news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45024"/>
              <a:ext cx="4000500" cy="2876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3/31/PikiWiki_Israel_20653_Jewish_immig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5798" y="3645024"/>
              <a:ext cx="3932666" cy="28996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72023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3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0264"/>
            <a:ext cx="8229600" cy="1143000"/>
          </a:xfrm>
        </p:spPr>
        <p:txBody>
          <a:bodyPr/>
          <a:lstStyle/>
          <a:p>
            <a:r>
              <a:rPr lang="en-US" sz="4800" b="1" u="sng" dirty="0" smtClean="0"/>
              <a:t>Impact of World War II</a:t>
            </a:r>
            <a:endParaRPr lang="en-US" sz="4800" b="1" u="sng" dirty="0"/>
          </a:p>
        </p:txBody>
      </p:sp>
      <p:sp>
        <p:nvSpPr>
          <p:cNvPr id="13" name="Rectangle 3"/>
          <p:cNvSpPr txBox="1">
            <a:spLocks noChangeArrowheads="1"/>
          </p:cNvSpPr>
          <p:nvPr/>
        </p:nvSpPr>
        <p:spPr>
          <a:xfrm>
            <a:off x="251520" y="1052736"/>
            <a:ext cx="8640960" cy="273630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smtClean="0">
                <a:solidFill>
                  <a:srgbClr val="000000"/>
                </a:solidFill>
              </a:rPr>
              <a:t>At the end of World War II, the Allied forces (Great Britain, France, the Soviet Union, and the U.S.) freed all the nations in Western Europe that had been conquered by Germany. Additionally, the Allied forces helped the countries form new governments and gave them money to rebuild their cities.</a:t>
            </a:r>
            <a:endParaRPr lang="en-US" sz="2600" dirty="0">
              <a:solidFill>
                <a:srgbClr val="000000"/>
              </a:solidFill>
            </a:endParaRPr>
          </a:p>
        </p:txBody>
      </p:sp>
      <p:grpSp>
        <p:nvGrpSpPr>
          <p:cNvPr id="3" name="Group 2"/>
          <p:cNvGrpSpPr/>
          <p:nvPr/>
        </p:nvGrpSpPr>
        <p:grpSpPr>
          <a:xfrm>
            <a:off x="539552" y="3866725"/>
            <a:ext cx="7803342" cy="2691052"/>
            <a:chOff x="611560" y="3866725"/>
            <a:chExt cx="7803342" cy="2691052"/>
          </a:xfrm>
        </p:grpSpPr>
        <p:pic>
          <p:nvPicPr>
            <p:cNvPr id="2050" name="Picture 2" descr="http://www.kaiserpermanentehistory.org/wp-content/uploads/2010/12/worldflames_066_v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6725"/>
              <a:ext cx="3349857" cy="2691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merriam-webster.com/images/concise/large/91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478" y="3866725"/>
              <a:ext cx="3816424" cy="2685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70249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0264"/>
            <a:ext cx="8229600" cy="1143000"/>
          </a:xfrm>
        </p:spPr>
        <p:txBody>
          <a:bodyPr/>
          <a:lstStyle/>
          <a:p>
            <a:r>
              <a:rPr lang="en-US" sz="4800" b="1" u="sng" dirty="0" smtClean="0"/>
              <a:t>Impact of World War II</a:t>
            </a:r>
            <a:endParaRPr lang="en-US" sz="4800" b="1" u="sng" dirty="0"/>
          </a:p>
        </p:txBody>
      </p:sp>
      <p:sp>
        <p:nvSpPr>
          <p:cNvPr id="13" name="Rectangle 3"/>
          <p:cNvSpPr txBox="1">
            <a:spLocks noChangeArrowheads="1"/>
          </p:cNvSpPr>
          <p:nvPr/>
        </p:nvSpPr>
        <p:spPr>
          <a:xfrm>
            <a:off x="251520" y="1479756"/>
            <a:ext cx="4536504" cy="252028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smtClean="0">
                <a:solidFill>
                  <a:srgbClr val="000000"/>
                </a:solidFill>
              </a:rPr>
              <a:t>The U.S. and other Allied countries wanted to establish democratic governments and free-market economies in the newly freed European countries.</a:t>
            </a:r>
            <a:endParaRPr lang="en-US" sz="2600" dirty="0">
              <a:solidFill>
                <a:srgbClr val="000000"/>
              </a:solidFill>
            </a:endParaRPr>
          </a:p>
        </p:txBody>
      </p:sp>
      <p:pic>
        <p:nvPicPr>
          <p:cNvPr id="18434" name="Picture 2" descr="http://citelighter-cards.s3.amazonaws.com/p16v42dbtb1vnp1ms1n626elh0_8559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61123"/>
            <a:ext cx="3774641" cy="43678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23528" y="4306998"/>
            <a:ext cx="4320480" cy="216024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smtClean="0">
                <a:solidFill>
                  <a:srgbClr val="000000"/>
                </a:solidFill>
              </a:rPr>
              <a:t>The Soviet Union wanted to establish communist governments with centralized economic and political systems.</a:t>
            </a:r>
            <a:endParaRPr lang="en-US" sz="2600" dirty="0">
              <a:solidFill>
                <a:srgbClr val="000000"/>
              </a:solidFill>
            </a:endParaRPr>
          </a:p>
        </p:txBody>
      </p:sp>
    </p:spTree>
    <p:extLst>
      <p:ext uri="{BB962C8B-B14F-4D97-AF65-F5344CB8AC3E}">
        <p14:creationId xmlns:p14="http://schemas.microsoft.com/office/powerpoint/2010/main" val="28754276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4500"/>
                                  </p:stCondLst>
                                  <p:childTnLst>
                                    <p:set>
                                      <p:cBhvr>
                                        <p:cTn id="26" dur="1" fill="hold">
                                          <p:stCondLst>
                                            <p:cond delay="0"/>
                                          </p:stCondLst>
                                        </p:cTn>
                                        <p:tgtEl>
                                          <p:spTgt spid="18434"/>
                                        </p:tgtEl>
                                        <p:attrNameLst>
                                          <p:attrName>style.visibility</p:attrName>
                                        </p:attrNameLst>
                                      </p:cBhvr>
                                      <p:to>
                                        <p:strVal val="visible"/>
                                      </p:to>
                                    </p:set>
                                    <p:animEffect transition="in" filter="fade">
                                      <p:cBhvr>
                                        <p:cTn id="27" dur="1000"/>
                                        <p:tgtEl>
                                          <p:spTgt spid="18434"/>
                                        </p:tgtEl>
                                      </p:cBhvr>
                                    </p:animEffect>
                                    <p:anim calcmode="lin" valueType="num">
                                      <p:cBhvr>
                                        <p:cTn id="28" dur="1000" fill="hold"/>
                                        <p:tgtEl>
                                          <p:spTgt spid="18434"/>
                                        </p:tgtEl>
                                        <p:attrNameLst>
                                          <p:attrName>ppt_x</p:attrName>
                                        </p:attrNameLst>
                                      </p:cBhvr>
                                      <p:tavLst>
                                        <p:tav tm="0">
                                          <p:val>
                                            <p:strVal val="#ppt_x"/>
                                          </p:val>
                                        </p:tav>
                                        <p:tav tm="100000">
                                          <p:val>
                                            <p:strVal val="#ppt_x"/>
                                          </p:val>
                                        </p:tav>
                                      </p:tavLst>
                                    </p:anim>
                                    <p:anim calcmode="lin" valueType="num">
                                      <p:cBhvr>
                                        <p:cTn id="2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0264"/>
            <a:ext cx="8229600" cy="1143000"/>
          </a:xfrm>
        </p:spPr>
        <p:txBody>
          <a:bodyPr/>
          <a:lstStyle/>
          <a:p>
            <a:r>
              <a:rPr lang="en-US" sz="4800" b="1" u="sng" dirty="0" smtClean="0"/>
              <a:t>Impact of World War II</a:t>
            </a:r>
            <a:endParaRPr lang="en-US" sz="4800" b="1" u="sng" dirty="0"/>
          </a:p>
        </p:txBody>
      </p:sp>
      <p:sp>
        <p:nvSpPr>
          <p:cNvPr id="13" name="Rectangle 3"/>
          <p:cNvSpPr txBox="1">
            <a:spLocks noChangeArrowheads="1"/>
          </p:cNvSpPr>
          <p:nvPr/>
        </p:nvSpPr>
        <p:spPr>
          <a:xfrm>
            <a:off x="251520" y="1052736"/>
            <a:ext cx="8640960" cy="208823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smtClean="0">
                <a:solidFill>
                  <a:srgbClr val="000000"/>
                </a:solidFill>
              </a:rPr>
              <a:t>At the end of World War II, the Western half of Europe favored democracy while the Eastern half of Europe favored communism. Soviet troops moved into countries like Poland, Romania, Hungary, and the eastern half of Germany and set up communism.</a:t>
            </a:r>
            <a:endParaRPr lang="en-US" sz="2600" dirty="0">
              <a:solidFill>
                <a:srgbClr val="000000"/>
              </a:solidFill>
            </a:endParaRPr>
          </a:p>
        </p:txBody>
      </p:sp>
      <p:grpSp>
        <p:nvGrpSpPr>
          <p:cNvPr id="4" name="Group 3"/>
          <p:cNvGrpSpPr/>
          <p:nvPr/>
        </p:nvGrpSpPr>
        <p:grpSpPr>
          <a:xfrm>
            <a:off x="755576" y="3287480"/>
            <a:ext cx="7626341" cy="3374224"/>
            <a:chOff x="755576" y="3287480"/>
            <a:chExt cx="7626341" cy="3374224"/>
          </a:xfrm>
        </p:grpSpPr>
        <p:pic>
          <p:nvPicPr>
            <p:cNvPr id="5122" name="Picture 2" descr="http://en.academic.ru/pictures/enwiki/50/250px-EasternBloc_BasicMembersOnl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287480"/>
              <a:ext cx="2225741" cy="3374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326670"/>
              <a:ext cx="4277733" cy="3304712"/>
            </a:xfrm>
            <a:prstGeom prst="rect">
              <a:avLst/>
            </a:prstGeom>
            <a:ln>
              <a:solidFill>
                <a:schemeClr val="tx1"/>
              </a:solidFill>
            </a:ln>
          </p:spPr>
        </p:pic>
      </p:grpSp>
    </p:spTree>
    <p:extLst>
      <p:ext uri="{BB962C8B-B14F-4D97-AF65-F5344CB8AC3E}">
        <p14:creationId xmlns:p14="http://schemas.microsoft.com/office/powerpoint/2010/main" val="9005271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536" y="116632"/>
            <a:ext cx="8496944" cy="954107"/>
          </a:xfrm>
          <a:prstGeom prst="rect">
            <a:avLst/>
          </a:prstGeom>
        </p:spPr>
        <p:txBody>
          <a:bodyPr wrap="square">
            <a:spAutoFit/>
          </a:bodyPr>
          <a:lstStyle/>
          <a:p>
            <a:pPr algn="ctr"/>
            <a:r>
              <a:rPr lang="en-US" sz="2800" dirty="0"/>
              <a:t>Capitalism </a:t>
            </a:r>
            <a:r>
              <a:rPr lang="en-US" sz="2800" dirty="0" err="1"/>
              <a:t>vs</a:t>
            </a:r>
            <a:r>
              <a:rPr lang="en-US" sz="2800" dirty="0"/>
              <a:t> Communism - Freedom versus Oppression - Propaganda Cartoon - Cold War </a:t>
            </a:r>
            <a:r>
              <a:rPr lang="en-US" sz="2800" dirty="0" smtClean="0"/>
              <a:t>1940s  </a:t>
            </a:r>
            <a:endParaRPr lang="en-US" sz="2800" dirty="0"/>
          </a:p>
        </p:txBody>
      </p:sp>
      <p:sp>
        <p:nvSpPr>
          <p:cNvPr id="5" name="Rectangle 4"/>
          <p:cNvSpPr/>
          <p:nvPr/>
        </p:nvSpPr>
        <p:spPr>
          <a:xfrm>
            <a:off x="1376620" y="1200873"/>
            <a:ext cx="6984776" cy="461665"/>
          </a:xfrm>
          <a:prstGeom prst="rect">
            <a:avLst/>
          </a:prstGeom>
        </p:spPr>
        <p:txBody>
          <a:bodyPr wrap="square">
            <a:spAutoFit/>
          </a:bodyPr>
          <a:lstStyle/>
          <a:p>
            <a:pPr algn="ctr"/>
            <a:r>
              <a:rPr lang="en-US" sz="2400" dirty="0">
                <a:hlinkClick r:id="rId3"/>
              </a:rPr>
              <a:t>http://</a:t>
            </a:r>
            <a:r>
              <a:rPr lang="en-US" sz="2400" dirty="0" smtClean="0">
                <a:hlinkClick r:id="rId3"/>
              </a:rPr>
              <a:t>www.youtube.com/watch?v=bZou8mgDSs8</a:t>
            </a:r>
            <a:r>
              <a:rPr lang="en-US" sz="2400" dirty="0" smtClean="0"/>
              <a:t> </a:t>
            </a:r>
            <a:endParaRPr lang="en-US" sz="2400" dirty="0"/>
          </a:p>
        </p:txBody>
      </p:sp>
      <p:sp>
        <p:nvSpPr>
          <p:cNvPr id="6" name="Rectangle 5"/>
          <p:cNvSpPr/>
          <p:nvPr/>
        </p:nvSpPr>
        <p:spPr>
          <a:xfrm>
            <a:off x="1187624" y="1916832"/>
            <a:ext cx="7956376" cy="4708981"/>
          </a:xfrm>
          <a:prstGeom prst="rect">
            <a:avLst/>
          </a:prstGeom>
        </p:spPr>
        <p:txBody>
          <a:bodyPr wrap="square">
            <a:spAutoFit/>
          </a:bodyPr>
          <a:lstStyle/>
          <a:p>
            <a:pPr algn="ctr"/>
            <a:r>
              <a:rPr lang="en-US" sz="2800" dirty="0"/>
              <a:t>D</a:t>
            </a:r>
            <a:r>
              <a:rPr lang="en-US" sz="2800" dirty="0" smtClean="0"/>
              <a:t>iscuss the following questions with a partner:</a:t>
            </a:r>
          </a:p>
          <a:p>
            <a:pPr algn="ctr"/>
            <a:endParaRPr lang="en-US" sz="2400" dirty="0"/>
          </a:p>
          <a:p>
            <a:pPr algn="ctr"/>
            <a:r>
              <a:rPr lang="en-US" sz="2800" dirty="0" smtClean="0"/>
              <a:t>Propaganda means information that is used to  </a:t>
            </a:r>
            <a:br>
              <a:rPr lang="en-US" sz="2800" dirty="0" smtClean="0"/>
            </a:br>
            <a:r>
              <a:rPr lang="en-US" sz="2800" dirty="0" smtClean="0"/>
              <a:t> promote a point of view. </a:t>
            </a:r>
            <a:r>
              <a:rPr lang="en-US" sz="2800" dirty="0"/>
              <a:t>W</a:t>
            </a:r>
            <a:r>
              <a:rPr lang="en-US" sz="2800" dirty="0" smtClean="0"/>
              <a:t>hich side, capitalism or communism, did the video promote?</a:t>
            </a:r>
          </a:p>
          <a:p>
            <a:pPr algn="ctr"/>
            <a:endParaRPr lang="en-US" sz="2800" dirty="0"/>
          </a:p>
          <a:p>
            <a:pPr algn="ctr"/>
            <a:r>
              <a:rPr lang="en-US" sz="2800" dirty="0" smtClean="0"/>
              <a:t> Describe an advantage and disadvantage of both systems.</a:t>
            </a:r>
          </a:p>
          <a:p>
            <a:pPr algn="ctr"/>
            <a:endParaRPr lang="en-US" sz="2400" dirty="0"/>
          </a:p>
          <a:p>
            <a:pPr algn="ctr"/>
            <a:r>
              <a:rPr lang="en-US" sz="2800" dirty="0" smtClean="0"/>
              <a:t>              In which system would you want to live? Why?</a:t>
            </a:r>
            <a:endParaRPr lang="en-US" sz="2800" dirty="0"/>
          </a:p>
        </p:txBody>
      </p:sp>
    </p:spTree>
    <p:extLst>
      <p:ext uri="{BB962C8B-B14F-4D97-AF65-F5344CB8AC3E}">
        <p14:creationId xmlns:p14="http://schemas.microsoft.com/office/powerpoint/2010/main" val="35219112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5112568" cy="2938338"/>
          </a:xfrm>
        </p:spPr>
        <p:txBody>
          <a:bodyPr/>
          <a:lstStyle/>
          <a:p>
            <a:r>
              <a:rPr lang="en-US" sz="4200" b="1" u="sng" dirty="0" smtClean="0"/>
              <a:t>World War II Political Cartoon Analysis</a:t>
            </a:r>
            <a:endParaRPr lang="en-US" sz="42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2800612593"/>
              </p:ext>
            </p:extLst>
          </p:nvPr>
        </p:nvGraphicFramePr>
        <p:xfrm>
          <a:off x="5148064" y="764704"/>
          <a:ext cx="3616765" cy="4680520"/>
        </p:xfrm>
        <a:graphic>
          <a:graphicData uri="http://schemas.openxmlformats.org/presentationml/2006/ole">
            <mc:AlternateContent xmlns:mc="http://schemas.openxmlformats.org/markup-compatibility/2006">
              <mc:Choice xmlns:v="urn:schemas-microsoft-com:vml" Requires="v">
                <p:oleObj spid="_x0000_s6173"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5148064" y="764704"/>
                        <a:ext cx="3616765" cy="468052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5220744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1472887"/>
            <a:ext cx="5472608" cy="4536504"/>
          </a:xfrm>
        </p:spPr>
        <p:txBody>
          <a:bodyPr/>
          <a:lstStyle/>
          <a:p>
            <a:r>
              <a:rPr lang="en-US" sz="2800" dirty="0"/>
              <a:t>After World War II, distrust </a:t>
            </a:r>
            <a:br>
              <a:rPr lang="en-US" sz="2800" dirty="0"/>
            </a:br>
            <a:r>
              <a:rPr lang="en-US" sz="2800" dirty="0"/>
              <a:t>developed between the </a:t>
            </a:r>
            <a:r>
              <a:rPr lang="en-US" sz="2800" dirty="0" smtClean="0"/>
              <a:t>U.S. and the Soviets.</a:t>
            </a:r>
          </a:p>
          <a:p>
            <a:pPr marL="0" indent="0">
              <a:buNone/>
            </a:pPr>
            <a:endParaRPr lang="en-US" sz="1400" dirty="0" smtClean="0"/>
          </a:p>
          <a:p>
            <a:r>
              <a:rPr lang="en-US" sz="2800" dirty="0" smtClean="0"/>
              <a:t>The </a:t>
            </a:r>
            <a:r>
              <a:rPr lang="en-US" sz="2800" dirty="0"/>
              <a:t>U.S. did not like the way </a:t>
            </a:r>
            <a:br>
              <a:rPr lang="en-US" sz="2800" dirty="0"/>
            </a:br>
            <a:r>
              <a:rPr lang="en-US" sz="2800" dirty="0"/>
              <a:t>the Soviets were expanding </a:t>
            </a:r>
            <a:br>
              <a:rPr lang="en-US" sz="2800" dirty="0"/>
            </a:br>
            <a:r>
              <a:rPr lang="en-US" sz="2800" dirty="0"/>
              <a:t>their territory</a:t>
            </a:r>
            <a:r>
              <a:rPr lang="en-US" sz="2800" dirty="0" smtClean="0"/>
              <a:t>.</a:t>
            </a:r>
          </a:p>
          <a:p>
            <a:pPr marL="0" indent="0">
              <a:buNone/>
            </a:pPr>
            <a:endParaRPr lang="en-US" sz="1400" dirty="0" smtClean="0"/>
          </a:p>
          <a:p>
            <a:r>
              <a:rPr lang="en-US" sz="2800" dirty="0" smtClean="0"/>
              <a:t>The </a:t>
            </a:r>
            <a:r>
              <a:rPr lang="en-US" sz="2800" dirty="0"/>
              <a:t>two countries had </a:t>
            </a:r>
            <a:r>
              <a:rPr lang="en-US" sz="2800" dirty="0" smtClean="0"/>
              <a:t/>
            </a:r>
            <a:br>
              <a:rPr lang="en-US" sz="2800" dirty="0" smtClean="0"/>
            </a:br>
            <a:r>
              <a:rPr lang="en-US" sz="2800" dirty="0" smtClean="0"/>
              <a:t>different beliefs </a:t>
            </a:r>
            <a:r>
              <a:rPr lang="en-US" sz="2800" dirty="0"/>
              <a:t>and political </a:t>
            </a:r>
            <a:r>
              <a:rPr lang="en-US" sz="2800" dirty="0" smtClean="0"/>
              <a:t>systems</a:t>
            </a:r>
            <a:r>
              <a:rPr lang="en-US" sz="2800" dirty="0"/>
              <a:t>.</a:t>
            </a:r>
            <a:endParaRPr lang="en-US" sz="2800" dirty="0" smtClean="0"/>
          </a:p>
        </p:txBody>
      </p:sp>
      <p:sp>
        <p:nvSpPr>
          <p:cNvPr id="4" name="Title 1"/>
          <p:cNvSpPr txBox="1">
            <a:spLocks/>
          </p:cNvSpPr>
          <p:nvPr/>
        </p:nvSpPr>
        <p:spPr bwMode="auto">
          <a:xfrm>
            <a:off x="683568" y="116632"/>
            <a:ext cx="784887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u="sng" dirty="0" smtClean="0">
                <a:solidFill>
                  <a:srgbClr val="000000"/>
                </a:solidFill>
              </a:rPr>
              <a:t>Impact of World War II</a:t>
            </a:r>
            <a:endParaRPr lang="en-US" sz="5400" b="1" u="sng"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785" y="1700808"/>
            <a:ext cx="3433109" cy="4032448"/>
          </a:xfrm>
          <a:prstGeom prst="rect">
            <a:avLst/>
          </a:prstGeom>
          <a:ln>
            <a:solidFill>
              <a:schemeClr val="tx1"/>
            </a:solidFill>
          </a:ln>
        </p:spPr>
      </p:pic>
    </p:spTree>
    <p:extLst>
      <p:ext uri="{BB962C8B-B14F-4D97-AF65-F5344CB8AC3E}">
        <p14:creationId xmlns:p14="http://schemas.microsoft.com/office/powerpoint/2010/main" val="38960857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103300"/>
            <a:ext cx="8784976" cy="1008112"/>
          </a:xfrm>
        </p:spPr>
        <p:txBody>
          <a:bodyPr/>
          <a:lstStyle/>
          <a:p>
            <a:pPr marL="0" indent="0" algn="ctr">
              <a:buNone/>
            </a:pPr>
            <a:r>
              <a:rPr lang="en-US" dirty="0" smtClean="0"/>
              <a:t>The U.S. and the Soviet Union both “stockpiled” weapons in case of war.</a:t>
            </a:r>
            <a:endParaRPr lang="en-US" dirty="0"/>
          </a:p>
        </p:txBody>
      </p:sp>
      <p:sp>
        <p:nvSpPr>
          <p:cNvPr id="4" name="Title 1"/>
          <p:cNvSpPr txBox="1">
            <a:spLocks/>
          </p:cNvSpPr>
          <p:nvPr/>
        </p:nvSpPr>
        <p:spPr bwMode="auto">
          <a:xfrm>
            <a:off x="467544" y="116632"/>
            <a:ext cx="813690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u="sng" dirty="0" smtClean="0">
                <a:solidFill>
                  <a:srgbClr val="000000"/>
                </a:solidFill>
              </a:rPr>
              <a:t>Impact of World War II</a:t>
            </a:r>
            <a:endParaRPr lang="en-US" b="1" u="sng" dirty="0">
              <a:solidFill>
                <a:srgbClr val="0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564904"/>
            <a:ext cx="7108880" cy="3828626"/>
          </a:xfrm>
          <a:prstGeom prst="rect">
            <a:avLst/>
          </a:prstGeom>
        </p:spPr>
      </p:pic>
    </p:spTree>
    <p:extLst>
      <p:ext uri="{BB962C8B-B14F-4D97-AF65-F5344CB8AC3E}">
        <p14:creationId xmlns:p14="http://schemas.microsoft.com/office/powerpoint/2010/main" val="1161938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844824"/>
            <a:ext cx="8229600" cy="4752528"/>
          </a:xfrm>
        </p:spPr>
        <p:txBody>
          <a:bodyPr/>
          <a:lstStyle/>
          <a:p>
            <a:r>
              <a:rPr lang="en-US" sz="2700" dirty="0" smtClean="0"/>
              <a:t>The state of tension</a:t>
            </a:r>
            <a:br>
              <a:rPr lang="en-US" sz="2700" dirty="0" smtClean="0"/>
            </a:br>
            <a:r>
              <a:rPr lang="en-US" sz="2700" dirty="0" smtClean="0"/>
              <a:t>between the U.S. and the</a:t>
            </a:r>
            <a:br>
              <a:rPr lang="en-US" sz="2700" dirty="0" smtClean="0"/>
            </a:br>
            <a:r>
              <a:rPr lang="en-US" sz="2700" dirty="0" smtClean="0"/>
              <a:t>Soviet Union became known</a:t>
            </a:r>
            <a:br>
              <a:rPr lang="en-US" sz="2700" dirty="0" smtClean="0"/>
            </a:br>
            <a:r>
              <a:rPr lang="en-US" sz="2700" dirty="0" smtClean="0"/>
              <a:t>as the “</a:t>
            </a:r>
            <a:r>
              <a:rPr lang="en-US" sz="2700" b="1" u="sng" dirty="0" smtClean="0"/>
              <a:t>Cold War</a:t>
            </a:r>
            <a:r>
              <a:rPr lang="en-US" sz="2700" dirty="0" smtClean="0"/>
              <a:t>” because</a:t>
            </a:r>
            <a:br>
              <a:rPr lang="en-US" sz="2700" dirty="0" smtClean="0"/>
            </a:br>
            <a:r>
              <a:rPr lang="en-US" sz="2700" dirty="0" smtClean="0"/>
              <a:t>it never involved fighting.</a:t>
            </a:r>
          </a:p>
          <a:p>
            <a:pPr marL="0" indent="0">
              <a:buNone/>
            </a:pPr>
            <a:endParaRPr lang="en-US" sz="2400" dirty="0" smtClean="0"/>
          </a:p>
          <a:p>
            <a:r>
              <a:rPr lang="en-US" sz="2700" dirty="0" smtClean="0"/>
              <a:t>The British Prime Minister, </a:t>
            </a:r>
            <a:br>
              <a:rPr lang="en-US" sz="2700" dirty="0" smtClean="0"/>
            </a:br>
            <a:r>
              <a:rPr lang="en-US" sz="2700" dirty="0" smtClean="0"/>
              <a:t>Winston Churchill, warned that an “Iron Curtain”</a:t>
            </a:r>
            <a:br>
              <a:rPr lang="en-US" sz="2700" dirty="0" smtClean="0"/>
            </a:br>
            <a:r>
              <a:rPr lang="en-US" sz="2700" dirty="0" smtClean="0"/>
              <a:t>had fallen across the continent of Europe, meaning that a dividing line now existed between Eastern and Western Europe.</a:t>
            </a:r>
            <a:endParaRPr lang="en-US" sz="2700" dirty="0"/>
          </a:p>
        </p:txBody>
      </p:sp>
      <p:sp>
        <p:nvSpPr>
          <p:cNvPr id="4" name="Title 1"/>
          <p:cNvSpPr txBox="1">
            <a:spLocks/>
          </p:cNvSpPr>
          <p:nvPr/>
        </p:nvSpPr>
        <p:spPr bwMode="auto">
          <a:xfrm>
            <a:off x="179512" y="116632"/>
            <a:ext cx="489654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u="sng" dirty="0" smtClean="0">
                <a:solidFill>
                  <a:srgbClr val="000000"/>
                </a:solidFill>
              </a:rPr>
              <a:t>Impact of World </a:t>
            </a:r>
            <a:br>
              <a:rPr lang="en-US" b="1" u="sng" dirty="0" smtClean="0">
                <a:solidFill>
                  <a:srgbClr val="000000"/>
                </a:solidFill>
              </a:rPr>
            </a:br>
            <a:r>
              <a:rPr lang="en-US" b="1" u="sng" dirty="0" smtClean="0">
                <a:solidFill>
                  <a:srgbClr val="000000"/>
                </a:solidFill>
              </a:rPr>
              <a:t>War II</a:t>
            </a:r>
            <a:endParaRPr lang="en-US" b="1" u="sng"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476672"/>
            <a:ext cx="3619757" cy="3960440"/>
          </a:xfrm>
          <a:prstGeom prst="rect">
            <a:avLst/>
          </a:prstGeom>
          <a:ln>
            <a:solidFill>
              <a:schemeClr val="tx1"/>
            </a:solidFill>
          </a:ln>
        </p:spPr>
      </p:pic>
    </p:spTree>
    <p:extLst>
      <p:ext uri="{BB962C8B-B14F-4D97-AF65-F5344CB8AC3E}">
        <p14:creationId xmlns:p14="http://schemas.microsoft.com/office/powerpoint/2010/main" val="35245951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6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en-US" dirty="0" smtClean="0"/>
              <a:t>Activating Strategy: </a:t>
            </a:r>
            <a:br>
              <a:rPr lang="en-US" dirty="0" smtClean="0"/>
            </a:br>
            <a:r>
              <a:rPr lang="en-US" dirty="0" smtClean="0"/>
              <a:t>World War II Placemat</a:t>
            </a:r>
            <a:endParaRPr lang="en-US" dirty="0"/>
          </a:p>
        </p:txBody>
      </p:sp>
      <p:sp>
        <p:nvSpPr>
          <p:cNvPr id="3" name="Title 1"/>
          <p:cNvSpPr txBox="1">
            <a:spLocks/>
          </p:cNvSpPr>
          <p:nvPr/>
        </p:nvSpPr>
        <p:spPr bwMode="auto">
          <a:xfrm>
            <a:off x="539552" y="1484784"/>
            <a:ext cx="82296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000" dirty="0" smtClean="0"/>
              <a:t>In each corner of the World War II Placemat, students will write information they already know about World War II. Such as why it started, who won, effects of World War II, etc.</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1053522881"/>
              </p:ext>
            </p:extLst>
          </p:nvPr>
        </p:nvGraphicFramePr>
        <p:xfrm>
          <a:off x="2051720" y="2780928"/>
          <a:ext cx="5029200" cy="3886200"/>
        </p:xfrm>
        <a:graphic>
          <a:graphicData uri="http://schemas.openxmlformats.org/presentationml/2006/ole">
            <mc:AlternateContent xmlns:mc="http://schemas.openxmlformats.org/markup-compatibility/2006">
              <mc:Choice xmlns:v="urn:schemas-microsoft-com:vml" Requires="v">
                <p:oleObj spid="_x0000_s13326"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2051720" y="2780928"/>
                        <a:ext cx="5029200" cy="3886200"/>
                      </a:xfrm>
                      <a:prstGeom prst="rect">
                        <a:avLst/>
                      </a:prstGeom>
                    </p:spPr>
                  </p:pic>
                </p:oleObj>
              </mc:Fallback>
            </mc:AlternateContent>
          </a:graphicData>
        </a:graphic>
      </p:graphicFrame>
    </p:spTree>
    <p:extLst>
      <p:ext uri="{BB962C8B-B14F-4D97-AF65-F5344CB8AC3E}">
        <p14:creationId xmlns:p14="http://schemas.microsoft.com/office/powerpoint/2010/main" val="2039078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6851"/>
            <a:ext cx="9252520" cy="694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4520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752" y="44624"/>
            <a:ext cx="8964488" cy="1368152"/>
          </a:xfrm>
        </p:spPr>
        <p:txBody>
          <a:bodyPr/>
          <a:lstStyle/>
          <a:p>
            <a:r>
              <a:rPr lang="en-US" sz="3400" dirty="0" smtClean="0"/>
              <a:t>Which two countries are represented in the political cartoon below?</a:t>
            </a:r>
            <a:endParaRPr lang="en-US" sz="3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173604"/>
            <a:ext cx="6428572" cy="3510000"/>
          </a:xfrm>
          <a:prstGeom prst="rect">
            <a:avLst/>
          </a:prstGeom>
          <a:ln>
            <a:solidFill>
              <a:schemeClr val="tx1"/>
            </a:solidFill>
          </a:ln>
        </p:spPr>
      </p:pic>
      <p:sp>
        <p:nvSpPr>
          <p:cNvPr id="4" name="Rectangle 3"/>
          <p:cNvSpPr/>
          <p:nvPr/>
        </p:nvSpPr>
        <p:spPr>
          <a:xfrm>
            <a:off x="179512" y="1412776"/>
            <a:ext cx="8712968" cy="1661993"/>
          </a:xfrm>
          <a:prstGeom prst="rect">
            <a:avLst/>
          </a:prstGeom>
        </p:spPr>
        <p:txBody>
          <a:bodyPr wrap="square">
            <a:spAutoFit/>
          </a:bodyPr>
          <a:lstStyle/>
          <a:p>
            <a:pPr algn="ctr"/>
            <a:r>
              <a:rPr lang="en-US" sz="3400" kern="0" dirty="0">
                <a:solidFill>
                  <a:srgbClr val="000000"/>
                </a:solidFill>
                <a:latin typeface="Arial"/>
                <a:cs typeface="Arial"/>
              </a:rPr>
              <a:t>The political cartoon illustrates the mood after World War II. What do you think it means?</a:t>
            </a:r>
            <a:endParaRPr lang="en-US" dirty="0">
              <a:solidFill>
                <a:srgbClr val="000000"/>
              </a:solidFill>
            </a:endParaRPr>
          </a:p>
        </p:txBody>
      </p:sp>
    </p:spTree>
    <p:extLst>
      <p:ext uri="{BB962C8B-B14F-4D97-AF65-F5344CB8AC3E}">
        <p14:creationId xmlns:p14="http://schemas.microsoft.com/office/powerpoint/2010/main" val="9077683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552" y="980728"/>
            <a:ext cx="8804071" cy="2650306"/>
          </a:xfrm>
        </p:spPr>
        <p:txBody>
          <a:bodyPr/>
          <a:lstStyle/>
          <a:p>
            <a:r>
              <a:rPr lang="en-US" sz="3400" dirty="0" smtClean="0"/>
              <a:t>After World War II, the United States and the Soviet Union emerged as the world’s two “</a:t>
            </a:r>
            <a:r>
              <a:rPr lang="en-US" sz="3400" b="1" u="sng" dirty="0" smtClean="0"/>
              <a:t>Superpowers</a:t>
            </a:r>
            <a:r>
              <a:rPr lang="en-US" sz="3400" dirty="0" smtClean="0"/>
              <a:t>” with the military and political strength to influence worldwide events.</a:t>
            </a:r>
            <a:endParaRPr lang="en-US" sz="3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861048"/>
            <a:ext cx="4905751" cy="2678540"/>
          </a:xfrm>
          <a:prstGeom prst="rect">
            <a:avLst/>
          </a:prstGeom>
          <a:ln>
            <a:solidFill>
              <a:schemeClr val="tx1"/>
            </a:solidFill>
          </a:ln>
        </p:spPr>
      </p:pic>
      <p:sp>
        <p:nvSpPr>
          <p:cNvPr id="4" name="Title 1"/>
          <p:cNvSpPr txBox="1">
            <a:spLocks/>
          </p:cNvSpPr>
          <p:nvPr/>
        </p:nvSpPr>
        <p:spPr bwMode="auto">
          <a:xfrm>
            <a:off x="539552" y="-9026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smtClean="0">
                <a:solidFill>
                  <a:srgbClr val="000000"/>
                </a:solidFill>
              </a:rPr>
              <a:t>Impact of World War II</a:t>
            </a:r>
            <a:endParaRPr lang="en-US" sz="4800" b="1" u="sng" dirty="0">
              <a:solidFill>
                <a:srgbClr val="000000"/>
              </a:solidFill>
            </a:endParaRPr>
          </a:p>
        </p:txBody>
      </p:sp>
    </p:spTree>
    <p:extLst>
      <p:ext uri="{BB962C8B-B14F-4D97-AF65-F5344CB8AC3E}">
        <p14:creationId xmlns:p14="http://schemas.microsoft.com/office/powerpoint/2010/main" val="7039302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lstStyle/>
          <a:p>
            <a:r>
              <a:rPr lang="en-US" sz="4800" dirty="0" smtClean="0"/>
              <a:t>Impact of World War II: Summary</a:t>
            </a:r>
            <a:endParaRPr lang="en-US" sz="4800" dirty="0"/>
          </a:p>
        </p:txBody>
      </p:sp>
      <p:sp>
        <p:nvSpPr>
          <p:cNvPr id="3" name="Content Placeholder 2"/>
          <p:cNvSpPr>
            <a:spLocks noGrp="1"/>
          </p:cNvSpPr>
          <p:nvPr>
            <p:ph idx="1"/>
          </p:nvPr>
        </p:nvSpPr>
        <p:spPr>
          <a:xfrm>
            <a:off x="899592" y="1700808"/>
            <a:ext cx="8013576" cy="4680520"/>
          </a:xfrm>
        </p:spPr>
        <p:txBody>
          <a:bodyPr/>
          <a:lstStyle/>
          <a:p>
            <a:r>
              <a:rPr lang="en-US" dirty="0" smtClean="0"/>
              <a:t>The </a:t>
            </a:r>
            <a:r>
              <a:rPr lang="en-US" b="1" u="sng" dirty="0" smtClean="0"/>
              <a:t>Holocaust</a:t>
            </a:r>
            <a:r>
              <a:rPr lang="en-US" dirty="0" smtClean="0"/>
              <a:t> was a period during the World War II era in which millions of Jews were murdered or displaced </a:t>
            </a:r>
          </a:p>
          <a:p>
            <a:r>
              <a:rPr lang="en-US" dirty="0" smtClean="0"/>
              <a:t>The U.S. and the Soviet Union both </a:t>
            </a:r>
            <a:br>
              <a:rPr lang="en-US" dirty="0" smtClean="0"/>
            </a:br>
            <a:r>
              <a:rPr lang="en-US" dirty="0" smtClean="0"/>
              <a:t> fought on the same side during WWII,  </a:t>
            </a:r>
            <a:br>
              <a:rPr lang="en-US" dirty="0" smtClean="0"/>
            </a:br>
            <a:r>
              <a:rPr lang="en-US" dirty="0" smtClean="0"/>
              <a:t>  but became bitter enemies engaged in </a:t>
            </a:r>
            <a:br>
              <a:rPr lang="en-US" dirty="0" smtClean="0"/>
            </a:br>
            <a:r>
              <a:rPr lang="en-US" dirty="0" smtClean="0"/>
              <a:t>    an extremely tense time of political </a:t>
            </a:r>
            <a:br>
              <a:rPr lang="en-US" dirty="0" smtClean="0"/>
            </a:br>
            <a:r>
              <a:rPr lang="en-US" dirty="0" smtClean="0"/>
              <a:t>      hostility and nuclear build-up called </a:t>
            </a:r>
            <a:br>
              <a:rPr lang="en-US" dirty="0" smtClean="0"/>
            </a:br>
            <a:r>
              <a:rPr lang="en-US" dirty="0" smtClean="0"/>
              <a:t>         the </a:t>
            </a:r>
            <a:r>
              <a:rPr lang="en-US" b="1" u="sng" dirty="0" smtClean="0"/>
              <a:t>Cold War</a:t>
            </a:r>
          </a:p>
        </p:txBody>
      </p:sp>
    </p:spTree>
    <p:extLst>
      <p:ext uri="{BB962C8B-B14F-4D97-AF65-F5344CB8AC3E}">
        <p14:creationId xmlns:p14="http://schemas.microsoft.com/office/powerpoint/2010/main" val="34274700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296144"/>
          </a:xfrm>
        </p:spPr>
        <p:txBody>
          <a:bodyPr/>
          <a:lstStyle/>
          <a:p>
            <a:r>
              <a:rPr lang="en-US" sz="4800" dirty="0" smtClean="0"/>
              <a:t>Impact of World War II: Summary</a:t>
            </a:r>
            <a:endParaRPr lang="en-US" sz="4800" dirty="0"/>
          </a:p>
        </p:txBody>
      </p:sp>
      <p:sp>
        <p:nvSpPr>
          <p:cNvPr id="3" name="Content Placeholder 2"/>
          <p:cNvSpPr>
            <a:spLocks noGrp="1"/>
          </p:cNvSpPr>
          <p:nvPr>
            <p:ph idx="1"/>
          </p:nvPr>
        </p:nvSpPr>
        <p:spPr>
          <a:xfrm>
            <a:off x="755576" y="1844824"/>
            <a:ext cx="8280920" cy="4824536"/>
          </a:xfrm>
        </p:spPr>
        <p:txBody>
          <a:bodyPr/>
          <a:lstStyle/>
          <a:p>
            <a:r>
              <a:rPr lang="en-US" sz="3000" dirty="0" smtClean="0"/>
              <a:t>The U.S. wanted to rebuild European states with democratic governments and free market </a:t>
            </a:r>
            <a:br>
              <a:rPr lang="en-US" sz="3000" dirty="0" smtClean="0"/>
            </a:br>
            <a:r>
              <a:rPr lang="en-US" sz="3000" dirty="0" smtClean="0"/>
              <a:t>  economies. </a:t>
            </a:r>
          </a:p>
          <a:p>
            <a:r>
              <a:rPr lang="en-US" sz="3000" dirty="0" smtClean="0"/>
              <a:t>The Soviet Union wanted to rebuild European </a:t>
            </a:r>
            <a:br>
              <a:rPr lang="en-US" sz="3000" dirty="0" smtClean="0"/>
            </a:br>
            <a:r>
              <a:rPr lang="en-US" sz="3000" dirty="0" smtClean="0"/>
              <a:t>  states with communist governments with </a:t>
            </a:r>
            <a:br>
              <a:rPr lang="en-US" sz="3000" dirty="0" smtClean="0"/>
            </a:br>
            <a:r>
              <a:rPr lang="en-US" sz="3000" dirty="0" smtClean="0"/>
              <a:t>   centralized economic and political systems</a:t>
            </a:r>
          </a:p>
          <a:p>
            <a:pPr lvl="2">
              <a:buFont typeface="Arial" pitchFamily="34" charset="0"/>
              <a:buChar char="•"/>
            </a:pPr>
            <a:r>
              <a:rPr lang="en-US" sz="3000" dirty="0" smtClean="0"/>
              <a:t>The U.S. and the Soviet Union became  </a:t>
            </a:r>
            <a:br>
              <a:rPr lang="en-US" sz="3000" dirty="0" smtClean="0"/>
            </a:br>
            <a:r>
              <a:rPr lang="en-US" sz="3000" dirty="0" smtClean="0"/>
              <a:t> “</a:t>
            </a:r>
            <a:r>
              <a:rPr lang="en-US" sz="3000" b="1" u="sng" dirty="0" smtClean="0"/>
              <a:t>Superpowers</a:t>
            </a:r>
            <a:r>
              <a:rPr lang="en-US" sz="3000" dirty="0" smtClean="0"/>
              <a:t>” because of their military </a:t>
            </a:r>
            <a:br>
              <a:rPr lang="en-US" sz="3000" dirty="0" smtClean="0"/>
            </a:br>
            <a:r>
              <a:rPr lang="en-US" sz="3000" dirty="0" smtClean="0"/>
              <a:t>    and political ability to influence other </a:t>
            </a:r>
            <a:br>
              <a:rPr lang="en-US" sz="3000" dirty="0" smtClean="0"/>
            </a:br>
            <a:r>
              <a:rPr lang="en-US" sz="3000" dirty="0" smtClean="0"/>
              <a:t>      countries.</a:t>
            </a:r>
            <a:endParaRPr lang="en-US" sz="3000" dirty="0"/>
          </a:p>
        </p:txBody>
      </p:sp>
    </p:spTree>
    <p:extLst>
      <p:ext uri="{BB962C8B-B14F-4D97-AF65-F5344CB8AC3E}">
        <p14:creationId xmlns:p14="http://schemas.microsoft.com/office/powerpoint/2010/main" val="31308497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07600" cy="694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3623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11560" y="116632"/>
            <a:ext cx="8229600" cy="981075"/>
          </a:xfrm>
        </p:spPr>
        <p:txBody>
          <a:bodyPr/>
          <a:lstStyle/>
          <a:p>
            <a:r>
              <a:rPr lang="en-US" sz="5400" u="sng" dirty="0" smtClean="0">
                <a:solidFill>
                  <a:schemeClr val="tx1"/>
                </a:solidFill>
              </a:rPr>
              <a:t>Summary of World War II</a:t>
            </a:r>
            <a:endParaRPr lang="en-US" sz="5400" u="sng" dirty="0">
              <a:solidFill>
                <a:schemeClr val="tx1"/>
              </a:solidFill>
            </a:endParaRPr>
          </a:p>
        </p:txBody>
      </p:sp>
      <p:sp>
        <p:nvSpPr>
          <p:cNvPr id="106499" name="Rectangle 3"/>
          <p:cNvSpPr>
            <a:spLocks noGrp="1" noChangeArrowheads="1"/>
          </p:cNvSpPr>
          <p:nvPr>
            <p:ph type="body" idx="1"/>
          </p:nvPr>
        </p:nvSpPr>
        <p:spPr>
          <a:xfrm>
            <a:off x="611560" y="1196752"/>
            <a:ext cx="8352928" cy="1584176"/>
          </a:xfrm>
        </p:spPr>
        <p:txBody>
          <a:bodyPr/>
          <a:lstStyle/>
          <a:p>
            <a:pPr marL="0" indent="0" algn="ctr">
              <a:buNone/>
            </a:pPr>
            <a:r>
              <a:rPr lang="en-US" dirty="0" smtClean="0"/>
              <a:t>Read the Summary of World War II provided by the teacher and make a timeline of the major causes and events of World War II.</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140968"/>
            <a:ext cx="5722777" cy="3312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547664" y="476672"/>
            <a:ext cx="6480720" cy="2016224"/>
          </a:xfrm>
        </p:spPr>
        <p:txBody>
          <a:bodyPr/>
          <a:lstStyle/>
          <a:p>
            <a:r>
              <a:rPr lang="en-US" sz="6600" b="1" u="sng" dirty="0" smtClean="0">
                <a:solidFill>
                  <a:schemeClr val="tx1"/>
                </a:solidFill>
              </a:rPr>
              <a:t>Summary of </a:t>
            </a:r>
            <a:br>
              <a:rPr lang="en-US" sz="6600" b="1" u="sng" dirty="0" smtClean="0">
                <a:solidFill>
                  <a:schemeClr val="tx1"/>
                </a:solidFill>
              </a:rPr>
            </a:br>
            <a:r>
              <a:rPr lang="en-US" sz="6600" b="1" u="sng" dirty="0" smtClean="0">
                <a:solidFill>
                  <a:schemeClr val="tx1"/>
                </a:solidFill>
              </a:rPr>
              <a:t>World War II</a:t>
            </a:r>
            <a:endParaRPr lang="en-US" sz="6600" b="1" u="sng" dirty="0">
              <a:solidFill>
                <a:schemeClr val="tx1"/>
              </a:solidFill>
            </a:endParaRPr>
          </a:p>
        </p:txBody>
      </p:sp>
      <p:sp>
        <p:nvSpPr>
          <p:cNvPr id="3" name="Rectangle 2"/>
          <p:cNvSpPr/>
          <p:nvPr/>
        </p:nvSpPr>
        <p:spPr>
          <a:xfrm>
            <a:off x="1907704" y="3068960"/>
            <a:ext cx="5688632" cy="1323439"/>
          </a:xfrm>
          <a:prstGeom prst="rect">
            <a:avLst/>
          </a:prstGeom>
        </p:spPr>
        <p:txBody>
          <a:bodyPr wrap="square">
            <a:spAutoFit/>
          </a:bodyPr>
          <a:lstStyle/>
          <a:p>
            <a:pPr algn="ctr"/>
            <a:r>
              <a:rPr lang="en-US" sz="4000" dirty="0">
                <a:hlinkClick r:id="rId3"/>
              </a:rPr>
              <a:t>http://www.youtube.com/watch?v=_</a:t>
            </a:r>
            <a:r>
              <a:rPr lang="en-US" sz="4000" dirty="0" smtClean="0">
                <a:hlinkClick r:id="rId3"/>
              </a:rPr>
              <a:t>O4Lf9qyuFo</a:t>
            </a:r>
            <a:r>
              <a:rPr lang="en-US" sz="4000" dirty="0" smtClean="0"/>
              <a:t> </a:t>
            </a:r>
            <a:endParaRPr lang="en-US" sz="4000" dirty="0"/>
          </a:p>
        </p:txBody>
      </p:sp>
    </p:spTree>
    <p:extLst>
      <p:ext uri="{BB962C8B-B14F-4D97-AF65-F5344CB8AC3E}">
        <p14:creationId xmlns:p14="http://schemas.microsoft.com/office/powerpoint/2010/main" val="5040963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World War II Graphic Organizer to take Notes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33293535"/>
              </p:ext>
            </p:extLst>
          </p:nvPr>
        </p:nvGraphicFramePr>
        <p:xfrm>
          <a:off x="2699792" y="2132856"/>
          <a:ext cx="5029200" cy="3886200"/>
        </p:xfrm>
        <a:graphic>
          <a:graphicData uri="http://schemas.openxmlformats.org/presentationml/2006/ole">
            <mc:AlternateContent xmlns:mc="http://schemas.openxmlformats.org/markup-compatibility/2006">
              <mc:Choice xmlns:v="urn:schemas-microsoft-com:vml" Requires="v">
                <p:oleObj spid="_x0000_s14349"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2699792" y="2132856"/>
                        <a:ext cx="5029200" cy="3886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67359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79296" cy="1786210"/>
          </a:xfrm>
        </p:spPr>
        <p:txBody>
          <a:bodyPr/>
          <a:lstStyle/>
          <a:p>
            <a:r>
              <a:rPr lang="en-US" sz="3200" dirty="0" smtClean="0"/>
              <a:t>Use the Summary of World War II and your Timeline to complete the World War II Summary on your graphic organizer.</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1333293535"/>
              </p:ext>
            </p:extLst>
          </p:nvPr>
        </p:nvGraphicFramePr>
        <p:xfrm>
          <a:off x="2700338" y="2133600"/>
          <a:ext cx="5029200" cy="3886200"/>
        </p:xfrm>
        <a:graphic>
          <a:graphicData uri="http://schemas.openxmlformats.org/presentationml/2006/ole">
            <mc:AlternateContent xmlns:mc="http://schemas.openxmlformats.org/markup-compatibility/2006">
              <mc:Choice xmlns:v="urn:schemas-microsoft-com:vml" Requires="v">
                <p:oleObj spid="_x0000_s15374" name="Acrobat Document" r:id="rId4" imgW="5029155" imgH="3886200" progId="AcroExch.Document.11">
                  <p:embed/>
                </p:oleObj>
              </mc:Choice>
              <mc:Fallback>
                <p:oleObj name="Acrobat Document" r:id="rId4" imgW="5029155" imgH="38862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133600"/>
                        <a:ext cx="502920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Arrow Connector 4"/>
          <p:cNvCxnSpPr/>
          <p:nvPr/>
        </p:nvCxnSpPr>
        <p:spPr>
          <a:xfrm>
            <a:off x="1115616" y="2852936"/>
            <a:ext cx="2088232"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461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grpSp>
        <p:nvGrpSpPr>
          <p:cNvPr id="4" name="Group 3"/>
          <p:cNvGrpSpPr/>
          <p:nvPr/>
        </p:nvGrpSpPr>
        <p:grpSpPr>
          <a:xfrm>
            <a:off x="467544" y="260648"/>
            <a:ext cx="8280920" cy="6398893"/>
            <a:chOff x="467544" y="260648"/>
            <a:chExt cx="8280920" cy="6398893"/>
          </a:xfrm>
        </p:grpSpPr>
        <p:graphicFrame>
          <p:nvGraphicFramePr>
            <p:cNvPr id="2" name="Object 1"/>
            <p:cNvGraphicFramePr>
              <a:graphicFrameLocks noChangeAspect="1"/>
            </p:cNvGraphicFramePr>
            <p:nvPr>
              <p:extLst>
                <p:ext uri="{D42A27DB-BD31-4B8C-83A1-F6EECF244321}">
                  <p14:modId xmlns:p14="http://schemas.microsoft.com/office/powerpoint/2010/main" val="588916789"/>
                </p:ext>
              </p:extLst>
            </p:nvPr>
          </p:nvGraphicFramePr>
          <p:xfrm>
            <a:off x="467544" y="260648"/>
            <a:ext cx="8280920" cy="6398893"/>
          </p:xfrm>
          <a:graphic>
            <a:graphicData uri="http://schemas.openxmlformats.org/presentationml/2006/ole">
              <mc:AlternateContent xmlns:mc="http://schemas.openxmlformats.org/markup-compatibility/2006">
                <mc:Choice xmlns:v="urn:schemas-microsoft-com:vml" Requires="v">
                  <p:oleObj spid="_x0000_s16396" name="Acrobat Document" r:id="rId4" imgW="5029155" imgH="3886200" progId="AcroExch.Document.11">
                    <p:embed/>
                  </p:oleObj>
                </mc:Choice>
                <mc:Fallback>
                  <p:oleObj name="Acrobat Document" r:id="rId4" imgW="5029155" imgH="38862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8280920" cy="6398893"/>
                        </a:xfrm>
                        <a:prstGeom prst="rect">
                          <a:avLst/>
                        </a:prstGeom>
                        <a:noFill/>
                        <a:ln w="9525">
                          <a:solidFill>
                            <a:schemeClr val="tx1"/>
                          </a:solidFill>
                          <a:miter lim="800000"/>
                          <a:headEnd/>
                          <a:tailEnd/>
                        </a:ln>
                      </p:spPr>
                    </p:pic>
                  </p:oleObj>
                </mc:Fallback>
              </mc:AlternateContent>
            </a:graphicData>
          </a:graphic>
        </p:graphicFrame>
        <p:sp>
          <p:nvSpPr>
            <p:cNvPr id="3" name="TextBox 2"/>
            <p:cNvSpPr txBox="1"/>
            <p:nvPr/>
          </p:nvSpPr>
          <p:spPr>
            <a:xfrm>
              <a:off x="971600" y="1159644"/>
              <a:ext cx="6912768" cy="769441"/>
            </a:xfrm>
            <a:prstGeom prst="rect">
              <a:avLst/>
            </a:prstGeom>
            <a:noFill/>
          </p:spPr>
          <p:txBody>
            <a:bodyPr wrap="square" rtlCol="0">
              <a:spAutoFit/>
            </a:bodyPr>
            <a:lstStyle/>
            <a:p>
              <a:pPr algn="ctr"/>
              <a:r>
                <a:rPr lang="en-US" sz="1100" dirty="0" smtClean="0"/>
                <a:t>After World War I, strong dictatorships took hold in Germany, Italy, and Japan. These governments started taking over countries surrounding them and together formed an alliance. When Germany attacked Poland, opposing countries finally declared war on these aggressive countries. The war ended in 1945 when Germany and Japan surrendered. The countries in Europe suffered terrible destruction and loss of life.</a:t>
              </a:r>
              <a:endParaRPr lang="en-US" sz="1100" dirty="0"/>
            </a:p>
          </p:txBody>
        </p:sp>
      </p:grpSp>
    </p:spTree>
    <p:extLst>
      <p:ext uri="{BB962C8B-B14F-4D97-AF65-F5344CB8AC3E}">
        <p14:creationId xmlns:p14="http://schemas.microsoft.com/office/powerpoint/2010/main" val="3861039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24" y="0"/>
            <a:ext cx="8229600" cy="1143000"/>
          </a:xfrm>
        </p:spPr>
        <p:txBody>
          <a:bodyPr/>
          <a:lstStyle/>
          <a:p>
            <a:r>
              <a:rPr lang="en-US" sz="6000" b="1" u="sng" dirty="0" smtClean="0"/>
              <a:t>Impact of World War II</a:t>
            </a:r>
            <a:endParaRPr lang="en-US" sz="6000" b="1" u="sng" dirty="0"/>
          </a:p>
        </p:txBody>
      </p:sp>
      <p:sp>
        <p:nvSpPr>
          <p:cNvPr id="3" name="Rectangle 3"/>
          <p:cNvSpPr txBox="1">
            <a:spLocks noChangeArrowheads="1"/>
          </p:cNvSpPr>
          <p:nvPr/>
        </p:nvSpPr>
        <p:spPr>
          <a:xfrm>
            <a:off x="539552" y="1196752"/>
            <a:ext cx="8136904" cy="208823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dirty="0" smtClean="0"/>
              <a:t>Many of the battles of World War II had been fought in Europe, and the countries were devastated by terrible destruction and loss of life.</a:t>
            </a:r>
            <a:endParaRPr lang="en-US" dirty="0"/>
          </a:p>
        </p:txBody>
      </p:sp>
      <p:grpSp>
        <p:nvGrpSpPr>
          <p:cNvPr id="15" name="Group 14"/>
          <p:cNvGrpSpPr/>
          <p:nvPr/>
        </p:nvGrpSpPr>
        <p:grpSpPr>
          <a:xfrm>
            <a:off x="0" y="3545632"/>
            <a:ext cx="9144000" cy="3837439"/>
            <a:chOff x="0" y="3545632"/>
            <a:chExt cx="9144000" cy="3837439"/>
          </a:xfrm>
        </p:grpSpPr>
        <p:pic>
          <p:nvPicPr>
            <p:cNvPr id="2054" name="Picture 6" descr="http://0.s.dziennik.pl/pliki/2435000/2435245-warszawa-wrzesien-1939-maly-643-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863" y="4668313"/>
              <a:ext cx="2921095" cy="21896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gr-assets.com/540x540/fit/hostedimages/1380401980/7808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785" y="3545632"/>
              <a:ext cx="2682173" cy="1609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istclo.com/imagef/date/2011/05/rub01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7541" y="3547016"/>
              <a:ext cx="2556459" cy="38360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3/3f/Destroyed_Warsaw,_capital_of_Poland,_January_19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45632"/>
              <a:ext cx="4019864" cy="3312368"/>
            </a:xfrm>
            <a:prstGeom prst="rect">
              <a:avLst/>
            </a:prstGeom>
            <a:noFill/>
            <a:ln w="38100">
              <a:no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3545632"/>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19863" y="3547016"/>
              <a:ext cx="0" cy="33109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87541" y="3545632"/>
              <a:ext cx="0" cy="33123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19864" y="5154936"/>
              <a:ext cx="25676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0486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pic>
        <p:nvPicPr>
          <p:cNvPr id="3074" name="Picture 2" descr="http://www.learneurope.eu/files/5313/8424/5980/The_cost_of_the_Second_World_War_in_human_lives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76672"/>
            <a:ext cx="8357048" cy="5908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826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8355</TotalTime>
  <Words>1810</Words>
  <Application>Microsoft Office PowerPoint</Application>
  <PresentationFormat>On-screen Show (4:3)</PresentationFormat>
  <Paragraphs>110</Paragraphs>
  <Slides>25</Slides>
  <Notes>25</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33" baseType="lpstr">
      <vt:lpstr>Diseño predeterminado</vt:lpstr>
      <vt:lpstr>2_Diseño predeterminado</vt:lpstr>
      <vt:lpstr>1_Diseño predeterminado</vt:lpstr>
      <vt:lpstr>3_Diseño predeterminado</vt:lpstr>
      <vt:lpstr>4_Diseño predeterminado</vt:lpstr>
      <vt:lpstr>5_Diseño predeterminado</vt:lpstr>
      <vt:lpstr>6_Diseño predeterminado</vt:lpstr>
      <vt:lpstr>Acrobat Document</vt:lpstr>
      <vt:lpstr>How did World War II change Europe and the world?</vt:lpstr>
      <vt:lpstr>Activating Strategy:  World War II Placemat</vt:lpstr>
      <vt:lpstr>Summary of World War II</vt:lpstr>
      <vt:lpstr>Summary of  World War II</vt:lpstr>
      <vt:lpstr>Use the World War II Graphic Organizer to take Notes</vt:lpstr>
      <vt:lpstr>Use the Summary of World War II and your Timeline to complete the World War II Summary on your graphic organizer.</vt:lpstr>
      <vt:lpstr>PowerPoint Presentation</vt:lpstr>
      <vt:lpstr>Impact of World War II</vt:lpstr>
      <vt:lpstr>PowerPoint Presentation</vt:lpstr>
      <vt:lpstr>Impact of World War II</vt:lpstr>
      <vt:lpstr>Impact of World War II</vt:lpstr>
      <vt:lpstr>Impact of World War II</vt:lpstr>
      <vt:lpstr>Impact of World War II</vt:lpstr>
      <vt:lpstr>Impact of World War II</vt:lpstr>
      <vt:lpstr>PowerPoint Presentation</vt:lpstr>
      <vt:lpstr>World War II Political Cartoon Analysis</vt:lpstr>
      <vt:lpstr>PowerPoint Presentation</vt:lpstr>
      <vt:lpstr>PowerPoint Presentation</vt:lpstr>
      <vt:lpstr>PowerPoint Presentation</vt:lpstr>
      <vt:lpstr>PowerPoint Presentation</vt:lpstr>
      <vt:lpstr>Which two countries are represented in the political cartoon below?</vt:lpstr>
      <vt:lpstr>After World War II, the United States and the Soviet Union emerged as the world’s two “Superpowers” with the military and political strength to influence worldwide events.</vt:lpstr>
      <vt:lpstr>Impact of World War II: Summary</vt:lpstr>
      <vt:lpstr>Impact of World War II: Summary</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760</cp:revision>
  <dcterms:created xsi:type="dcterms:W3CDTF">2010-05-23T14:28:12Z</dcterms:created>
  <dcterms:modified xsi:type="dcterms:W3CDTF">2015-07-22T19:29:09Z</dcterms:modified>
</cp:coreProperties>
</file>