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4" r:id="rId1"/>
  </p:sldMasterIdLst>
  <p:sldIdLst>
    <p:sldId id="258" r:id="rId2"/>
    <p:sldId id="256" r:id="rId3"/>
    <p:sldId id="259" r:id="rId4"/>
    <p:sldId id="261" r:id="rId5"/>
    <p:sldId id="268" r:id="rId6"/>
    <p:sldId id="269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171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7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6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9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8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018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42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0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031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289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7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6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226944" y="92628"/>
            <a:ext cx="9601196" cy="83602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Review Practice!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734985" y="928651"/>
            <a:ext cx="9545183" cy="577259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500" dirty="0" smtClean="0"/>
              <a:t>Who drinks soda?</a:t>
            </a:r>
          </a:p>
          <a:p>
            <a:r>
              <a:rPr lang="en-US" altLang="en-US" sz="3200" dirty="0"/>
              <a:t>What (kind of) </a:t>
            </a:r>
            <a:r>
              <a:rPr lang="en-US" altLang="en-US" sz="3200" dirty="0" smtClean="0"/>
              <a:t>pencil do you </a:t>
            </a:r>
            <a:r>
              <a:rPr lang="en-US" altLang="en-US" sz="3200" dirty="0"/>
              <a:t>use (</a:t>
            </a:r>
            <a:r>
              <a:rPr lang="en-US" altLang="en-US" sz="3200" dirty="0" err="1" smtClean="0"/>
              <a:t>yòng</a:t>
            </a:r>
            <a:r>
              <a:rPr lang="en-US" altLang="en-US" sz="3200" dirty="0"/>
              <a:t>)</a:t>
            </a:r>
            <a:r>
              <a:rPr lang="en-US" altLang="en-US" sz="3200" dirty="0" smtClean="0"/>
              <a:t>?</a:t>
            </a:r>
            <a:endParaRPr lang="en-US" altLang="en-US" sz="3200" dirty="0"/>
          </a:p>
          <a:p>
            <a:pPr eaLnBrk="1" hangingPunct="1"/>
            <a:r>
              <a:rPr lang="en-US" altLang="en-US" sz="3500" dirty="0" smtClean="0"/>
              <a:t>Where are they going?</a:t>
            </a:r>
          </a:p>
          <a:p>
            <a:pPr eaLnBrk="1" hangingPunct="1"/>
            <a:r>
              <a:rPr lang="en-US" altLang="en-US" sz="3500" dirty="0" smtClean="0"/>
              <a:t>Who is going to drink this soup?</a:t>
            </a:r>
          </a:p>
          <a:p>
            <a:r>
              <a:rPr lang="en-US" altLang="en-US" sz="3500" dirty="0" smtClean="0"/>
              <a:t>Why do you go to the doctor?</a:t>
            </a:r>
          </a:p>
          <a:p>
            <a:r>
              <a:rPr lang="en-US" altLang="en-US" sz="3500" dirty="0" smtClean="0"/>
              <a:t>Where is she going?</a:t>
            </a:r>
          </a:p>
          <a:p>
            <a:pPr eaLnBrk="1" hangingPunct="1"/>
            <a:r>
              <a:rPr lang="en-US" altLang="en-US" sz="3500" dirty="0" smtClean="0"/>
              <a:t>Does he have brown eyes? (2</a:t>
            </a:r>
            <a:r>
              <a:rPr lang="en-US" altLang="en-US" sz="3500" baseline="30000" dirty="0" smtClean="0"/>
              <a:t>nd</a:t>
            </a:r>
            <a:r>
              <a:rPr lang="en-US" altLang="en-US" sz="3500" dirty="0" smtClean="0"/>
              <a:t> form)</a:t>
            </a:r>
          </a:p>
          <a:p>
            <a:r>
              <a:rPr lang="en-US" altLang="en-US" sz="3500" dirty="0" smtClean="0"/>
              <a:t>What </a:t>
            </a:r>
            <a:r>
              <a:rPr lang="en-US" altLang="en-US" sz="3500" dirty="0"/>
              <a:t>animal (</a:t>
            </a:r>
            <a:r>
              <a:rPr lang="en-US" altLang="en-US" sz="3500" dirty="0" err="1"/>
              <a:t>dòng</a:t>
            </a:r>
            <a:r>
              <a:rPr lang="en-US" altLang="en-US" sz="3500" dirty="0"/>
              <a:t> </a:t>
            </a:r>
            <a:r>
              <a:rPr lang="en-US" altLang="en-US" sz="3500" dirty="0" err="1" smtClean="0"/>
              <a:t>wù</a:t>
            </a:r>
            <a:r>
              <a:rPr lang="en-US" altLang="en-US" sz="3500" dirty="0" smtClean="0"/>
              <a:t>) do you not like?</a:t>
            </a:r>
          </a:p>
          <a:p>
            <a:r>
              <a:rPr lang="en-US" altLang="en-US" sz="3500" dirty="0" smtClean="0"/>
              <a:t>When are you going to watch a movie?</a:t>
            </a:r>
          </a:p>
        </p:txBody>
      </p:sp>
    </p:spTree>
    <p:extLst>
      <p:ext uri="{BB962C8B-B14F-4D97-AF65-F5344CB8AC3E}">
        <p14:creationId xmlns:p14="http://schemas.microsoft.com/office/powerpoint/2010/main" val="38418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3645" y="1758352"/>
            <a:ext cx="4425351" cy="2330569"/>
          </a:xfrm>
        </p:spPr>
        <p:txBody>
          <a:bodyPr/>
          <a:lstStyle/>
          <a:p>
            <a:r>
              <a:rPr lang="ja-JP" altLang="en-US" sz="5400" b="0" dirty="0"/>
              <a:t>哪个 </a:t>
            </a:r>
            <a:r>
              <a:rPr lang="en-US" altLang="ja-JP" sz="5400" b="0" dirty="0"/>
              <a:t>(</a:t>
            </a:r>
            <a:r>
              <a:rPr lang="en-US" sz="5400" b="0" dirty="0" err="1" smtClean="0"/>
              <a:t>nǎ</a:t>
            </a:r>
            <a:r>
              <a:rPr lang="en-US" sz="5400" b="0" dirty="0" smtClean="0"/>
              <a:t> </a:t>
            </a:r>
            <a:r>
              <a:rPr lang="en-US" sz="5400" b="0" dirty="0" err="1" smtClean="0"/>
              <a:t>ge</a:t>
            </a:r>
            <a:r>
              <a:rPr lang="en-US" sz="5400" b="0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9870" y="3453350"/>
            <a:ext cx="5298797" cy="635571"/>
          </a:xfrm>
        </p:spPr>
        <p:txBody>
          <a:bodyPr/>
          <a:lstStyle/>
          <a:p>
            <a:r>
              <a:rPr lang="en-US" dirty="0" smtClean="0"/>
              <a:t>“Which”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11" y="488542"/>
            <a:ext cx="11316789" cy="644681"/>
          </a:xfrm>
        </p:spPr>
        <p:txBody>
          <a:bodyPr>
            <a:normAutofit/>
          </a:bodyPr>
          <a:lstStyle/>
          <a:p>
            <a:r>
              <a:rPr lang="en-US" sz="3600" dirty="0"/>
              <a:t>Expressing </a:t>
            </a:r>
            <a:r>
              <a:rPr lang="en-US" sz="3600" dirty="0" smtClean="0"/>
              <a:t>“Which” with </a:t>
            </a:r>
            <a:r>
              <a:rPr lang="ja-JP" altLang="en-US" sz="3200" dirty="0"/>
              <a:t>哪个 </a:t>
            </a:r>
            <a:r>
              <a:rPr lang="en-US" altLang="ja-JP" sz="3200" dirty="0"/>
              <a:t>(</a:t>
            </a:r>
            <a:r>
              <a:rPr lang="en-US" sz="3200" dirty="0" err="1" smtClean="0"/>
              <a:t>nǎ</a:t>
            </a:r>
            <a:r>
              <a:rPr lang="en-US" sz="3200" dirty="0" smtClean="0"/>
              <a:t> </a:t>
            </a:r>
            <a:r>
              <a:rPr lang="en-US" sz="3200" dirty="0" err="1" smtClean="0"/>
              <a:t>ge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67" y="1133223"/>
            <a:ext cx="9785200" cy="948099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Structures</a:t>
            </a:r>
          </a:p>
          <a:p>
            <a:pPr lvl="1"/>
            <a:r>
              <a:rPr lang="en-US" sz="2500" i="0" dirty="0">
                <a:solidFill>
                  <a:srgbClr val="FF0000"/>
                </a:solidFill>
              </a:rPr>
              <a:t>	</a:t>
            </a:r>
            <a:r>
              <a:rPr lang="en-US" sz="25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Subj.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7030A0"/>
                </a:solidFill>
              </a:rPr>
              <a:t>Verb</a:t>
            </a:r>
            <a:r>
              <a:rPr lang="en-US" sz="2800" dirty="0"/>
              <a:t> + </a:t>
            </a:r>
            <a:r>
              <a:rPr lang="ja-JP" altLang="en-US" sz="2800" dirty="0" smtClean="0">
                <a:solidFill>
                  <a:srgbClr val="00B050"/>
                </a:solidFill>
              </a:rPr>
              <a:t>哪</a:t>
            </a:r>
            <a:r>
              <a:rPr lang="ja-JP" altLang="en-US" sz="2800" dirty="0">
                <a:solidFill>
                  <a:srgbClr val="00B050"/>
                </a:solidFill>
              </a:rPr>
              <a:t>个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0070C0"/>
                </a:solidFill>
              </a:rPr>
              <a:t>(Noun) </a:t>
            </a:r>
            <a:r>
              <a:rPr lang="en-US" sz="2800" dirty="0" smtClean="0"/>
              <a:t>?	(same as “what”)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73755" y="2081322"/>
            <a:ext cx="9104812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300" b="1" dirty="0" smtClean="0"/>
              <a:t>Examples: </a:t>
            </a:r>
            <a:endParaRPr lang="en-US" sz="2300" dirty="0" smtClean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C00000"/>
                </a:solidFill>
              </a:rPr>
              <a:t>Subjects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n</a:t>
            </a:r>
            <a:r>
              <a:rPr lang="en-US" dirty="0" err="1" smtClean="0"/>
              <a:t>í</a:t>
            </a:r>
            <a:r>
              <a:rPr lang="en-US" dirty="0" smtClean="0"/>
              <a:t> - you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wǒ</a:t>
            </a:r>
            <a:r>
              <a:rPr lang="en-US" dirty="0" smtClean="0"/>
              <a:t> – me/I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tā</a:t>
            </a:r>
            <a:r>
              <a:rPr lang="en-US" dirty="0" smtClean="0"/>
              <a:t> – he/she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tā</a:t>
            </a:r>
            <a:r>
              <a:rPr lang="en-US" dirty="0" smtClean="0"/>
              <a:t> men - they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wǒ</a:t>
            </a:r>
            <a:r>
              <a:rPr lang="en-US" dirty="0" smtClean="0"/>
              <a:t> men – we/us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zhè</a:t>
            </a:r>
            <a:r>
              <a:rPr lang="en-US" dirty="0" smtClean="0"/>
              <a:t> - this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nà</a:t>
            </a:r>
            <a:r>
              <a:rPr lang="en-US" dirty="0" smtClean="0"/>
              <a:t> – that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n</a:t>
            </a:r>
            <a:r>
              <a:rPr lang="en-US" dirty="0" err="1" smtClean="0"/>
              <a:t>ǐ</a:t>
            </a:r>
            <a:r>
              <a:rPr lang="en-US" dirty="0" smtClean="0"/>
              <a:t> men – you guys</a:t>
            </a:r>
          </a:p>
          <a:p>
            <a:pPr lvl="1"/>
            <a:endParaRPr lang="en-US" sz="1600" dirty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7030A0"/>
                </a:solidFill>
              </a:rPr>
              <a:t>Verbs</a:t>
            </a:r>
            <a:endParaRPr lang="en-US" sz="2300" dirty="0">
              <a:solidFill>
                <a:srgbClr val="7030A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go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like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re/at</a:t>
            </a:r>
          </a:p>
        </p:txBody>
      </p:sp>
    </p:spTree>
    <p:extLst>
      <p:ext uri="{BB962C8B-B14F-4D97-AF65-F5344CB8AC3E}">
        <p14:creationId xmlns:p14="http://schemas.microsoft.com/office/powerpoint/2010/main" val="49107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7696"/>
            <a:ext cx="11066175" cy="1558042"/>
          </a:xfrm>
        </p:spPr>
        <p:txBody>
          <a:bodyPr>
            <a:normAutofit fontScale="90000"/>
          </a:bodyPr>
          <a:lstStyle/>
          <a:p>
            <a:pPr marL="457200" lvl="1" indent="0" algn="l">
              <a:buNone/>
            </a:pPr>
            <a:r>
              <a:rPr lang="en-US" sz="3300" b="1" dirty="0" smtClean="0">
                <a:solidFill>
                  <a:schemeClr val="tx1"/>
                </a:solidFill>
              </a:rPr>
              <a:t>Structure</a:t>
            </a:r>
            <a:r>
              <a:rPr lang="en-US" sz="3300" b="1" dirty="0" smtClean="0"/>
              <a:t/>
            </a:r>
            <a:br>
              <a:rPr lang="en-US" sz="3300" b="1" dirty="0" smtClean="0"/>
            </a:br>
            <a:r>
              <a:rPr lang="en-US" sz="2800" dirty="0" smtClean="0"/>
              <a:t>Q: </a:t>
            </a:r>
            <a:r>
              <a:rPr lang="en-US" sz="2800" dirty="0" smtClean="0">
                <a:solidFill>
                  <a:srgbClr val="C00000"/>
                </a:solidFill>
              </a:rPr>
              <a:t>Subj.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7030A0"/>
                </a:solidFill>
              </a:rPr>
              <a:t>Verb</a:t>
            </a:r>
            <a:r>
              <a:rPr lang="en-US" sz="2800" dirty="0" smtClean="0"/>
              <a:t> + </a:t>
            </a:r>
            <a:r>
              <a:rPr lang="ja-JP" altLang="en-US" sz="2800" dirty="0" smtClean="0">
                <a:solidFill>
                  <a:srgbClr val="00B050"/>
                </a:solidFill>
              </a:rPr>
              <a:t>哪个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0070C0"/>
                </a:solidFill>
              </a:rPr>
              <a:t>(Noun) </a:t>
            </a:r>
            <a:r>
              <a:rPr lang="en-US" sz="2800" dirty="0" smtClean="0"/>
              <a:t>? 	</a:t>
            </a:r>
            <a:br>
              <a:rPr lang="en-US" sz="2800" dirty="0" smtClean="0"/>
            </a:br>
            <a:r>
              <a:rPr lang="en-US" sz="2800" dirty="0" smtClean="0"/>
              <a:t>A: </a:t>
            </a:r>
            <a:r>
              <a:rPr lang="en-US" sz="2800" dirty="0" smtClean="0">
                <a:solidFill>
                  <a:srgbClr val="C00000"/>
                </a:solidFill>
              </a:rPr>
              <a:t>Subj.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7030A0"/>
                </a:solidFill>
              </a:rPr>
              <a:t>Verb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0070C0"/>
                </a:solidFill>
              </a:rPr>
              <a:t>(Noun)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82" y="1590136"/>
            <a:ext cx="10340830" cy="499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</a:t>
            </a:r>
            <a:r>
              <a:rPr lang="en-US" sz="2400" dirty="0" smtClean="0"/>
              <a:t>xamples:</a:t>
            </a:r>
            <a:endParaRPr lang="en-US" sz="2400" dirty="0"/>
          </a:p>
          <a:p>
            <a:r>
              <a:rPr lang="en-US" sz="2400" b="1" dirty="0"/>
              <a:t>A</a:t>
            </a:r>
            <a:r>
              <a:rPr lang="en-US" sz="2400" b="1" dirty="0" smtClean="0"/>
              <a:t>: 	</a:t>
            </a:r>
            <a:r>
              <a:rPr lang="ja-JP" altLang="en-US" sz="2400" dirty="0" smtClean="0">
                <a:solidFill>
                  <a:srgbClr val="C00000"/>
                </a:solidFill>
              </a:rPr>
              <a:t>你</a:t>
            </a:r>
            <a:r>
              <a:rPr lang="ja-JP" altLang="en-US" sz="2400" dirty="0" smtClean="0"/>
              <a:t> </a:t>
            </a:r>
            <a:r>
              <a:rPr lang="ja-JP" altLang="en-US" sz="2400" dirty="0" smtClean="0">
                <a:solidFill>
                  <a:srgbClr val="7030A0"/>
                </a:solidFill>
              </a:rPr>
              <a:t>要</a:t>
            </a:r>
            <a:r>
              <a:rPr lang="ja-JP" altLang="en-US" sz="2400" dirty="0"/>
              <a:t> </a:t>
            </a:r>
            <a:r>
              <a:rPr lang="ja-JP" altLang="en-US" sz="2400" dirty="0">
                <a:solidFill>
                  <a:srgbClr val="00B050"/>
                </a:solidFill>
              </a:rPr>
              <a:t>哪个 </a:t>
            </a:r>
            <a:r>
              <a:rPr lang="ja-JP" altLang="en-US" sz="2400" dirty="0" smtClean="0"/>
              <a:t>？</a:t>
            </a:r>
            <a:r>
              <a:rPr lang="en-US" altLang="ja-JP" sz="2400" dirty="0" smtClean="0"/>
              <a:t>		</a:t>
            </a:r>
            <a:r>
              <a:rPr lang="en-US" sz="2400" dirty="0" err="1" smtClean="0">
                <a:solidFill>
                  <a:srgbClr val="C00000"/>
                </a:solidFill>
              </a:rPr>
              <a:t>Nǐ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yào</a:t>
            </a:r>
            <a:r>
              <a:rPr lang="en-US" sz="2400" dirty="0"/>
              <a:t> </a:t>
            </a:r>
            <a:r>
              <a:rPr lang="en-US" sz="2400" dirty="0" err="1" smtClean="0">
                <a:solidFill>
                  <a:srgbClr val="00B050"/>
                </a:solidFill>
              </a:rPr>
              <a:t>nǎ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ge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Which do you want?</a:t>
            </a:r>
            <a:endParaRPr lang="en-US" sz="2400" dirty="0"/>
          </a:p>
          <a:p>
            <a:r>
              <a:rPr lang="en-US" sz="2400" b="1" dirty="0"/>
              <a:t>B</a:t>
            </a:r>
            <a:r>
              <a:rPr lang="en-US" sz="2400" b="1" dirty="0" smtClean="0"/>
              <a:t>: 	</a:t>
            </a:r>
            <a:r>
              <a:rPr lang="ja-JP" altLang="en-US" sz="2400" dirty="0" smtClean="0">
                <a:solidFill>
                  <a:srgbClr val="C00000"/>
                </a:solidFill>
              </a:rPr>
              <a:t>我</a:t>
            </a:r>
            <a:r>
              <a:rPr lang="ja-JP" altLang="en-US" sz="2400" dirty="0" smtClean="0"/>
              <a:t> </a:t>
            </a:r>
            <a:r>
              <a:rPr lang="ja-JP" altLang="en-US" sz="2400" dirty="0" smtClean="0">
                <a:solidFill>
                  <a:srgbClr val="7030A0"/>
                </a:solidFill>
              </a:rPr>
              <a:t>要</a:t>
            </a:r>
            <a:r>
              <a:rPr lang="ja-JP" altLang="en-US" sz="2400" dirty="0"/>
              <a:t> </a:t>
            </a:r>
            <a:r>
              <a:rPr lang="ja-JP" altLang="en-US" sz="2400" b="1" dirty="0" smtClean="0">
                <a:solidFill>
                  <a:srgbClr val="00B050"/>
                </a:solidFill>
              </a:rPr>
              <a:t>这</a:t>
            </a:r>
            <a:r>
              <a:rPr lang="ja-JP" altLang="en-US" sz="2400" dirty="0" smtClean="0">
                <a:solidFill>
                  <a:srgbClr val="00B050"/>
                </a:solidFill>
              </a:rPr>
              <a:t>个</a:t>
            </a:r>
            <a:r>
              <a:rPr lang="ja-JP" altLang="en-US" sz="2400" dirty="0" smtClean="0"/>
              <a:t>。</a:t>
            </a:r>
            <a:r>
              <a:rPr lang="en-US" altLang="ja-JP" sz="2400" dirty="0" smtClean="0"/>
              <a:t>	</a:t>
            </a:r>
            <a:r>
              <a:rPr lang="en-US" sz="2400" dirty="0" err="1" smtClean="0">
                <a:solidFill>
                  <a:srgbClr val="C00000"/>
                </a:solidFill>
              </a:rPr>
              <a:t>Wǒ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yào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zhè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ge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I want this one.</a:t>
            </a:r>
            <a:endParaRPr lang="en-US" sz="2400" dirty="0"/>
          </a:p>
          <a:p>
            <a:pPr marL="0" lvl="0" indent="0">
              <a:buNone/>
            </a:pPr>
            <a:endParaRPr lang="en-US" sz="2300" dirty="0" smtClean="0"/>
          </a:p>
          <a:p>
            <a:r>
              <a:rPr lang="en-US" altLang="ja-JP" sz="2400" b="1" dirty="0"/>
              <a:t>A: 	</a:t>
            </a:r>
            <a:r>
              <a:rPr lang="ja-JP" altLang="en-US" sz="2400" b="1" dirty="0">
                <a:solidFill>
                  <a:srgbClr val="C00000"/>
                </a:solidFill>
              </a:rPr>
              <a:t>你</a:t>
            </a:r>
            <a:r>
              <a:rPr lang="ja-JP" altLang="en-US" sz="2400" b="1" dirty="0"/>
              <a:t> </a:t>
            </a:r>
            <a:r>
              <a:rPr lang="ja-JP" altLang="en-US" sz="2400" dirty="0">
                <a:solidFill>
                  <a:srgbClr val="7030A0"/>
                </a:solidFill>
              </a:rPr>
              <a:t>在</a:t>
            </a:r>
            <a:r>
              <a:rPr lang="ja-JP" altLang="en-US" sz="2400" dirty="0"/>
              <a:t> </a:t>
            </a:r>
            <a:r>
              <a:rPr lang="ja-JP" altLang="en-US" sz="2400" dirty="0">
                <a:solidFill>
                  <a:srgbClr val="00B050"/>
                </a:solidFill>
              </a:rPr>
              <a:t>哪个 </a:t>
            </a:r>
            <a:r>
              <a:rPr lang="ja-JP" altLang="en-US" sz="2400" dirty="0">
                <a:solidFill>
                  <a:srgbClr val="0070C0"/>
                </a:solidFill>
              </a:rPr>
              <a:t>学校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ja-JP" altLang="en-US" sz="2400" b="1" dirty="0"/>
              <a:t>？</a:t>
            </a:r>
            <a:r>
              <a:rPr lang="en-US" altLang="ja-JP" sz="2400" b="1" dirty="0"/>
              <a:t>		</a:t>
            </a:r>
            <a:r>
              <a:rPr lang="en-US" sz="2400" b="1" dirty="0" err="1">
                <a:solidFill>
                  <a:srgbClr val="C00000"/>
                </a:solidFill>
              </a:rPr>
              <a:t>Nǐ</a:t>
            </a:r>
            <a:r>
              <a:rPr lang="en-US" sz="2400" b="1" dirty="0"/>
              <a:t> </a:t>
            </a:r>
            <a:r>
              <a:rPr lang="en-US" sz="2400" dirty="0" err="1">
                <a:solidFill>
                  <a:srgbClr val="7030A0"/>
                </a:solidFill>
              </a:rPr>
              <a:t>zài</a:t>
            </a:r>
            <a:r>
              <a:rPr lang="en-US" sz="2400" dirty="0"/>
              <a:t> </a:t>
            </a:r>
            <a:r>
              <a:rPr lang="en-US" sz="2400" dirty="0" err="1">
                <a:solidFill>
                  <a:srgbClr val="00B050"/>
                </a:solidFill>
              </a:rPr>
              <a:t>nǎ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ge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xué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xiào</a:t>
            </a:r>
            <a:r>
              <a:rPr lang="en-US" sz="2400" dirty="0"/>
              <a:t>?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	Which school are you at?</a:t>
            </a:r>
          </a:p>
          <a:p>
            <a:r>
              <a:rPr lang="en-US" sz="2400" b="1" dirty="0"/>
              <a:t>B:	</a:t>
            </a:r>
            <a:r>
              <a:rPr lang="ja-JP" altLang="en-US" sz="2400" b="1" dirty="0">
                <a:solidFill>
                  <a:srgbClr val="C00000"/>
                </a:solidFill>
              </a:rPr>
              <a:t>我 </a:t>
            </a:r>
            <a:r>
              <a:rPr lang="ja-JP" altLang="en-US" sz="2400" dirty="0">
                <a:solidFill>
                  <a:srgbClr val="7030A0"/>
                </a:solidFill>
              </a:rPr>
              <a:t>在 </a:t>
            </a:r>
            <a:r>
              <a:rPr lang="en-US" sz="2400" dirty="0">
                <a:solidFill>
                  <a:srgbClr val="0070C0"/>
                </a:solidFill>
              </a:rPr>
              <a:t>New Life Academy</a:t>
            </a:r>
            <a:r>
              <a:rPr lang="en-US" altLang="ja-JP" sz="2400" b="1" dirty="0"/>
              <a:t>.</a:t>
            </a:r>
            <a:r>
              <a:rPr lang="en-US" sz="2400" dirty="0"/>
              <a:t>		</a:t>
            </a:r>
            <a:r>
              <a:rPr lang="en-US" sz="2400" dirty="0" err="1">
                <a:solidFill>
                  <a:srgbClr val="C00000"/>
                </a:solidFill>
              </a:rPr>
              <a:t>Wǒ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zài</a:t>
            </a:r>
            <a:r>
              <a:rPr lang="en-US" sz="2400" dirty="0">
                <a:solidFill>
                  <a:srgbClr val="0070C0"/>
                </a:solidFill>
              </a:rPr>
              <a:t> New Life Academy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		I am at New Life Academy.</a:t>
            </a:r>
          </a:p>
          <a:p>
            <a:pPr marL="0" lvl="0" indent="0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52090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7696"/>
            <a:ext cx="11066175" cy="1558042"/>
          </a:xfrm>
        </p:spPr>
        <p:txBody>
          <a:bodyPr>
            <a:normAutofit fontScale="90000"/>
          </a:bodyPr>
          <a:lstStyle/>
          <a:p>
            <a:pPr marL="457200" lvl="1" indent="0" algn="l">
              <a:buNone/>
            </a:pPr>
            <a:r>
              <a:rPr lang="en-US" sz="3300" b="1" dirty="0" smtClean="0">
                <a:solidFill>
                  <a:schemeClr val="tx1"/>
                </a:solidFill>
              </a:rPr>
              <a:t>Structure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2800" dirty="0" smtClean="0"/>
              <a:t>Q: </a:t>
            </a:r>
            <a:r>
              <a:rPr lang="en-US" sz="2800" dirty="0" smtClean="0">
                <a:solidFill>
                  <a:srgbClr val="C00000"/>
                </a:solidFill>
              </a:rPr>
              <a:t>Subj.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7030A0"/>
                </a:solidFill>
              </a:rPr>
              <a:t>Verb</a:t>
            </a:r>
            <a:r>
              <a:rPr lang="en-US" sz="2800" dirty="0" smtClean="0"/>
              <a:t> + </a:t>
            </a:r>
            <a:r>
              <a:rPr lang="ja-JP" altLang="en-US" sz="2800" dirty="0" smtClean="0">
                <a:solidFill>
                  <a:srgbClr val="00B050"/>
                </a:solidFill>
              </a:rPr>
              <a:t>哪个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0070C0"/>
                </a:solidFill>
              </a:rPr>
              <a:t>(Noun) </a:t>
            </a:r>
            <a:r>
              <a:rPr lang="en-US" sz="2800" dirty="0" smtClean="0"/>
              <a:t>? 	</a:t>
            </a:r>
            <a:br>
              <a:rPr lang="en-US" sz="2800" dirty="0" smtClean="0"/>
            </a:br>
            <a:r>
              <a:rPr lang="en-US" sz="2800" dirty="0" smtClean="0"/>
              <a:t>A: </a:t>
            </a:r>
            <a:r>
              <a:rPr lang="en-US" sz="2800" dirty="0" smtClean="0">
                <a:solidFill>
                  <a:srgbClr val="C00000"/>
                </a:solidFill>
              </a:rPr>
              <a:t>Subj.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7030A0"/>
                </a:solidFill>
              </a:rPr>
              <a:t>Verb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0070C0"/>
                </a:solidFill>
              </a:rPr>
              <a:t>(Noun)</a:t>
            </a:r>
            <a:r>
              <a:rPr lang="en-US" sz="2800" dirty="0" smtClean="0">
                <a:solidFill>
                  <a:schemeClr val="tx1"/>
                </a:solidFill>
              </a:rPr>
              <a:t> .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046" y="1521125"/>
            <a:ext cx="10340830" cy="499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Examples:</a:t>
            </a:r>
          </a:p>
          <a:p>
            <a:r>
              <a:rPr lang="en-US" sz="2400" b="1" dirty="0"/>
              <a:t>A: 	</a:t>
            </a:r>
            <a:r>
              <a:rPr lang="ja-JP" altLang="en-US" sz="2400" dirty="0">
                <a:solidFill>
                  <a:srgbClr val="C00000"/>
                </a:solidFill>
              </a:rPr>
              <a:t>你</a:t>
            </a:r>
            <a:r>
              <a:rPr lang="ja-JP" altLang="en-US" sz="2400" dirty="0"/>
              <a:t> </a:t>
            </a:r>
            <a:r>
              <a:rPr lang="ja-JP" altLang="en-US" sz="2400" dirty="0" smtClean="0">
                <a:solidFill>
                  <a:srgbClr val="7030A0"/>
                </a:solidFill>
              </a:rPr>
              <a:t>喜</a:t>
            </a:r>
            <a:r>
              <a:rPr lang="ja-JP" altLang="en-US" sz="2400" b="1" dirty="0">
                <a:solidFill>
                  <a:srgbClr val="7030A0"/>
                </a:solidFill>
              </a:rPr>
              <a:t>欢</a:t>
            </a:r>
            <a:r>
              <a:rPr lang="ja-JP" altLang="en-US" sz="2400" dirty="0"/>
              <a:t> </a:t>
            </a:r>
            <a:r>
              <a:rPr lang="ja-JP" altLang="en-US" sz="2400" dirty="0">
                <a:solidFill>
                  <a:srgbClr val="00B050"/>
                </a:solidFill>
              </a:rPr>
              <a:t>哪个 </a:t>
            </a:r>
            <a:r>
              <a:rPr lang="ja-JP" altLang="en-US" sz="2400" dirty="0">
                <a:solidFill>
                  <a:srgbClr val="0070C0"/>
                </a:solidFill>
              </a:rPr>
              <a:t>菜</a:t>
            </a:r>
            <a:r>
              <a:rPr lang="ja-JP" altLang="en-US" sz="2400" dirty="0" smtClean="0"/>
              <a:t>？</a:t>
            </a:r>
            <a:r>
              <a:rPr lang="en-US" altLang="ja-JP" sz="2400" dirty="0"/>
              <a:t>		</a:t>
            </a:r>
            <a:r>
              <a:rPr lang="en-US" sz="2400" dirty="0" err="1">
                <a:solidFill>
                  <a:srgbClr val="C00000"/>
                </a:solidFill>
              </a:rPr>
              <a:t>Nǐ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xǐ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huan</a:t>
            </a:r>
            <a:r>
              <a:rPr lang="en-US" sz="2400" dirty="0"/>
              <a:t> </a:t>
            </a:r>
            <a:r>
              <a:rPr lang="en-US" sz="2400" dirty="0" err="1">
                <a:solidFill>
                  <a:srgbClr val="00B050"/>
                </a:solidFill>
              </a:rPr>
              <a:t>nǎ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ge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cài</a:t>
            </a:r>
            <a:r>
              <a:rPr lang="en-US" sz="2400" dirty="0" smtClean="0"/>
              <a:t>?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Which </a:t>
            </a:r>
            <a:r>
              <a:rPr lang="en-US" sz="2400" dirty="0" smtClean="0"/>
              <a:t>dish do you like?</a:t>
            </a:r>
            <a:endParaRPr lang="en-US" sz="2400" dirty="0"/>
          </a:p>
          <a:p>
            <a:r>
              <a:rPr lang="en-US" sz="2400" b="1" dirty="0"/>
              <a:t>B: 	</a:t>
            </a:r>
            <a:r>
              <a:rPr lang="ja-JP" altLang="en-US" sz="2400" dirty="0" smtClean="0">
                <a:solidFill>
                  <a:srgbClr val="C00000"/>
                </a:solidFill>
              </a:rPr>
              <a:t>我 </a:t>
            </a:r>
            <a:r>
              <a:rPr lang="ja-JP" altLang="en-US" sz="2400" dirty="0" smtClean="0">
                <a:solidFill>
                  <a:srgbClr val="7030A0"/>
                </a:solidFill>
              </a:rPr>
              <a:t>喜</a:t>
            </a:r>
            <a:r>
              <a:rPr lang="ja-JP" altLang="en-US" sz="2400" b="1" dirty="0">
                <a:solidFill>
                  <a:srgbClr val="7030A0"/>
                </a:solidFill>
              </a:rPr>
              <a:t>欢</a:t>
            </a:r>
            <a:r>
              <a:rPr lang="ja-JP" altLang="en-US" sz="2400" dirty="0"/>
              <a:t> </a:t>
            </a:r>
            <a:r>
              <a:rPr lang="ja-JP" altLang="en-US" sz="2400" dirty="0">
                <a:solidFill>
                  <a:srgbClr val="0070C0"/>
                </a:solidFill>
              </a:rPr>
              <a:t>中</a:t>
            </a:r>
            <a:r>
              <a:rPr lang="ja-JP" altLang="en-US" sz="2400" dirty="0" smtClean="0">
                <a:solidFill>
                  <a:srgbClr val="0070C0"/>
                </a:solidFill>
              </a:rPr>
              <a:t>国</a:t>
            </a:r>
            <a:r>
              <a:rPr lang="ja-JP" altLang="en-US" sz="2400" dirty="0">
                <a:solidFill>
                  <a:srgbClr val="0070C0"/>
                </a:solidFill>
              </a:rPr>
              <a:t>菜</a:t>
            </a:r>
            <a:r>
              <a:rPr lang="ja-JP" altLang="en-US" sz="2400" dirty="0" smtClean="0"/>
              <a:t>。</a:t>
            </a:r>
            <a:r>
              <a:rPr lang="en-US" altLang="ja-JP" sz="2400" dirty="0"/>
              <a:t>	</a:t>
            </a:r>
            <a:r>
              <a:rPr lang="en-US" sz="2400" dirty="0" err="1" smtClean="0">
                <a:solidFill>
                  <a:srgbClr val="C00000"/>
                </a:solidFill>
              </a:rPr>
              <a:t>Wǒ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xǐ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huan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Zhōng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guó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cài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I </a:t>
            </a:r>
            <a:r>
              <a:rPr lang="en-US" sz="2400" dirty="0" smtClean="0"/>
              <a:t>like Chinese dishes.</a:t>
            </a:r>
            <a:endParaRPr lang="en-US" sz="2400" dirty="0"/>
          </a:p>
          <a:p>
            <a:pPr marL="0" lvl="0" indent="0">
              <a:buNone/>
            </a:pPr>
            <a:endParaRPr lang="en-US" sz="2300" dirty="0"/>
          </a:p>
          <a:p>
            <a:r>
              <a:rPr lang="en-US" altLang="ja-JP" sz="2400" b="1" dirty="0"/>
              <a:t>A: 	</a:t>
            </a:r>
            <a:r>
              <a:rPr lang="ja-JP" altLang="en-US" sz="2400" dirty="0"/>
              <a:t> </a:t>
            </a:r>
            <a:r>
              <a:rPr lang="ja-JP" altLang="en-US" sz="2400" b="1" dirty="0">
                <a:solidFill>
                  <a:srgbClr val="C00000"/>
                </a:solidFill>
              </a:rPr>
              <a:t>我们 </a:t>
            </a:r>
            <a:r>
              <a:rPr lang="ja-JP" altLang="en-US" sz="2400" b="1" dirty="0"/>
              <a:t> </a:t>
            </a:r>
            <a:r>
              <a:rPr lang="ja-JP" altLang="en-US" sz="2400" dirty="0" smtClean="0">
                <a:solidFill>
                  <a:srgbClr val="7030A0"/>
                </a:solidFill>
              </a:rPr>
              <a:t>去</a:t>
            </a:r>
            <a:r>
              <a:rPr lang="ja-JP" altLang="en-US" sz="2400" dirty="0" smtClean="0"/>
              <a:t> </a:t>
            </a:r>
            <a:r>
              <a:rPr lang="ja-JP" altLang="en-US" sz="2400" dirty="0"/>
              <a:t> </a:t>
            </a:r>
            <a:r>
              <a:rPr lang="ja-JP" altLang="en-US" sz="2400" dirty="0">
                <a:solidFill>
                  <a:srgbClr val="00B050"/>
                </a:solidFill>
              </a:rPr>
              <a:t>哪个 </a:t>
            </a:r>
            <a:r>
              <a:rPr lang="ja-JP" altLang="en-US" sz="2400" b="1" dirty="0">
                <a:solidFill>
                  <a:srgbClr val="0070C0"/>
                </a:solidFill>
              </a:rPr>
              <a:t>饭馆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ja-JP" altLang="en-US" sz="2400" b="1" dirty="0"/>
              <a:t>？</a:t>
            </a:r>
            <a:r>
              <a:rPr lang="en-US" altLang="ja-JP" sz="2400" b="1" dirty="0"/>
              <a:t>	</a:t>
            </a:r>
            <a:r>
              <a:rPr lang="en-US" sz="2400" dirty="0" err="1" smtClean="0">
                <a:solidFill>
                  <a:srgbClr val="C00000"/>
                </a:solidFill>
              </a:rPr>
              <a:t>Wǒ</a:t>
            </a:r>
            <a:r>
              <a:rPr lang="en-US" sz="2400" dirty="0" smtClean="0">
                <a:solidFill>
                  <a:srgbClr val="C00000"/>
                </a:solidFill>
              </a:rPr>
              <a:t> men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qù</a:t>
            </a:r>
            <a:r>
              <a:rPr lang="en-US" sz="2400" dirty="0"/>
              <a:t> </a:t>
            </a:r>
            <a:r>
              <a:rPr lang="en-US" sz="2400" dirty="0" err="1">
                <a:solidFill>
                  <a:srgbClr val="00B050"/>
                </a:solidFill>
              </a:rPr>
              <a:t>nǎ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ge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fàn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guǎn</a:t>
            </a:r>
            <a:r>
              <a:rPr lang="en-US" sz="2400" dirty="0" smtClean="0"/>
              <a:t>?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	Which </a:t>
            </a:r>
            <a:r>
              <a:rPr lang="en-US" sz="2400" dirty="0" smtClean="0"/>
              <a:t>restaurant are we going to?</a:t>
            </a:r>
            <a:endParaRPr lang="en-US" sz="2400" dirty="0"/>
          </a:p>
          <a:p>
            <a:r>
              <a:rPr lang="en-US" sz="2400" b="1" dirty="0"/>
              <a:t>B:	</a:t>
            </a:r>
            <a:r>
              <a:rPr lang="ja-JP" altLang="en-US" sz="2400" b="1" dirty="0">
                <a:solidFill>
                  <a:srgbClr val="C00000"/>
                </a:solidFill>
              </a:rPr>
              <a:t>我</a:t>
            </a:r>
            <a:r>
              <a:rPr lang="ja-JP" altLang="en-US" sz="2400" b="1" dirty="0" smtClean="0">
                <a:solidFill>
                  <a:srgbClr val="C00000"/>
                </a:solidFill>
              </a:rPr>
              <a:t>们</a:t>
            </a:r>
            <a:r>
              <a:rPr lang="ja-JP" altLang="en-US" sz="2400" b="1" dirty="0"/>
              <a:t> </a:t>
            </a:r>
            <a:r>
              <a:rPr lang="ja-JP" altLang="en-US" sz="2400" dirty="0" smtClean="0">
                <a:solidFill>
                  <a:srgbClr val="7030A0"/>
                </a:solidFill>
              </a:rPr>
              <a:t>去 </a:t>
            </a:r>
            <a:r>
              <a:rPr lang="zh-CN" altLang="en-US" sz="2400" b="1" dirty="0">
                <a:solidFill>
                  <a:srgbClr val="0070C0"/>
                </a:solidFill>
              </a:rPr>
              <a:t>你的妈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妈的</a:t>
            </a:r>
            <a:r>
              <a:rPr lang="zh-CN" altLang="en-US" sz="2400" b="1" dirty="0">
                <a:solidFill>
                  <a:srgbClr val="0070C0"/>
                </a:solidFill>
              </a:rPr>
              <a:t>饭馆</a:t>
            </a:r>
            <a:r>
              <a:rPr lang="en-US" altLang="ja-JP" sz="2400" b="1" dirty="0" smtClean="0"/>
              <a:t>.</a:t>
            </a:r>
            <a:r>
              <a:rPr lang="en-US" altLang="ja-JP" sz="2400" dirty="0">
                <a:solidFill>
                  <a:srgbClr val="C00000"/>
                </a:solidFill>
              </a:rPr>
              <a:t>	</a:t>
            </a:r>
            <a:r>
              <a:rPr lang="en-US" sz="2400" dirty="0" err="1" smtClean="0">
                <a:solidFill>
                  <a:srgbClr val="C00000"/>
                </a:solidFill>
              </a:rPr>
              <a:t>Wǒ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men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qù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nǐ</a:t>
            </a:r>
            <a:r>
              <a:rPr lang="en-US" sz="2400" dirty="0" smtClean="0">
                <a:solidFill>
                  <a:srgbClr val="0070C0"/>
                </a:solidFill>
              </a:rPr>
              <a:t> de </a:t>
            </a:r>
            <a:r>
              <a:rPr lang="en-US" sz="2400" dirty="0" err="1">
                <a:solidFill>
                  <a:srgbClr val="0070C0"/>
                </a:solidFill>
              </a:rPr>
              <a:t>mā</a:t>
            </a:r>
            <a:r>
              <a:rPr lang="en-US" sz="2400" dirty="0">
                <a:solidFill>
                  <a:srgbClr val="0070C0"/>
                </a:solidFill>
              </a:rPr>
              <a:t> ma de </a:t>
            </a:r>
            <a:r>
              <a:rPr lang="en-US" sz="2400" dirty="0" err="1">
                <a:solidFill>
                  <a:srgbClr val="0070C0"/>
                </a:solidFill>
              </a:rPr>
              <a:t>fàn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guǎn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 smtClean="0"/>
              <a:t>We are going to your mom’s restaurant.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30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7696"/>
            <a:ext cx="11066175" cy="1558042"/>
          </a:xfrm>
        </p:spPr>
        <p:txBody>
          <a:bodyPr>
            <a:normAutofit fontScale="90000"/>
          </a:bodyPr>
          <a:lstStyle/>
          <a:p>
            <a:pPr marL="457200" lvl="1" indent="0" algn="l">
              <a:buNone/>
            </a:pPr>
            <a:r>
              <a:rPr lang="en-US" sz="3300" b="1" dirty="0" smtClean="0">
                <a:solidFill>
                  <a:schemeClr val="tx1"/>
                </a:solidFill>
              </a:rPr>
              <a:t>Structure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2800" dirty="0" smtClean="0"/>
              <a:t>Q: </a:t>
            </a:r>
            <a:r>
              <a:rPr lang="en-US" sz="2800" dirty="0" smtClean="0">
                <a:solidFill>
                  <a:srgbClr val="C00000"/>
                </a:solidFill>
              </a:rPr>
              <a:t>Subj.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7030A0"/>
                </a:solidFill>
              </a:rPr>
              <a:t>Verb</a:t>
            </a:r>
            <a:r>
              <a:rPr lang="en-US" sz="2800" dirty="0" smtClean="0"/>
              <a:t> + </a:t>
            </a:r>
            <a:r>
              <a:rPr lang="ja-JP" altLang="en-US" sz="2800" dirty="0" smtClean="0">
                <a:solidFill>
                  <a:srgbClr val="00B050"/>
                </a:solidFill>
              </a:rPr>
              <a:t>哪个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0070C0"/>
                </a:solidFill>
              </a:rPr>
              <a:t>(Noun) </a:t>
            </a:r>
            <a:r>
              <a:rPr lang="en-US" sz="2800" dirty="0" smtClean="0"/>
              <a:t>? 	</a:t>
            </a:r>
            <a:br>
              <a:rPr lang="en-US" sz="2800" dirty="0" smtClean="0"/>
            </a:br>
            <a:r>
              <a:rPr lang="en-US" sz="2800" dirty="0" smtClean="0"/>
              <a:t>A: </a:t>
            </a:r>
            <a:r>
              <a:rPr lang="en-US" sz="2800" dirty="0" smtClean="0">
                <a:solidFill>
                  <a:srgbClr val="C00000"/>
                </a:solidFill>
              </a:rPr>
              <a:t>Subj.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7030A0"/>
                </a:solidFill>
              </a:rPr>
              <a:t>Verb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0070C0"/>
                </a:solidFill>
              </a:rPr>
              <a:t>(Noun)</a:t>
            </a:r>
            <a:r>
              <a:rPr lang="en-US" sz="2800" dirty="0" smtClean="0">
                <a:solidFill>
                  <a:schemeClr val="tx1"/>
                </a:solidFill>
              </a:rPr>
              <a:t> .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046" y="1521125"/>
            <a:ext cx="10340830" cy="499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Examples:</a:t>
            </a:r>
          </a:p>
          <a:p>
            <a:r>
              <a:rPr lang="en-US" sz="2400" b="1" dirty="0"/>
              <a:t>A: 	</a:t>
            </a:r>
            <a:r>
              <a:rPr lang="ja-JP" altLang="en-US" sz="2400" dirty="0">
                <a:solidFill>
                  <a:srgbClr val="C00000"/>
                </a:solidFill>
              </a:rPr>
              <a:t>你</a:t>
            </a:r>
            <a:r>
              <a:rPr lang="ja-JP" altLang="en-US" sz="2400" dirty="0"/>
              <a:t> </a:t>
            </a:r>
            <a:r>
              <a:rPr lang="ja-JP" altLang="en-US" sz="2400" dirty="0">
                <a:solidFill>
                  <a:srgbClr val="7030A0"/>
                </a:solidFill>
              </a:rPr>
              <a:t>在</a:t>
            </a:r>
            <a:r>
              <a:rPr lang="ja-JP" altLang="en-US" sz="2400" dirty="0"/>
              <a:t> </a:t>
            </a:r>
            <a:r>
              <a:rPr lang="ja-JP" altLang="en-US" sz="2400" dirty="0">
                <a:solidFill>
                  <a:srgbClr val="00B050"/>
                </a:solidFill>
              </a:rPr>
              <a:t>哪个 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房</a:t>
            </a:r>
            <a:r>
              <a:rPr lang="ja-JP" altLang="en-US" sz="2400" b="1" dirty="0">
                <a:solidFill>
                  <a:srgbClr val="0070C0"/>
                </a:solidFill>
              </a:rPr>
              <a:t>间 </a:t>
            </a:r>
            <a:r>
              <a:rPr lang="ja-JP" altLang="en-US" sz="2400" dirty="0" smtClean="0"/>
              <a:t>？</a:t>
            </a:r>
            <a:r>
              <a:rPr lang="en-US" altLang="ja-JP" sz="2400" dirty="0"/>
              <a:t>		</a:t>
            </a:r>
            <a:r>
              <a:rPr lang="en-US" sz="2400" dirty="0" err="1">
                <a:solidFill>
                  <a:srgbClr val="C00000"/>
                </a:solidFill>
              </a:rPr>
              <a:t>Nǐ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zài</a:t>
            </a:r>
            <a:r>
              <a:rPr lang="en-US" sz="2400" dirty="0"/>
              <a:t> </a:t>
            </a:r>
            <a:r>
              <a:rPr lang="en-US" sz="2400" dirty="0" err="1">
                <a:solidFill>
                  <a:srgbClr val="00B050"/>
                </a:solidFill>
              </a:rPr>
              <a:t>nǎ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ge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fáng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jiān</a:t>
            </a:r>
            <a:r>
              <a:rPr lang="en-US" sz="2400" dirty="0" smtClean="0"/>
              <a:t>?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Which </a:t>
            </a:r>
            <a:r>
              <a:rPr lang="en-US" sz="2400" dirty="0" smtClean="0"/>
              <a:t>room are you in?</a:t>
            </a:r>
            <a:endParaRPr lang="en-US" sz="2400" dirty="0"/>
          </a:p>
          <a:p>
            <a:r>
              <a:rPr lang="en-US" sz="2400" b="1" dirty="0"/>
              <a:t>B: 	</a:t>
            </a:r>
            <a:r>
              <a:rPr lang="ja-JP" altLang="en-US" sz="2400" dirty="0" smtClean="0">
                <a:solidFill>
                  <a:srgbClr val="C00000"/>
                </a:solidFill>
              </a:rPr>
              <a:t>我 </a:t>
            </a:r>
            <a:r>
              <a:rPr lang="ja-JP" altLang="en-US" sz="2400" dirty="0" smtClean="0">
                <a:solidFill>
                  <a:srgbClr val="7030A0"/>
                </a:solidFill>
              </a:rPr>
              <a:t>在</a:t>
            </a:r>
            <a:r>
              <a:rPr lang="ja-JP" altLang="en-US" sz="2400" dirty="0"/>
              <a:t>  </a:t>
            </a:r>
            <a:r>
              <a:rPr lang="ja-JP" altLang="en-US" sz="2400" dirty="0" smtClean="0">
                <a:solidFill>
                  <a:srgbClr val="0070C0"/>
                </a:solidFill>
              </a:rPr>
              <a:t>你的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房间</a:t>
            </a:r>
            <a:r>
              <a:rPr lang="ja-JP" altLang="en-US" sz="2400" dirty="0" smtClean="0"/>
              <a:t>。</a:t>
            </a:r>
            <a:r>
              <a:rPr lang="en-US" altLang="ja-JP" sz="2400" dirty="0"/>
              <a:t>	</a:t>
            </a:r>
            <a:r>
              <a:rPr lang="en-US" sz="2400" dirty="0" err="1" smtClean="0">
                <a:solidFill>
                  <a:srgbClr val="C00000"/>
                </a:solidFill>
              </a:rPr>
              <a:t>Wǒ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zài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nǐ</a:t>
            </a:r>
            <a:r>
              <a:rPr lang="en-US" sz="2400" dirty="0">
                <a:solidFill>
                  <a:srgbClr val="0070C0"/>
                </a:solidFill>
              </a:rPr>
              <a:t> de </a:t>
            </a:r>
            <a:r>
              <a:rPr lang="en-US" sz="2400" dirty="0" err="1">
                <a:solidFill>
                  <a:srgbClr val="0070C0"/>
                </a:solidFill>
              </a:rPr>
              <a:t>fáng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jiān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I </a:t>
            </a:r>
            <a:r>
              <a:rPr lang="en-US" sz="2400" dirty="0" smtClean="0"/>
              <a:t>am in your room.</a:t>
            </a:r>
            <a:endParaRPr lang="en-US" sz="2400" dirty="0"/>
          </a:p>
          <a:p>
            <a:pPr marL="0" lvl="0" indent="0">
              <a:buNone/>
            </a:pPr>
            <a:endParaRPr lang="en-US" sz="2300" dirty="0"/>
          </a:p>
          <a:p>
            <a:r>
              <a:rPr lang="en-US" altLang="ja-JP" sz="2400" b="1" dirty="0" smtClean="0"/>
              <a:t>A: 	</a:t>
            </a:r>
            <a:r>
              <a:rPr lang="ja-JP" altLang="en-US" sz="2400" dirty="0" smtClean="0">
                <a:solidFill>
                  <a:srgbClr val="C00000"/>
                </a:solidFill>
              </a:rPr>
              <a:t>你</a:t>
            </a:r>
            <a:r>
              <a:rPr lang="ja-JP" altLang="en-US" sz="2400" b="1" dirty="0" smtClean="0"/>
              <a:t> </a:t>
            </a:r>
            <a:r>
              <a:rPr lang="ja-JP" altLang="en-US" sz="2400" b="1" dirty="0" smtClean="0">
                <a:solidFill>
                  <a:srgbClr val="7030A0"/>
                </a:solidFill>
              </a:rPr>
              <a:t>吃</a:t>
            </a:r>
            <a:r>
              <a:rPr lang="ja-JP" altLang="en-US" sz="2400" dirty="0" smtClean="0"/>
              <a:t> </a:t>
            </a:r>
            <a:r>
              <a:rPr lang="ja-JP" altLang="en-US" sz="2400" dirty="0" smtClean="0">
                <a:solidFill>
                  <a:srgbClr val="00B050"/>
                </a:solidFill>
              </a:rPr>
              <a:t>哪个 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冰淇淋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ja-JP" altLang="en-US" sz="2400" b="1" dirty="0" smtClean="0"/>
              <a:t>？</a:t>
            </a:r>
            <a:r>
              <a:rPr lang="en-US" altLang="ja-JP" sz="2400" b="1" dirty="0" smtClean="0"/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Nǐ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c</a:t>
            </a:r>
            <a:r>
              <a:rPr lang="en-US" sz="2400" dirty="0" err="1" smtClean="0">
                <a:solidFill>
                  <a:srgbClr val="7030A0"/>
                </a:solidFill>
              </a:rPr>
              <a:t>hī</a:t>
            </a:r>
            <a:r>
              <a:rPr lang="en-US" sz="2400" dirty="0" smtClean="0"/>
              <a:t> </a:t>
            </a:r>
            <a:r>
              <a:rPr lang="en-US" sz="2400" dirty="0" err="1" smtClean="0">
                <a:solidFill>
                  <a:srgbClr val="00B050"/>
                </a:solidFill>
              </a:rPr>
              <a:t>nǎ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ge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bīng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qí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lín</a:t>
            </a:r>
            <a:r>
              <a:rPr lang="en-US" sz="2400" dirty="0" smtClean="0"/>
              <a:t>?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/>
              <a:t>		Which </a:t>
            </a:r>
            <a:r>
              <a:rPr lang="en-US" sz="2400" dirty="0" smtClean="0"/>
              <a:t>ice cream are you eating?</a:t>
            </a:r>
            <a:endParaRPr lang="en-US" sz="2400" dirty="0"/>
          </a:p>
          <a:p>
            <a:r>
              <a:rPr lang="en-US" sz="2400" b="1" dirty="0"/>
              <a:t>B:	</a:t>
            </a:r>
            <a:r>
              <a:rPr lang="ja-JP" altLang="en-US" sz="2400" b="1" dirty="0" smtClean="0">
                <a:solidFill>
                  <a:srgbClr val="C00000"/>
                </a:solidFill>
              </a:rPr>
              <a:t>我</a:t>
            </a:r>
            <a:r>
              <a:rPr lang="ja-JP" altLang="en-US" sz="2400" b="1" dirty="0"/>
              <a:t> </a:t>
            </a:r>
            <a:r>
              <a:rPr lang="ja-JP" altLang="en-US" sz="2400" b="1" dirty="0" smtClean="0">
                <a:solidFill>
                  <a:srgbClr val="7030A0"/>
                </a:solidFill>
              </a:rPr>
              <a:t>吃 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草</a:t>
            </a:r>
            <a:r>
              <a:rPr lang="zh-CN" altLang="en-US" sz="2400" b="1" dirty="0">
                <a:solidFill>
                  <a:srgbClr val="0070C0"/>
                </a:solidFill>
              </a:rPr>
              <a:t>莓冰淇淋</a:t>
            </a:r>
            <a:r>
              <a:rPr lang="en-US" altLang="ja-JP" sz="2400" b="1" dirty="0" smtClean="0"/>
              <a:t>.</a:t>
            </a:r>
            <a:r>
              <a:rPr lang="en-US" altLang="ja-JP" sz="2400" dirty="0">
                <a:solidFill>
                  <a:srgbClr val="C00000"/>
                </a:solidFill>
              </a:rPr>
              <a:t>	</a:t>
            </a:r>
            <a:r>
              <a:rPr lang="en-US" altLang="ja-JP" sz="2400" dirty="0" smtClean="0">
                <a:solidFill>
                  <a:srgbClr val="C00000"/>
                </a:solidFill>
              </a:rPr>
              <a:t>	</a:t>
            </a:r>
            <a:r>
              <a:rPr lang="en-US" sz="2400" dirty="0" err="1" smtClean="0">
                <a:solidFill>
                  <a:srgbClr val="C00000"/>
                </a:solidFill>
              </a:rPr>
              <a:t>Wǒ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chī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cǎo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méi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bīng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qí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lín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 smtClean="0"/>
              <a:t>I am eating strawberry ice cream.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599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066" y="528222"/>
            <a:ext cx="9401492" cy="5289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Practice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229" y="1918588"/>
            <a:ext cx="11238500" cy="4939412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Which do you like?</a:t>
            </a:r>
          </a:p>
          <a:p>
            <a:r>
              <a:rPr lang="en-US" altLang="en-US" sz="3200" dirty="0" smtClean="0"/>
              <a:t>Which do you see?</a:t>
            </a:r>
          </a:p>
          <a:p>
            <a:r>
              <a:rPr lang="en-US" altLang="en-US" sz="3200" dirty="0" smtClean="0"/>
              <a:t>Which TV are you watching?</a:t>
            </a:r>
            <a:endParaRPr lang="en-US" altLang="en-US" sz="3200" dirty="0"/>
          </a:p>
          <a:p>
            <a:r>
              <a:rPr lang="en-US" altLang="en-US" sz="3200" dirty="0" smtClean="0"/>
              <a:t>Which ice </a:t>
            </a:r>
            <a:r>
              <a:rPr lang="en-US" altLang="en-US" sz="3200" dirty="0"/>
              <a:t>cream do you like to eat?</a:t>
            </a:r>
          </a:p>
          <a:p>
            <a:r>
              <a:rPr lang="en-US" altLang="en-US" sz="3200" dirty="0" smtClean="0"/>
              <a:t>Which movie is this?</a:t>
            </a:r>
          </a:p>
          <a:p>
            <a:r>
              <a:rPr lang="en-US" altLang="en-US" sz="3200" dirty="0" smtClean="0"/>
              <a:t>Which car (</a:t>
            </a:r>
            <a:r>
              <a:rPr lang="en-US" sz="3200" dirty="0" err="1" smtClean="0"/>
              <a:t>chē</a:t>
            </a:r>
            <a:r>
              <a:rPr lang="en-US" sz="3200" dirty="0" smtClean="0"/>
              <a:t>)</a:t>
            </a:r>
            <a:r>
              <a:rPr lang="en-US" altLang="en-US" sz="3200" dirty="0" smtClean="0"/>
              <a:t> do you drive (</a:t>
            </a:r>
            <a:r>
              <a:rPr lang="en-US" sz="3200" dirty="0" err="1" smtClean="0"/>
              <a:t>kāi</a:t>
            </a:r>
            <a:r>
              <a:rPr lang="en-US" sz="3200" dirty="0" smtClean="0"/>
              <a:t>)</a:t>
            </a:r>
            <a:r>
              <a:rPr lang="en-US" altLang="en-US" sz="3200" dirty="0" smtClean="0"/>
              <a:t>?</a:t>
            </a:r>
            <a:endParaRPr lang="en-US" altLang="en-US" sz="3200" dirty="0"/>
          </a:p>
          <a:p>
            <a:r>
              <a:rPr lang="en-US" altLang="en-US" sz="3200" dirty="0" smtClean="0"/>
              <a:t>Which book do you read?</a:t>
            </a:r>
          </a:p>
          <a:p>
            <a:r>
              <a:rPr lang="en-US" altLang="en-US" sz="3200" dirty="0" smtClean="0"/>
              <a:t>Which Christmas (</a:t>
            </a:r>
            <a:r>
              <a:rPr lang="en-US" altLang="en-US" sz="3200" dirty="0" err="1"/>
              <a:t>s</a:t>
            </a:r>
            <a:r>
              <a:rPr lang="en-US" sz="3200" dirty="0" err="1" smtClean="0"/>
              <a:t>hèng</a:t>
            </a:r>
            <a:r>
              <a:rPr lang="en-US" sz="3200" dirty="0" smtClean="0"/>
              <a:t> </a:t>
            </a:r>
            <a:r>
              <a:rPr lang="en-US" sz="3200" dirty="0" err="1" smtClean="0"/>
              <a:t>dàn</a:t>
            </a:r>
            <a:r>
              <a:rPr lang="en-US" sz="3200" dirty="0" smtClean="0"/>
              <a:t>)</a:t>
            </a:r>
            <a:r>
              <a:rPr lang="en-US" altLang="en-US" sz="3200" dirty="0" smtClean="0"/>
              <a:t> tree (</a:t>
            </a:r>
            <a:r>
              <a:rPr lang="en-US" altLang="en-US" sz="3200" dirty="0" err="1"/>
              <a:t>s</a:t>
            </a:r>
            <a:r>
              <a:rPr lang="en-US" sz="3200" dirty="0" err="1" smtClean="0"/>
              <a:t>hù</a:t>
            </a:r>
            <a:r>
              <a:rPr lang="en-US" sz="3200" dirty="0" smtClean="0"/>
              <a:t>)</a:t>
            </a:r>
            <a:r>
              <a:rPr lang="en-US" altLang="en-US" sz="3200" dirty="0" smtClean="0"/>
              <a:t> did you buy (</a:t>
            </a:r>
            <a:r>
              <a:rPr lang="en-US" sz="3200" dirty="0" err="1" smtClean="0"/>
              <a:t>mǎi</a:t>
            </a:r>
            <a:r>
              <a:rPr lang="en-US" sz="3200" dirty="0" smtClean="0"/>
              <a:t>)</a:t>
            </a:r>
            <a:r>
              <a:rPr lang="en-US" altLang="en-US" sz="3200" dirty="0" smtClean="0"/>
              <a:t>?</a:t>
            </a:r>
            <a:endParaRPr lang="en-US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07078" y="746352"/>
            <a:ext cx="83958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Structure</a:t>
            </a:r>
            <a:br>
              <a:rPr lang="en-US" sz="2800" b="1" dirty="0"/>
            </a:br>
            <a:r>
              <a:rPr lang="en-US" sz="2800" b="1" dirty="0" smtClean="0"/>
              <a:t>Q: </a:t>
            </a:r>
            <a:r>
              <a:rPr lang="en-US" sz="2400" dirty="0">
                <a:solidFill>
                  <a:srgbClr val="C00000"/>
                </a:solidFill>
              </a:rPr>
              <a:t>Subj.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7030A0"/>
                </a:solidFill>
              </a:rPr>
              <a:t>Verb</a:t>
            </a:r>
            <a:r>
              <a:rPr lang="en-US" sz="2400" dirty="0"/>
              <a:t> + </a:t>
            </a:r>
            <a:r>
              <a:rPr lang="ja-JP" altLang="en-US" sz="2400" dirty="0">
                <a:solidFill>
                  <a:srgbClr val="00B050"/>
                </a:solidFill>
              </a:rPr>
              <a:t>哪个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70C0"/>
                </a:solidFill>
              </a:rPr>
              <a:t>(Noun) </a:t>
            </a:r>
            <a:r>
              <a:rPr lang="en-US" sz="2400" dirty="0"/>
              <a:t>? 	</a:t>
            </a:r>
          </a:p>
        </p:txBody>
      </p:sp>
    </p:spTree>
    <p:extLst>
      <p:ext uri="{BB962C8B-B14F-4D97-AF65-F5344CB8AC3E}">
        <p14:creationId xmlns:p14="http://schemas.microsoft.com/office/powerpoint/2010/main" val="250035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87" y="66407"/>
            <a:ext cx="8596668" cy="901337"/>
          </a:xfrm>
        </p:spPr>
        <p:txBody>
          <a:bodyPr>
            <a:normAutofit/>
          </a:bodyPr>
          <a:lstStyle/>
          <a:p>
            <a:pPr algn="ctr"/>
            <a:r>
              <a:rPr lang="en-US" sz="3800" dirty="0" smtClean="0"/>
              <a:t>Mixed Review! </a:t>
            </a:r>
            <a:r>
              <a:rPr lang="en-US" sz="3800" dirty="0" smtClean="0">
                <a:sym typeface="Wingdings" panose="05000000000000000000" pitchFamily="2" charset="2"/>
              </a:rPr>
              <a:t></a:t>
            </a: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sz="1500" dirty="0" smtClean="0">
                <a:solidFill>
                  <a:schemeClr val="tx1"/>
                </a:solidFill>
                <a:sym typeface="Wingdings" panose="05000000000000000000" pitchFamily="2" charset="2"/>
              </a:rPr>
              <a:t>(HOORAY! LAST LEG!)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51" y="1104181"/>
            <a:ext cx="4807130" cy="5843465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Do you drink apple juice? (1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form)</a:t>
            </a:r>
          </a:p>
          <a:p>
            <a:r>
              <a:rPr lang="en-US" sz="1800" dirty="0" smtClean="0"/>
              <a:t>Do you drink grape juice? (2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form)</a:t>
            </a:r>
          </a:p>
          <a:p>
            <a:r>
              <a:rPr lang="en-US" sz="1800" dirty="0" smtClean="0"/>
              <a:t>What (kind of) </a:t>
            </a:r>
            <a:r>
              <a:rPr lang="en-US" sz="1800" dirty="0"/>
              <a:t>juice do </a:t>
            </a:r>
            <a:r>
              <a:rPr lang="en-US" sz="1800" dirty="0" smtClean="0"/>
              <a:t>you </a:t>
            </a:r>
            <a:r>
              <a:rPr lang="en-US" sz="1800" dirty="0"/>
              <a:t>drink</a:t>
            </a:r>
            <a:r>
              <a:rPr lang="en-US" sz="1800" dirty="0" smtClean="0"/>
              <a:t>?</a:t>
            </a:r>
          </a:p>
          <a:p>
            <a:r>
              <a:rPr lang="en-US" sz="1800" dirty="0" smtClean="0"/>
              <a:t>Why do you drink juice?</a:t>
            </a:r>
          </a:p>
          <a:p>
            <a:r>
              <a:rPr lang="en-US" sz="1800" dirty="0" smtClean="0"/>
              <a:t>When do you drink juice?</a:t>
            </a:r>
          </a:p>
          <a:p>
            <a:r>
              <a:rPr lang="en-US" sz="1800" dirty="0" smtClean="0"/>
              <a:t>Who drinks grape juice?</a:t>
            </a:r>
          </a:p>
          <a:p>
            <a:r>
              <a:rPr lang="en-US" sz="1800" dirty="0" smtClean="0"/>
              <a:t>Where do you drink juice?</a:t>
            </a:r>
          </a:p>
          <a:p>
            <a:r>
              <a:rPr lang="en-US" sz="1800" dirty="0" smtClean="0"/>
              <a:t>Which juice do you drink?</a:t>
            </a:r>
            <a:endParaRPr lang="en-US" sz="1800" dirty="0"/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sz="1800" dirty="0" smtClean="0"/>
              <a:t>Do you eat Skittles? (1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form)</a:t>
            </a:r>
          </a:p>
          <a:p>
            <a:r>
              <a:rPr lang="en-US" sz="1800" dirty="0" smtClean="0"/>
              <a:t>Do you eat M&amp;Ms? (2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form)</a:t>
            </a:r>
          </a:p>
          <a:p>
            <a:r>
              <a:rPr lang="en-US" sz="1800" dirty="0" smtClean="0"/>
              <a:t>What (kind of) candy do you eat? </a:t>
            </a:r>
          </a:p>
          <a:p>
            <a:r>
              <a:rPr lang="en-US" sz="1800" dirty="0" smtClean="0"/>
              <a:t>Why do you not eat candy?</a:t>
            </a:r>
          </a:p>
          <a:p>
            <a:r>
              <a:rPr lang="en-US" sz="1800" dirty="0" smtClean="0"/>
              <a:t>When do you eat candy?</a:t>
            </a:r>
          </a:p>
          <a:p>
            <a:r>
              <a:rPr lang="en-US" sz="1800" dirty="0" smtClean="0"/>
              <a:t>Who likes to eat Snickers?</a:t>
            </a:r>
          </a:p>
          <a:p>
            <a:r>
              <a:rPr lang="en-US" sz="1800" dirty="0" smtClean="0"/>
              <a:t>Where do you eat candy?</a:t>
            </a:r>
          </a:p>
          <a:p>
            <a:r>
              <a:rPr lang="en-US" sz="1800" dirty="0" smtClean="0"/>
              <a:t>Which candy do you eat?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70437" y="1104181"/>
            <a:ext cx="4807130" cy="584346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píng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/>
              <a:t> ma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pú</a:t>
            </a:r>
            <a:r>
              <a:rPr lang="en-US" dirty="0"/>
              <a:t> </a:t>
            </a:r>
            <a:r>
              <a:rPr lang="en-US" dirty="0" err="1"/>
              <a:t>táo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 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wèi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 smtClean="0"/>
              <a:t>shén</a:t>
            </a:r>
            <a:r>
              <a:rPr lang="en-US" dirty="0" smtClean="0"/>
              <a:t> me </a:t>
            </a:r>
            <a:r>
              <a:rPr lang="en-US" dirty="0" err="1" smtClean="0"/>
              <a:t>shí</a:t>
            </a:r>
            <a:r>
              <a:rPr lang="en-US" dirty="0" smtClean="0"/>
              <a:t> </a:t>
            </a:r>
            <a:r>
              <a:rPr lang="en-US" dirty="0" err="1" smtClean="0"/>
              <a:t>hòu</a:t>
            </a:r>
            <a:r>
              <a:rPr lang="en-US" dirty="0" smtClean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 smtClean="0"/>
              <a:t>guǒ</a:t>
            </a:r>
            <a:r>
              <a:rPr lang="en-US" dirty="0" smtClean="0"/>
              <a:t> </a:t>
            </a:r>
            <a:r>
              <a:rPr lang="en-US" dirty="0" err="1" smtClean="0"/>
              <a:t>zhī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Shéi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pú</a:t>
            </a:r>
            <a:r>
              <a:rPr lang="en-US" dirty="0"/>
              <a:t> </a:t>
            </a:r>
            <a:r>
              <a:rPr lang="en-US" dirty="0" err="1"/>
              <a:t>táo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zài</a:t>
            </a:r>
            <a:r>
              <a:rPr lang="en-US" dirty="0"/>
              <a:t> </a:t>
            </a:r>
            <a:r>
              <a:rPr lang="en-US" dirty="0" err="1"/>
              <a:t>nǎ</a:t>
            </a:r>
            <a:r>
              <a:rPr lang="en-US" dirty="0"/>
              <a:t> </a:t>
            </a:r>
            <a:r>
              <a:rPr lang="en-US" dirty="0" err="1"/>
              <a:t>lǐ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 smtClean="0"/>
              <a:t>zhī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Nǐ</a:t>
            </a:r>
            <a:r>
              <a:rPr lang="en-US" dirty="0" smtClean="0"/>
              <a:t> </a:t>
            </a:r>
            <a:r>
              <a:rPr lang="en-US" dirty="0" err="1" smtClean="0"/>
              <a:t>hē</a:t>
            </a:r>
            <a:r>
              <a:rPr lang="en-US" dirty="0"/>
              <a:t> </a:t>
            </a:r>
            <a:r>
              <a:rPr lang="en-US" dirty="0" err="1" smtClean="0"/>
              <a:t>nǎ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 smtClean="0"/>
              <a:t>zhī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sz="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Skittles ma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M&amp;Ms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 </a:t>
            </a:r>
            <a:r>
              <a:rPr lang="en-US" dirty="0" err="1"/>
              <a:t>táng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wèi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 </a:t>
            </a:r>
            <a:r>
              <a:rPr lang="en-US" dirty="0" err="1"/>
              <a:t>bù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tang </a:t>
            </a:r>
            <a:r>
              <a:rPr lang="en-US" dirty="0" err="1"/>
              <a:t>guǒ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 smtClean="0"/>
              <a:t>shén</a:t>
            </a:r>
            <a:r>
              <a:rPr lang="en-US" dirty="0" smtClean="0"/>
              <a:t> me </a:t>
            </a:r>
            <a:r>
              <a:rPr lang="en-US" dirty="0" err="1" smtClean="0"/>
              <a:t>shí</a:t>
            </a:r>
            <a:r>
              <a:rPr lang="en-US" dirty="0" smtClean="0"/>
              <a:t> </a:t>
            </a:r>
            <a:r>
              <a:rPr lang="en-US" dirty="0" err="1" smtClean="0"/>
              <a:t>hòu</a:t>
            </a:r>
            <a:r>
              <a:rPr lang="en-US" dirty="0" smtClean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smtClean="0"/>
              <a:t>tang </a:t>
            </a:r>
            <a:r>
              <a:rPr lang="en-US" dirty="0" err="1" smtClean="0"/>
              <a:t>guǒ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Shéi</a:t>
            </a:r>
            <a:r>
              <a:rPr lang="en-US" dirty="0"/>
              <a:t> </a:t>
            </a:r>
            <a:r>
              <a:rPr lang="en-US" dirty="0" err="1"/>
              <a:t>xǐ</a:t>
            </a:r>
            <a:r>
              <a:rPr lang="en-US" dirty="0"/>
              <a:t> </a:t>
            </a:r>
            <a:r>
              <a:rPr lang="en-US" dirty="0" err="1"/>
              <a:t>huān</a:t>
            </a:r>
            <a:r>
              <a:rPr lang="en-US" dirty="0"/>
              <a:t> </a:t>
            </a:r>
            <a:r>
              <a:rPr lang="en-US" dirty="0" err="1" smtClean="0"/>
              <a:t>chī</a:t>
            </a:r>
            <a:r>
              <a:rPr lang="en-US" dirty="0" smtClean="0"/>
              <a:t> Snickers?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zài</a:t>
            </a:r>
            <a:r>
              <a:rPr lang="en-US" dirty="0"/>
              <a:t> </a:t>
            </a:r>
            <a:r>
              <a:rPr lang="en-US" dirty="0" err="1"/>
              <a:t>nǎ</a:t>
            </a:r>
            <a:r>
              <a:rPr lang="en-US" dirty="0"/>
              <a:t> </a:t>
            </a:r>
            <a:r>
              <a:rPr lang="en-US" dirty="0" err="1"/>
              <a:t>lǐ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err="1"/>
              <a:t>táng</a:t>
            </a:r>
            <a:r>
              <a:rPr lang="en-US" dirty="0"/>
              <a:t> </a:t>
            </a:r>
            <a:r>
              <a:rPr lang="en-US" dirty="0" err="1" smtClean="0"/>
              <a:t>guǒ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err="1"/>
              <a:t>nǎ</a:t>
            </a:r>
            <a:r>
              <a:rPr lang="en-US" dirty="0"/>
              <a:t> </a:t>
            </a:r>
            <a:r>
              <a:rPr lang="en-US" dirty="0" err="1" smtClean="0"/>
              <a:t>ge</a:t>
            </a:r>
            <a:r>
              <a:rPr lang="en-US" dirty="0"/>
              <a:t> </a:t>
            </a:r>
            <a:r>
              <a:rPr lang="en-US" dirty="0" err="1"/>
              <a:t>táng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?</a:t>
            </a: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Image result for cand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82" b="29309"/>
          <a:stretch/>
        </p:blipFill>
        <p:spPr bwMode="auto">
          <a:xfrm rot="618905">
            <a:off x="9927558" y="384397"/>
            <a:ext cx="1841137" cy="95069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grape ju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4721">
            <a:off x="4961241" y="2969062"/>
            <a:ext cx="1416079" cy="108754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8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228" y="114748"/>
            <a:ext cx="8596668" cy="1564640"/>
          </a:xfrm>
        </p:spPr>
        <p:txBody>
          <a:bodyPr/>
          <a:lstStyle/>
          <a:p>
            <a:pPr algn="ctr"/>
            <a:r>
              <a:rPr lang="en-US" dirty="0" smtClean="0"/>
              <a:t>Mixed Review!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sz="1500" dirty="0" smtClean="0">
                <a:solidFill>
                  <a:schemeClr val="tx1"/>
                </a:solidFill>
                <a:sym typeface="Wingdings" panose="05000000000000000000" pitchFamily="2" charset="2"/>
              </a:rPr>
              <a:t>(HOORAY! </a:t>
            </a:r>
            <a:r>
              <a:rPr lang="en-US" sz="1500" smtClean="0">
                <a:solidFill>
                  <a:schemeClr val="tx1"/>
                </a:solidFill>
                <a:sym typeface="Wingdings" panose="05000000000000000000" pitchFamily="2" charset="2"/>
              </a:rPr>
              <a:t>LAST LEG COMING UP!)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845" y="1288725"/>
            <a:ext cx="5394958" cy="51568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What is this movie?</a:t>
            </a:r>
          </a:p>
          <a:p>
            <a:r>
              <a:rPr lang="en-US" sz="2000" dirty="0" smtClean="0"/>
              <a:t>What (kind of) movie do you like?</a:t>
            </a:r>
          </a:p>
          <a:p>
            <a:r>
              <a:rPr lang="en-US" sz="2000" dirty="0" smtClean="0"/>
              <a:t>Do you like to watch Toy Story?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like to watch </a:t>
            </a:r>
            <a:r>
              <a:rPr lang="en-US" sz="2000" dirty="0" err="1" smtClean="0"/>
              <a:t>Zootopia</a:t>
            </a:r>
            <a:r>
              <a:rPr lang="en-US" sz="2000" dirty="0" smtClean="0"/>
              <a:t>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Why do you watch movies?</a:t>
            </a:r>
          </a:p>
          <a:p>
            <a:r>
              <a:rPr lang="en-US" sz="2000" dirty="0" smtClean="0"/>
              <a:t>Why do you not like to watch movies?</a:t>
            </a:r>
          </a:p>
          <a:p>
            <a:r>
              <a:rPr lang="en-US" sz="2000" dirty="0" smtClean="0"/>
              <a:t>When do you watch scary (</a:t>
            </a:r>
            <a:r>
              <a:rPr lang="en-US" sz="2000" dirty="0" err="1"/>
              <a:t>k</a:t>
            </a:r>
            <a:r>
              <a:rPr lang="en-US" sz="2000" dirty="0" err="1" smtClean="0"/>
              <a:t>ǒng</a:t>
            </a:r>
            <a:r>
              <a:rPr lang="en-US" sz="2000" dirty="0" smtClean="0"/>
              <a:t> </a:t>
            </a:r>
            <a:r>
              <a:rPr lang="en-US" sz="2000" dirty="0" err="1" smtClean="0"/>
              <a:t>bù</a:t>
            </a:r>
            <a:r>
              <a:rPr lang="en-US" sz="2000" dirty="0" smtClean="0"/>
              <a:t>) movies?</a:t>
            </a:r>
          </a:p>
          <a:p>
            <a:r>
              <a:rPr lang="en-US" sz="2000" dirty="0" smtClean="0"/>
              <a:t>Who likes to watch Despicable Me?</a:t>
            </a:r>
          </a:p>
          <a:p>
            <a:r>
              <a:rPr lang="en-US" sz="2000" dirty="0" smtClean="0"/>
              <a:t>Who does not like scary movies?</a:t>
            </a:r>
          </a:p>
          <a:p>
            <a:r>
              <a:rPr lang="en-US" dirty="0" smtClean="0"/>
              <a:t>Where do you watch movies?</a:t>
            </a:r>
          </a:p>
          <a:p>
            <a:r>
              <a:rPr lang="en-US" dirty="0" smtClean="0"/>
              <a:t>Which scary movie are you watching?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575788" y="1594706"/>
            <a:ext cx="545021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Zhè</a:t>
            </a:r>
            <a:r>
              <a:rPr lang="en-US" sz="2000" dirty="0" smtClean="0"/>
              <a:t> </a:t>
            </a:r>
            <a:r>
              <a:rPr lang="en-US" sz="2000" dirty="0" err="1" smtClean="0"/>
              <a:t>shì</a:t>
            </a:r>
            <a:r>
              <a:rPr lang="en-US" sz="2000" dirty="0" smtClean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me </a:t>
            </a:r>
            <a:r>
              <a:rPr lang="en-US" sz="2000" dirty="0" err="1" smtClean="0"/>
              <a:t>diàn</a:t>
            </a:r>
            <a:r>
              <a:rPr lang="en-US" sz="2000" dirty="0" smtClean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 smtClean="0"/>
              <a:t>xǐ</a:t>
            </a:r>
            <a:r>
              <a:rPr lang="en-US" sz="2000" dirty="0" smtClean="0"/>
              <a:t> </a:t>
            </a:r>
            <a:r>
              <a:rPr lang="en-US" sz="2000" dirty="0" err="1" smtClean="0"/>
              <a:t>huān</a:t>
            </a:r>
            <a:r>
              <a:rPr lang="en-US" sz="2000" dirty="0" smtClean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</a:t>
            </a:r>
            <a:r>
              <a:rPr lang="en-US" sz="2000" dirty="0"/>
              <a:t>me</a:t>
            </a:r>
            <a:r>
              <a:rPr lang="en-US" sz="2000" dirty="0" smtClean="0"/>
              <a:t> </a:t>
            </a:r>
            <a:r>
              <a:rPr lang="en-US" sz="2000" dirty="0" err="1"/>
              <a:t>diàn</a:t>
            </a:r>
            <a:r>
              <a:rPr lang="en-US" sz="2000" dirty="0"/>
              <a:t> </a:t>
            </a:r>
            <a:r>
              <a:rPr lang="en-US" sz="2000" dirty="0" err="1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xǐ</a:t>
            </a:r>
            <a:r>
              <a:rPr lang="en-US" sz="2000" dirty="0"/>
              <a:t> </a:t>
            </a:r>
            <a:r>
              <a:rPr lang="en-US" sz="2000" dirty="0" err="1"/>
              <a:t>huān</a:t>
            </a:r>
            <a:r>
              <a:rPr lang="en-US" sz="2000" dirty="0"/>
              <a:t> </a:t>
            </a:r>
            <a:r>
              <a:rPr lang="en-US" sz="2000" dirty="0" err="1"/>
              <a:t>kàn</a:t>
            </a:r>
            <a:r>
              <a:rPr lang="en-US" sz="2000" dirty="0" smtClean="0"/>
              <a:t> Toy Story </a:t>
            </a:r>
            <a:r>
              <a:rPr lang="en-US" sz="2000" dirty="0"/>
              <a:t>ma</a:t>
            </a:r>
            <a:r>
              <a:rPr lang="en-US" sz="2000" dirty="0" smtClean="0"/>
              <a:t>?</a:t>
            </a:r>
            <a:endParaRPr lang="en-US" sz="800" dirty="0" smtClean="0"/>
          </a:p>
          <a:p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xǐ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xǐ</a:t>
            </a:r>
            <a:r>
              <a:rPr lang="en-US" sz="2000" dirty="0"/>
              <a:t> </a:t>
            </a:r>
            <a:r>
              <a:rPr lang="en-US" sz="2000" dirty="0" err="1"/>
              <a:t>huān</a:t>
            </a:r>
            <a:r>
              <a:rPr lang="en-US" sz="2000" dirty="0"/>
              <a:t> </a:t>
            </a:r>
            <a:r>
              <a:rPr lang="en-US" sz="2000" dirty="0" err="1"/>
              <a:t>kàn</a:t>
            </a:r>
            <a:r>
              <a:rPr lang="en-US" sz="2000" dirty="0" smtClean="0"/>
              <a:t> </a:t>
            </a:r>
            <a:r>
              <a:rPr lang="en-US" sz="2000" dirty="0" err="1" smtClean="0"/>
              <a:t>Zootopia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/>
              <a:t>wèi</a:t>
            </a:r>
            <a:r>
              <a:rPr lang="en-US" sz="2000" dirty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</a:t>
            </a:r>
            <a:r>
              <a:rPr lang="en-US" sz="2000" dirty="0"/>
              <a:t>me </a:t>
            </a:r>
            <a:r>
              <a:rPr lang="en-US" sz="2000" dirty="0" err="1"/>
              <a:t>k</a:t>
            </a:r>
            <a:r>
              <a:rPr lang="en-US" sz="2000" dirty="0" err="1" smtClean="0"/>
              <a:t>àn</a:t>
            </a:r>
            <a:r>
              <a:rPr lang="en-US" sz="2000" dirty="0" smtClean="0"/>
              <a:t> </a:t>
            </a:r>
            <a:r>
              <a:rPr lang="en-US" sz="2000" dirty="0" err="1" smtClean="0"/>
              <a:t>diàn</a:t>
            </a:r>
            <a:r>
              <a:rPr lang="en-US" sz="2000" dirty="0" smtClean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wèi</a:t>
            </a:r>
            <a:r>
              <a:rPr lang="en-US" sz="2000" dirty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</a:t>
            </a:r>
            <a:r>
              <a:rPr lang="en-US" sz="2000" dirty="0"/>
              <a:t>me </a:t>
            </a:r>
            <a:r>
              <a:rPr lang="en-US" sz="2000" dirty="0" err="1"/>
              <a:t>b</a:t>
            </a:r>
            <a:r>
              <a:rPr lang="en-US" sz="2000" dirty="0" err="1" smtClean="0"/>
              <a:t>ù</a:t>
            </a:r>
            <a:r>
              <a:rPr lang="en-US" sz="2000" dirty="0" smtClean="0"/>
              <a:t> </a:t>
            </a:r>
            <a:r>
              <a:rPr lang="en-US" sz="2000" dirty="0" err="1" smtClean="0"/>
              <a:t>xǐ</a:t>
            </a:r>
            <a:r>
              <a:rPr lang="en-US" sz="2000" dirty="0" smtClean="0"/>
              <a:t> </a:t>
            </a:r>
            <a:r>
              <a:rPr lang="en-US" sz="2000" dirty="0" err="1" smtClean="0"/>
              <a:t>huān</a:t>
            </a:r>
            <a:r>
              <a:rPr lang="en-US" sz="2000" dirty="0" smtClean="0"/>
              <a:t> </a:t>
            </a:r>
            <a:r>
              <a:rPr lang="en-US" sz="2000" dirty="0" err="1" smtClean="0"/>
              <a:t>kàn</a:t>
            </a:r>
            <a:r>
              <a:rPr lang="en-US" sz="2000" dirty="0" smtClean="0"/>
              <a:t> </a:t>
            </a:r>
            <a:r>
              <a:rPr lang="en-US" sz="2000" dirty="0" err="1"/>
              <a:t>diàn</a:t>
            </a:r>
            <a:r>
              <a:rPr lang="en-US" sz="2000" dirty="0"/>
              <a:t> </a:t>
            </a:r>
            <a:r>
              <a:rPr lang="en-US" sz="2000" dirty="0" err="1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me </a:t>
            </a:r>
            <a:r>
              <a:rPr lang="en-US" sz="2000" dirty="0" err="1" smtClean="0"/>
              <a:t>shí</a:t>
            </a:r>
            <a:r>
              <a:rPr lang="en-US" sz="2000" dirty="0" smtClean="0"/>
              <a:t> </a:t>
            </a:r>
            <a:r>
              <a:rPr lang="en-US" sz="2000" dirty="0" err="1" smtClean="0"/>
              <a:t>hòu</a:t>
            </a:r>
            <a:r>
              <a:rPr lang="en-US" sz="2000" dirty="0" smtClean="0"/>
              <a:t> </a:t>
            </a:r>
            <a:r>
              <a:rPr lang="en-US" sz="2000" dirty="0" err="1" smtClean="0"/>
              <a:t>kàn</a:t>
            </a:r>
            <a:r>
              <a:rPr lang="en-US" sz="2000" dirty="0" smtClean="0"/>
              <a:t> </a:t>
            </a:r>
            <a:r>
              <a:rPr lang="en-US" sz="2000" dirty="0" err="1"/>
              <a:t>kǒng</a:t>
            </a:r>
            <a:r>
              <a:rPr lang="en-US" sz="2000" dirty="0"/>
              <a:t> </a:t>
            </a:r>
            <a:r>
              <a:rPr lang="en-US" sz="2000" dirty="0" err="1"/>
              <a:t>bù</a:t>
            </a:r>
            <a:r>
              <a:rPr lang="en-US" sz="2000" dirty="0" smtClean="0"/>
              <a:t> </a:t>
            </a:r>
            <a:r>
              <a:rPr lang="en-US" sz="2000" dirty="0" err="1" smtClean="0"/>
              <a:t>diàn</a:t>
            </a:r>
            <a:r>
              <a:rPr lang="en-US" sz="2000" dirty="0" smtClean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Shéi</a:t>
            </a:r>
            <a:r>
              <a:rPr lang="en-US" sz="2000" dirty="0"/>
              <a:t> </a:t>
            </a:r>
            <a:r>
              <a:rPr lang="en-US" sz="2000" dirty="0" err="1" smtClean="0"/>
              <a:t>xǐ</a:t>
            </a:r>
            <a:r>
              <a:rPr lang="en-US" sz="2000" dirty="0" smtClean="0"/>
              <a:t> </a:t>
            </a:r>
            <a:r>
              <a:rPr lang="en-US" sz="2000" dirty="0" err="1" smtClean="0"/>
              <a:t>huān</a:t>
            </a:r>
            <a:r>
              <a:rPr lang="en-US" sz="2000" dirty="0" smtClean="0"/>
              <a:t> </a:t>
            </a:r>
            <a:r>
              <a:rPr lang="en-US" sz="2000" dirty="0" err="1" smtClean="0"/>
              <a:t>kàn</a:t>
            </a:r>
            <a:r>
              <a:rPr lang="en-US" sz="2000" dirty="0" smtClean="0"/>
              <a:t> Despicable Me?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Shéi</a:t>
            </a:r>
            <a:r>
              <a:rPr lang="en-US" sz="2000" dirty="0" smtClean="0"/>
              <a:t> </a:t>
            </a:r>
            <a:r>
              <a:rPr lang="en-US" sz="2000" dirty="0" err="1"/>
              <a:t>bù</a:t>
            </a:r>
            <a:r>
              <a:rPr lang="en-US" sz="2000" dirty="0"/>
              <a:t> </a:t>
            </a:r>
            <a:r>
              <a:rPr lang="en-US" sz="2000" dirty="0" err="1" smtClean="0"/>
              <a:t>xǐ</a:t>
            </a:r>
            <a:r>
              <a:rPr lang="en-US" sz="2000" dirty="0" smtClean="0"/>
              <a:t> </a:t>
            </a:r>
            <a:r>
              <a:rPr lang="en-US" sz="2000" dirty="0" err="1"/>
              <a:t>huān</a:t>
            </a:r>
            <a:r>
              <a:rPr lang="en-US" sz="2000" dirty="0"/>
              <a:t> </a:t>
            </a:r>
            <a:r>
              <a:rPr lang="en-US" sz="2000" dirty="0" err="1" smtClean="0"/>
              <a:t>kǒng</a:t>
            </a:r>
            <a:r>
              <a:rPr lang="en-US" sz="2000" dirty="0" smtClean="0"/>
              <a:t> </a:t>
            </a:r>
            <a:r>
              <a:rPr lang="en-US" sz="2000" dirty="0" err="1"/>
              <a:t>bù</a:t>
            </a:r>
            <a:r>
              <a:rPr lang="en-US" sz="2000" dirty="0"/>
              <a:t> </a:t>
            </a:r>
            <a:r>
              <a:rPr lang="en-US" sz="2000" dirty="0" err="1"/>
              <a:t>diàn</a:t>
            </a:r>
            <a:r>
              <a:rPr lang="en-US" sz="2000" dirty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  <a:endParaRPr lang="en-US" sz="1600" dirty="0"/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zài</a:t>
            </a:r>
            <a:r>
              <a:rPr lang="en-US" sz="2000" dirty="0"/>
              <a:t> </a:t>
            </a:r>
            <a:r>
              <a:rPr lang="en-US" sz="2000" dirty="0" err="1"/>
              <a:t>nǎ</a:t>
            </a:r>
            <a:r>
              <a:rPr lang="en-US" sz="2000" dirty="0"/>
              <a:t> </a:t>
            </a:r>
            <a:r>
              <a:rPr lang="en-US" sz="2000" dirty="0" err="1"/>
              <a:t>lǐ</a:t>
            </a:r>
            <a:r>
              <a:rPr lang="en-US" sz="2000" dirty="0"/>
              <a:t> </a:t>
            </a:r>
            <a:r>
              <a:rPr lang="en-US" sz="2000" dirty="0" err="1"/>
              <a:t>kàn</a:t>
            </a:r>
            <a:r>
              <a:rPr lang="en-US" sz="2000" dirty="0"/>
              <a:t> </a:t>
            </a:r>
            <a:r>
              <a:rPr lang="en-US" sz="2000" dirty="0" err="1"/>
              <a:t>diàn</a:t>
            </a:r>
            <a:r>
              <a:rPr lang="en-US" sz="2000" dirty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  <a:endParaRPr lang="en-US" sz="1600" dirty="0"/>
          </a:p>
          <a:p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kàn</a:t>
            </a:r>
            <a:r>
              <a:rPr lang="en-US" sz="2000" dirty="0"/>
              <a:t> </a:t>
            </a:r>
            <a:r>
              <a:rPr lang="en-US" sz="2000" dirty="0" err="1"/>
              <a:t>nǎ</a:t>
            </a:r>
            <a:r>
              <a:rPr lang="en-US" sz="2000" dirty="0"/>
              <a:t> </a:t>
            </a:r>
            <a:r>
              <a:rPr lang="en-US" sz="2000" dirty="0" err="1" smtClean="0"/>
              <a:t>ge</a:t>
            </a:r>
            <a:r>
              <a:rPr lang="en-US" sz="2000" dirty="0" smtClean="0"/>
              <a:t> </a:t>
            </a:r>
            <a:r>
              <a:rPr lang="en-US" sz="2000" dirty="0" err="1"/>
              <a:t>kǒng</a:t>
            </a:r>
            <a:r>
              <a:rPr lang="en-US" sz="2000" dirty="0"/>
              <a:t> </a:t>
            </a:r>
            <a:r>
              <a:rPr lang="en-US" sz="2000" dirty="0" err="1"/>
              <a:t>bù</a:t>
            </a:r>
            <a:r>
              <a:rPr lang="en-US" sz="2000" dirty="0"/>
              <a:t> </a:t>
            </a:r>
            <a:r>
              <a:rPr lang="en-US" sz="2000" dirty="0" err="1"/>
              <a:t>diàn</a:t>
            </a:r>
            <a:r>
              <a:rPr lang="en-US" sz="2000" dirty="0"/>
              <a:t> </a:t>
            </a:r>
            <a:r>
              <a:rPr lang="en-US" sz="2000" dirty="0" err="1"/>
              <a:t>yǐng</a:t>
            </a:r>
            <a:r>
              <a:rPr lang="en-US" sz="2000" dirty="0" smtClean="0"/>
              <a:t>?</a:t>
            </a:r>
            <a:endParaRPr lang="en-US" sz="1600" dirty="0"/>
          </a:p>
        </p:txBody>
      </p:sp>
      <p:pic>
        <p:nvPicPr>
          <p:cNvPr id="1028" name="Picture 4" descr="Image result for zootop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6118">
            <a:off x="10656516" y="191322"/>
            <a:ext cx="1178999" cy="19536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88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5418</TotalTime>
  <Words>498</Words>
  <Application>Microsoft Office PowerPoint</Application>
  <PresentationFormat>Widescreen</PresentationFormat>
  <Paragraphs>138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Franklin Gothic Book</vt:lpstr>
      <vt:lpstr>Georgia</vt:lpstr>
      <vt:lpstr>HG丸ｺﾞｼｯｸM-PRO</vt:lpstr>
      <vt:lpstr>华文新魏</vt:lpstr>
      <vt:lpstr>Trebuchet MS</vt:lpstr>
      <vt:lpstr>Wingdings</vt:lpstr>
      <vt:lpstr>Wood Type</vt:lpstr>
      <vt:lpstr>Review Practice!</vt:lpstr>
      <vt:lpstr>哪个 (nǎ ge)</vt:lpstr>
      <vt:lpstr>Expressing “Which” with 哪个 (nǎ ge)</vt:lpstr>
      <vt:lpstr>Structure Q: Subj. + Verb + 哪个 + (Noun) ?   A: Subj. + Verb + (Noun).  </vt:lpstr>
      <vt:lpstr>Structure Q: Subj. + Verb + 哪个 + (Noun) ?   A: Subj. + Verb + (Noun) .  </vt:lpstr>
      <vt:lpstr>Structure Q: Subj. + Verb + 哪个 + (Noun) ?   A: Subj. + Verb + (Noun) .  </vt:lpstr>
      <vt:lpstr>Practice </vt:lpstr>
      <vt:lpstr>Mixed Review!  (HOORAY! LAST LEG!)</vt:lpstr>
      <vt:lpstr>Mixed Review!  (HOORAY! LAST LEG COMING UP!)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Practice! (In both forms)</dc:title>
  <dc:creator>Astudent</dc:creator>
  <cp:lastModifiedBy>Queena Roquemore</cp:lastModifiedBy>
  <cp:revision>115</cp:revision>
  <dcterms:created xsi:type="dcterms:W3CDTF">2017-10-26T14:04:00Z</dcterms:created>
  <dcterms:modified xsi:type="dcterms:W3CDTF">2021-09-07T15:00:45Z</dcterms:modified>
</cp:coreProperties>
</file>