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263" r:id="rId3"/>
    <p:sldId id="264" r:id="rId4"/>
    <p:sldId id="262" r:id="rId5"/>
    <p:sldId id="260" r:id="rId6"/>
    <p:sldId id="257" r:id="rId7"/>
    <p:sldId id="258" r:id="rId8"/>
    <p:sldId id="265" r:id="rId9"/>
    <p:sldId id="267" r:id="rId10"/>
    <p:sldId id="266" r:id="rId11"/>
    <p:sldId id="268" r:id="rId12"/>
    <p:sldId id="269" r:id="rId13"/>
    <p:sldId id="25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9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FFCC66"/>
    <a:srgbClr val="FFFF99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11" autoAdjust="0"/>
    <p:restoredTop sz="94652" autoAdjust="0"/>
  </p:normalViewPr>
  <p:slideViewPr>
    <p:cSldViewPr>
      <p:cViewPr>
        <p:scale>
          <a:sx n="70" d="100"/>
          <a:sy n="70" d="100"/>
        </p:scale>
        <p:origin x="-920" y="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E3442-2890-4E16-9E38-7EF86718DA28}" type="datetimeFigureOut">
              <a:rPr lang="en-US" smtClean="0"/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C6572-14E9-4E88-9DB9-64670D648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2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Teachers this terminology is difficult, but it is the terminology</a:t>
            </a:r>
            <a:r>
              <a:rPr lang="en-US" baseline="0" dirty="0" smtClean="0"/>
              <a:t> used in the Teacher Notes. Expose the students to the information, but it is put in more simplistic terms on the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C6572-14E9-4E88-9DB9-64670D6489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93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 on several students to answer. Or,</a:t>
            </a:r>
            <a:r>
              <a:rPr lang="en-US" baseline="0" dirty="0" smtClean="0"/>
              <a:t> have them turn to an elbow partner to see if they agree.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C6572-14E9-4E88-9DB9-64670D6489B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91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0E03E-898F-4F7C-896E-77A1A39044D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399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5D2FD-3B55-4489-8517-FD94BCBC093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065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9879F-6EFB-45B6-A673-0C7480A9A18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2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F1CBE-D7E8-43E4-B8DD-6C885A02900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303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E9198-F918-49D1-9BC6-88D03F8A612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5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3888D-A8B6-4AB3-BF88-6EA74B8AC2D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205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7EDDF-1DB9-4CD7-A84F-3443BE40C0E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93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01DAE-8CFD-43FD-A55E-3EC08521942C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85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7DFA3-221C-4872-A1A0-B6FCA51ECC2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06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706A5-611E-4EFF-AB81-FDAC35CD1B4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90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FFB2F-7068-4083-A1D3-23647BF0484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52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F42D02-F796-41C9-A52F-58AEAD2D4949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32l-_U6nG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251520" y="332656"/>
            <a:ext cx="7416824" cy="1152128"/>
          </a:xfrm>
        </p:spPr>
        <p:txBody>
          <a:bodyPr/>
          <a:lstStyle/>
          <a:p>
            <a:r>
              <a:rPr lang="es-UY" sz="6000" b="1" dirty="0" err="1" smtClean="0">
                <a:solidFill>
                  <a:srgbClr val="333300"/>
                </a:solidFill>
                <a:latin typeface="Lucida Fax" pitchFamily="18" charset="0"/>
              </a:rPr>
              <a:t>What</a:t>
            </a:r>
            <a:r>
              <a:rPr lang="es-UY" sz="6000" b="1" dirty="0" smtClean="0">
                <a:solidFill>
                  <a:srgbClr val="333300"/>
                </a:solidFill>
                <a:latin typeface="Lucida Fax" pitchFamily="18" charset="0"/>
              </a:rPr>
              <a:t> </a:t>
            </a:r>
            <a:r>
              <a:rPr lang="es-UY" sz="6000" b="1" dirty="0" err="1" smtClean="0">
                <a:solidFill>
                  <a:srgbClr val="333300"/>
                </a:solidFill>
                <a:latin typeface="Lucida Fax" pitchFamily="18" charset="0"/>
              </a:rPr>
              <a:t>is</a:t>
            </a:r>
            <a:r>
              <a:rPr lang="es-UY" sz="6000" b="1" dirty="0" smtClean="0">
                <a:solidFill>
                  <a:srgbClr val="333300"/>
                </a:solidFill>
                <a:latin typeface="Lucida Fax" pitchFamily="18" charset="0"/>
              </a:rPr>
              <a:t> Culture?</a:t>
            </a:r>
            <a:endParaRPr lang="es-ES" sz="6000" b="1" dirty="0">
              <a:solidFill>
                <a:srgbClr val="333300"/>
              </a:solidFill>
              <a:latin typeface="Lucida Fax" pitchFamily="18" charset="0"/>
            </a:endParaRPr>
          </a:p>
        </p:txBody>
      </p:sp>
      <p:sp>
        <p:nvSpPr>
          <p:cNvPr id="3" name="Rectangle 90"/>
          <p:cNvSpPr txBox="1">
            <a:spLocks noChangeArrowheads="1"/>
          </p:cNvSpPr>
          <p:nvPr/>
        </p:nvSpPr>
        <p:spPr bwMode="auto">
          <a:xfrm>
            <a:off x="395536" y="2348880"/>
            <a:ext cx="83529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UY" sz="4800" b="1" dirty="0" err="1" smtClean="0">
                <a:solidFill>
                  <a:srgbClr val="333300"/>
                </a:solidFill>
                <a:latin typeface="Lucida Fax" pitchFamily="18" charset="0"/>
              </a:rPr>
              <a:t>Watch</a:t>
            </a:r>
            <a:r>
              <a:rPr lang="es-UY" sz="4800" b="1" dirty="0" smtClean="0">
                <a:solidFill>
                  <a:srgbClr val="333300"/>
                </a:solidFill>
                <a:latin typeface="Lucida Fax" pitchFamily="18" charset="0"/>
              </a:rPr>
              <a:t> </a:t>
            </a:r>
            <a:r>
              <a:rPr lang="es-UY" sz="4800" b="1" dirty="0" err="1" smtClean="0">
                <a:solidFill>
                  <a:srgbClr val="333300"/>
                </a:solidFill>
                <a:latin typeface="Lucida Fax" pitchFamily="18" charset="0"/>
              </a:rPr>
              <a:t>the</a:t>
            </a:r>
            <a:r>
              <a:rPr lang="es-UY" sz="4800" b="1" dirty="0" smtClean="0">
                <a:solidFill>
                  <a:srgbClr val="333300"/>
                </a:solidFill>
                <a:latin typeface="Lucida Fax" pitchFamily="18" charset="0"/>
              </a:rPr>
              <a:t> video </a:t>
            </a:r>
            <a:r>
              <a:rPr lang="es-UY" sz="4800" b="1" dirty="0" err="1" smtClean="0">
                <a:solidFill>
                  <a:srgbClr val="333300"/>
                </a:solidFill>
                <a:latin typeface="Lucida Fax" pitchFamily="18" charset="0"/>
              </a:rPr>
              <a:t>below</a:t>
            </a:r>
            <a:r>
              <a:rPr lang="es-UY" sz="4800" b="1" dirty="0" smtClean="0">
                <a:solidFill>
                  <a:srgbClr val="333300"/>
                </a:solidFill>
                <a:latin typeface="Lucida Fax" pitchFamily="18" charset="0"/>
              </a:rPr>
              <a:t> </a:t>
            </a:r>
            <a:r>
              <a:rPr lang="es-UY" sz="4800" b="1" dirty="0" err="1" smtClean="0">
                <a:solidFill>
                  <a:srgbClr val="333300"/>
                </a:solidFill>
                <a:latin typeface="Lucida Fax" pitchFamily="18" charset="0"/>
              </a:rPr>
              <a:t>about</a:t>
            </a:r>
            <a:r>
              <a:rPr lang="es-UY" sz="4800" b="1" dirty="0" smtClean="0">
                <a:solidFill>
                  <a:srgbClr val="333300"/>
                </a:solidFill>
                <a:latin typeface="Lucida Fax" pitchFamily="18" charset="0"/>
              </a:rPr>
              <a:t> culture.</a:t>
            </a:r>
            <a:endParaRPr lang="es-ES" sz="4800" b="1" dirty="0">
              <a:solidFill>
                <a:srgbClr val="333300"/>
              </a:solidFill>
              <a:latin typeface="Lucida Fax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6572" y="4293096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hlinkClick r:id="rId2"/>
              </a:rPr>
              <a:t>https://www.youtube.com/watch?v=o32l-_</a:t>
            </a:r>
            <a:r>
              <a:rPr lang="en-US" sz="3600" dirty="0" smtClean="0">
                <a:hlinkClick r:id="rId2"/>
              </a:rPr>
              <a:t>U6nGY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282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48872" cy="1143000"/>
          </a:xfrm>
        </p:spPr>
        <p:txBody>
          <a:bodyPr/>
          <a:lstStyle/>
          <a:p>
            <a:r>
              <a:rPr lang="en-US" b="1" u="sng" dirty="0" smtClean="0"/>
              <a:t>Languages of Latin America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828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Most Latin American countries speak Spanish because Spain built an empire in most Latin American countries.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5963289" cy="3192760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34763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48872" cy="1143000"/>
          </a:xfrm>
        </p:spPr>
        <p:txBody>
          <a:bodyPr/>
          <a:lstStyle/>
          <a:p>
            <a:r>
              <a:rPr lang="en-US" b="1" u="sng" dirty="0" smtClean="0"/>
              <a:t>Languages of Latin America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36815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Portuguese is spoken in Brazil because Portugal built an empire in this area.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882712" cy="3698654"/>
          </a:xfrm>
          <a:prstGeom prst="rect">
            <a:avLst/>
          </a:prstGeom>
          <a:noFill/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40082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7772400" cy="2232248"/>
          </a:xfrm>
        </p:spPr>
        <p:txBody>
          <a:bodyPr/>
          <a:lstStyle/>
          <a:p>
            <a:r>
              <a:rPr lang="en-US" sz="3600" dirty="0" smtClean="0"/>
              <a:t>The name Latin America comes from  </a:t>
            </a:r>
            <a:br>
              <a:rPr lang="en-US" sz="3600" dirty="0" smtClean="0"/>
            </a:br>
            <a:r>
              <a:rPr lang="en-US" sz="3600" dirty="0" smtClean="0"/>
              <a:t>the fact that Spanish, Portuguese and French came from the </a:t>
            </a:r>
            <a:br>
              <a:rPr lang="en-US" sz="3600" dirty="0" smtClean="0"/>
            </a:br>
            <a:r>
              <a:rPr lang="en-US" sz="3600" dirty="0" smtClean="0"/>
              <a:t>Latin language.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3528" y="3356992"/>
            <a:ext cx="8352928" cy="2952328"/>
          </a:xfrm>
        </p:spPr>
        <p:txBody>
          <a:bodyPr/>
          <a:lstStyle/>
          <a:p>
            <a:r>
              <a:rPr lang="en-US" sz="3600" dirty="0" smtClean="0"/>
              <a:t>These languages are called Romance languages because they all came from medieval [out-of-date] Latin dialects [languages] spoken in areas of Europe </a:t>
            </a:r>
            <a:br>
              <a:rPr lang="en-US" sz="3600" dirty="0" smtClean="0"/>
            </a:br>
            <a:r>
              <a:rPr lang="en-US" sz="3600" dirty="0" smtClean="0"/>
              <a:t>ruled by the Roman Empire.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21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79512" y="117832"/>
            <a:ext cx="8784976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 u="sng" dirty="0" smtClean="0"/>
              <a:t>History of Romance Languages</a:t>
            </a:r>
            <a:endParaRPr lang="en-US" b="1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0" y="1196752"/>
            <a:ext cx="4035082" cy="3083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5694" y="3356992"/>
            <a:ext cx="3105634" cy="3125964"/>
            <a:chOff x="386246" y="3485307"/>
            <a:chExt cx="3105634" cy="3125964"/>
          </a:xfrm>
        </p:grpSpPr>
        <p:sp>
          <p:nvSpPr>
            <p:cNvPr id="4" name="Up Arrow Callout 3"/>
            <p:cNvSpPr/>
            <p:nvPr/>
          </p:nvSpPr>
          <p:spPr>
            <a:xfrm>
              <a:off x="395536" y="3485307"/>
              <a:ext cx="3096344" cy="3096344"/>
            </a:xfrm>
            <a:prstGeom prst="upArrowCallout">
              <a:avLst>
                <a:gd name="adj1" fmla="val 17983"/>
                <a:gd name="adj2" fmla="val 25000"/>
                <a:gd name="adj3" fmla="val 25000"/>
                <a:gd name="adj4" fmla="val 6497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6246" y="4579946"/>
              <a:ext cx="3105633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422C16"/>
                  </a:solidFill>
                </a:rPr>
                <a:t>The Spanish and Portuguese languages are called Romance languages because they came from old languages used during the Roman Empire.</a:t>
              </a:r>
              <a:endParaRPr lang="en-US" b="1" dirty="0">
                <a:solidFill>
                  <a:srgbClr val="422C16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0" y="2553619"/>
            <a:ext cx="4320480" cy="3827709"/>
            <a:chOff x="4572000" y="2553619"/>
            <a:chExt cx="4320480" cy="3827709"/>
          </a:xfrm>
        </p:grpSpPr>
        <p:grpSp>
          <p:nvGrpSpPr>
            <p:cNvPr id="3" name="Group 2"/>
            <p:cNvGrpSpPr/>
            <p:nvPr/>
          </p:nvGrpSpPr>
          <p:grpSpPr>
            <a:xfrm>
              <a:off x="4572000" y="2924944"/>
              <a:ext cx="4320480" cy="3456384"/>
              <a:chOff x="827584" y="1772816"/>
              <a:chExt cx="4320480" cy="3456384"/>
            </a:xfrm>
          </p:grpSpPr>
          <p:pic>
            <p:nvPicPr>
              <p:cNvPr id="2050" name="Picture 2" descr="http://www.kidsmaps.com/geography/images/fullsized/european%20-language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1772816"/>
                <a:ext cx="4320480" cy="345638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3491880" y="2276872"/>
                <a:ext cx="15121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422C16"/>
                    </a:solidFill>
                  </a:rPr>
                  <a:t>Slavic</a:t>
                </a:r>
                <a:br>
                  <a:rPr lang="en-US" sz="1600" b="1" dirty="0" smtClean="0">
                    <a:solidFill>
                      <a:srgbClr val="422C16"/>
                    </a:solidFill>
                  </a:rPr>
                </a:br>
                <a:r>
                  <a:rPr lang="en-US" sz="1600" b="1" dirty="0" smtClean="0">
                    <a:solidFill>
                      <a:srgbClr val="422C16"/>
                    </a:solidFill>
                  </a:rPr>
                  <a:t>Languages</a:t>
                </a:r>
                <a:endParaRPr lang="en-US" sz="1600" b="1" dirty="0">
                  <a:solidFill>
                    <a:srgbClr val="422C16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15616" y="4025764"/>
                <a:ext cx="1296144" cy="584775"/>
              </a:xfrm>
              <a:prstGeom prst="rect">
                <a:avLst/>
              </a:prstGeom>
              <a:solidFill>
                <a:schemeClr val="bg1">
                  <a:alpha val="81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422C16"/>
                    </a:solidFill>
                  </a:rPr>
                  <a:t>Romance</a:t>
                </a:r>
                <a:br>
                  <a:rPr lang="en-US" sz="1600" b="1" dirty="0" smtClean="0">
                    <a:solidFill>
                      <a:srgbClr val="422C16"/>
                    </a:solidFill>
                  </a:rPr>
                </a:br>
                <a:r>
                  <a:rPr lang="en-US" sz="1600" b="1" dirty="0" smtClean="0">
                    <a:solidFill>
                      <a:srgbClr val="422C16"/>
                    </a:solidFill>
                  </a:rPr>
                  <a:t>Languages</a:t>
                </a:r>
                <a:endParaRPr lang="en-US" sz="1600" b="1" dirty="0">
                  <a:solidFill>
                    <a:srgbClr val="422C16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75656" y="2835303"/>
                <a:ext cx="1296144" cy="584775"/>
              </a:xfrm>
              <a:prstGeom prst="rect">
                <a:avLst/>
              </a:prstGeom>
              <a:solidFill>
                <a:schemeClr val="bg1">
                  <a:alpha val="81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422C16"/>
                    </a:solidFill>
                  </a:rPr>
                  <a:t>Germanic</a:t>
                </a:r>
                <a:br>
                  <a:rPr lang="en-US" sz="1600" b="1" dirty="0" smtClean="0">
                    <a:solidFill>
                      <a:srgbClr val="422C16"/>
                    </a:solidFill>
                  </a:rPr>
                </a:br>
                <a:r>
                  <a:rPr lang="en-US" sz="1600" b="1" dirty="0" smtClean="0">
                    <a:solidFill>
                      <a:srgbClr val="422C16"/>
                    </a:solidFill>
                  </a:rPr>
                  <a:t>Languages</a:t>
                </a:r>
                <a:endParaRPr lang="en-US" sz="1600" b="1" dirty="0">
                  <a:solidFill>
                    <a:srgbClr val="422C16"/>
                  </a:solidFill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5004048" y="2553619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422C16"/>
                  </a:solidFill>
                </a:rPr>
                <a:t>Roots of European Languages</a:t>
              </a:r>
              <a:endParaRPr lang="en-US" b="1" dirty="0">
                <a:solidFill>
                  <a:srgbClr val="422C1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848872" cy="1143000"/>
          </a:xfrm>
        </p:spPr>
        <p:txBody>
          <a:bodyPr/>
          <a:lstStyle/>
          <a:p>
            <a:r>
              <a:rPr lang="en-US" b="1" u="sng" dirty="0" smtClean="0"/>
              <a:t>Religion in Latin America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511256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Latin America’s dominant religion is Roman Catholicism. Over 90% of people in the region claim to be Catholic. 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4000" dirty="0" smtClean="0"/>
              <a:t>Catholic values and attitudes are part of life in almost every country in Latin America.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08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54019"/>
            <a:ext cx="5030150" cy="53732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9512" y="188640"/>
            <a:ext cx="8784976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 smtClean="0">
                <a:solidFill>
                  <a:srgbClr val="000000"/>
                </a:solidFill>
              </a:rPr>
              <a:t>If you lived here which language would you speak? Why? Which religion?</a:t>
            </a:r>
            <a:endParaRPr lang="en-US" sz="3600" b="1" dirty="0">
              <a:solidFill>
                <a:srgbClr val="000000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2843808" y="1755594"/>
            <a:ext cx="22643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4211960" y="3176972"/>
            <a:ext cx="22643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6516216" y="4260075"/>
            <a:ext cx="22643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4597594" y="4869160"/>
            <a:ext cx="22643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5940152" y="3176972"/>
            <a:ext cx="22643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4564013" y="2420888"/>
            <a:ext cx="22643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5-Point Star 22"/>
          <p:cNvSpPr/>
          <p:nvPr/>
        </p:nvSpPr>
        <p:spPr>
          <a:xfrm>
            <a:off x="3779912" y="2204864"/>
            <a:ext cx="226434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2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064896" cy="266429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Although Latin America has </a:t>
            </a:r>
            <a:br>
              <a:rPr lang="en-US" sz="4000" dirty="0" smtClean="0"/>
            </a:br>
            <a:r>
              <a:rPr lang="en-US" sz="4000" dirty="0" smtClean="0"/>
              <a:t>the same basic language and religion, its culture is very diverse. What caused this diversity?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3573016"/>
            <a:ext cx="80648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dirty="0" smtClean="0"/>
              <a:t>European colonization not only brought changes in language and religion to Latin America, it also influenced other aspects of culture.</a:t>
            </a:r>
          </a:p>
        </p:txBody>
      </p:sp>
    </p:spTree>
    <p:extLst>
      <p:ext uri="{BB962C8B-B14F-4D97-AF65-F5344CB8AC3E}">
        <p14:creationId xmlns:p14="http://schemas.microsoft.com/office/powerpoint/2010/main" val="15879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7488832" cy="331236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The people and culture of Latin America are an interesting blend of the indigenous [native] people and the countries that established colonies there.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3568" y="4293096"/>
            <a:ext cx="7488832" cy="199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dirty="0" smtClean="0"/>
              <a:t>Once Europeans settled in Latin American, ethnic groups began to blend together.</a:t>
            </a:r>
          </a:p>
        </p:txBody>
      </p:sp>
    </p:spTree>
    <p:extLst>
      <p:ext uri="{BB962C8B-B14F-4D97-AF65-F5344CB8AC3E}">
        <p14:creationId xmlns:p14="http://schemas.microsoft.com/office/powerpoint/2010/main" val="26211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11" y="332656"/>
            <a:ext cx="7488832" cy="1872208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smtClean="0"/>
              <a:t>What’s an ethnic group?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2492896"/>
            <a:ext cx="820891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800" dirty="0" smtClean="0">
                <a:solidFill>
                  <a:srgbClr val="000000"/>
                </a:solidFill>
              </a:rPr>
              <a:t>An ethnic group shares many common characteristics such as language, physical appearance, customs, and traditions.</a:t>
            </a:r>
          </a:p>
        </p:txBody>
      </p:sp>
    </p:spTree>
    <p:extLst>
      <p:ext uri="{BB962C8B-B14F-4D97-AF65-F5344CB8AC3E}">
        <p14:creationId xmlns:p14="http://schemas.microsoft.com/office/powerpoint/2010/main" val="31864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157530" cy="2736304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Think, Pair, Share:</a:t>
            </a:r>
            <a:br>
              <a:rPr lang="en-US" sz="4800" dirty="0" smtClean="0"/>
            </a:br>
            <a:r>
              <a:rPr lang="en-US" sz="4800" dirty="0" smtClean="0"/>
              <a:t>Identify a group that could be considered an ethnic group.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99592" y="3789040"/>
            <a:ext cx="7686920" cy="251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800" dirty="0" smtClean="0"/>
              <a:t>Italian, Hispanic, Asian, Arab, Dutch, Greek, Irish, Persian, etc.</a:t>
            </a:r>
          </a:p>
        </p:txBody>
      </p:sp>
    </p:spTree>
    <p:extLst>
      <p:ext uri="{BB962C8B-B14F-4D97-AF65-F5344CB8AC3E}">
        <p14:creationId xmlns:p14="http://schemas.microsoft.com/office/powerpoint/2010/main" val="37249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0"/>
          <p:cNvSpPr txBox="1">
            <a:spLocks noChangeArrowheads="1"/>
          </p:cNvSpPr>
          <p:nvPr/>
        </p:nvSpPr>
        <p:spPr bwMode="auto">
          <a:xfrm>
            <a:off x="323528" y="404664"/>
            <a:ext cx="76328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s-UY" b="1" dirty="0" err="1" smtClean="0">
                <a:solidFill>
                  <a:srgbClr val="333300"/>
                </a:solidFill>
                <a:latin typeface="Lucida Fax" pitchFamily="18" charset="0"/>
              </a:rPr>
              <a:t>What</a:t>
            </a:r>
            <a:r>
              <a:rPr lang="es-UY" b="1" dirty="0" smtClean="0">
                <a:solidFill>
                  <a:srgbClr val="333300"/>
                </a:solidFill>
                <a:latin typeface="Lucida Fax" pitchFamily="18" charset="0"/>
              </a:rPr>
              <a:t> comes </a:t>
            </a:r>
            <a:r>
              <a:rPr lang="es-UY" b="1" dirty="0" err="1" smtClean="0">
                <a:solidFill>
                  <a:srgbClr val="333300"/>
                </a:solidFill>
                <a:latin typeface="Lucida Fax" pitchFamily="18" charset="0"/>
              </a:rPr>
              <a:t>to</a:t>
            </a:r>
            <a:r>
              <a:rPr lang="es-UY" b="1" dirty="0" smtClean="0">
                <a:solidFill>
                  <a:srgbClr val="333300"/>
                </a:solidFill>
                <a:latin typeface="Lucida Fax" pitchFamily="18" charset="0"/>
              </a:rPr>
              <a:t> </a:t>
            </a:r>
            <a:r>
              <a:rPr lang="es-UY" b="1" dirty="0" err="1" smtClean="0">
                <a:solidFill>
                  <a:srgbClr val="333300"/>
                </a:solidFill>
                <a:latin typeface="Lucida Fax" pitchFamily="18" charset="0"/>
              </a:rPr>
              <a:t>mind</a:t>
            </a:r>
            <a:r>
              <a:rPr lang="es-UY" b="1" dirty="0" smtClean="0">
                <a:solidFill>
                  <a:srgbClr val="333300"/>
                </a:solidFill>
                <a:latin typeface="Lucida Fax" pitchFamily="18" charset="0"/>
              </a:rPr>
              <a:t> </a:t>
            </a:r>
            <a:r>
              <a:rPr lang="es-UY" b="1" dirty="0" err="1" smtClean="0">
                <a:solidFill>
                  <a:srgbClr val="333300"/>
                </a:solidFill>
                <a:latin typeface="Lucida Fax" pitchFamily="18" charset="0"/>
              </a:rPr>
              <a:t>when</a:t>
            </a:r>
            <a:r>
              <a:rPr lang="es-UY" b="1" dirty="0" smtClean="0">
                <a:solidFill>
                  <a:srgbClr val="333300"/>
                </a:solidFill>
                <a:latin typeface="Lucida Fax" pitchFamily="18" charset="0"/>
              </a:rPr>
              <a:t> </a:t>
            </a:r>
            <a:r>
              <a:rPr lang="es-UY" b="1" dirty="0" err="1" smtClean="0">
                <a:solidFill>
                  <a:srgbClr val="333300"/>
                </a:solidFill>
                <a:latin typeface="Lucida Fax" pitchFamily="18" charset="0"/>
              </a:rPr>
              <a:t>you</a:t>
            </a:r>
            <a:r>
              <a:rPr lang="es-UY" b="1" dirty="0" smtClean="0">
                <a:solidFill>
                  <a:srgbClr val="333300"/>
                </a:solidFill>
                <a:latin typeface="Lucida Fax" pitchFamily="18" charset="0"/>
              </a:rPr>
              <a:t> </a:t>
            </a:r>
            <a:r>
              <a:rPr lang="es-UY" b="1" dirty="0" err="1" smtClean="0">
                <a:solidFill>
                  <a:srgbClr val="333300"/>
                </a:solidFill>
                <a:latin typeface="Lucida Fax" pitchFamily="18" charset="0"/>
              </a:rPr>
              <a:t>think</a:t>
            </a:r>
            <a:r>
              <a:rPr lang="es-UY" b="1" dirty="0" smtClean="0">
                <a:solidFill>
                  <a:srgbClr val="333300"/>
                </a:solidFill>
                <a:latin typeface="Lucida Fax" pitchFamily="18" charset="0"/>
              </a:rPr>
              <a:t> </a:t>
            </a:r>
            <a:r>
              <a:rPr lang="es-UY" b="1" dirty="0" err="1" smtClean="0">
                <a:solidFill>
                  <a:srgbClr val="333300"/>
                </a:solidFill>
                <a:latin typeface="Lucida Fax" pitchFamily="18" charset="0"/>
              </a:rPr>
              <a:t>about</a:t>
            </a:r>
            <a:r>
              <a:rPr lang="es-UY" b="1" dirty="0" smtClean="0">
                <a:solidFill>
                  <a:srgbClr val="333300"/>
                </a:solidFill>
                <a:latin typeface="Lucida Fax" pitchFamily="18" charset="0"/>
              </a:rPr>
              <a:t> </a:t>
            </a:r>
            <a:r>
              <a:rPr lang="es-UY" b="1" dirty="0" err="1" smtClean="0">
                <a:solidFill>
                  <a:srgbClr val="333300"/>
                </a:solidFill>
                <a:latin typeface="Lucida Fax" pitchFamily="18" charset="0"/>
              </a:rPr>
              <a:t>Latin</a:t>
            </a:r>
            <a:r>
              <a:rPr lang="es-UY" b="1" dirty="0" smtClean="0">
                <a:solidFill>
                  <a:srgbClr val="333300"/>
                </a:solidFill>
                <a:latin typeface="Lucida Fax" pitchFamily="18" charset="0"/>
              </a:rPr>
              <a:t> </a:t>
            </a:r>
            <a:r>
              <a:rPr lang="es-UY" b="1" dirty="0" err="1" smtClean="0">
                <a:solidFill>
                  <a:srgbClr val="333300"/>
                </a:solidFill>
                <a:latin typeface="Lucida Fax" pitchFamily="18" charset="0"/>
              </a:rPr>
              <a:t>America’s</a:t>
            </a:r>
            <a:r>
              <a:rPr lang="es-UY" b="1" dirty="0" smtClean="0">
                <a:solidFill>
                  <a:srgbClr val="333300"/>
                </a:solidFill>
                <a:latin typeface="Lucida Fax" pitchFamily="18" charset="0"/>
              </a:rPr>
              <a:t> culture?</a:t>
            </a:r>
            <a:endParaRPr lang="es-ES" b="1" dirty="0">
              <a:solidFill>
                <a:srgbClr val="333300"/>
              </a:solidFill>
              <a:latin typeface="Lucida Fax" pitchFamily="18" charset="0"/>
            </a:endParaRPr>
          </a:p>
        </p:txBody>
      </p:sp>
      <p:pic>
        <p:nvPicPr>
          <p:cNvPr id="4098" name="Picture 2" descr="http://amble.com/ambler/wp-content/uploads/2012/10/PeruWo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442">
            <a:off x="449578" y="552261"/>
            <a:ext cx="3024336" cy="20162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ews.yale.edu/sites/default/files/imce/1-credit%20Mariachi%20Connecticut%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3952">
            <a:off x="5079049" y="765976"/>
            <a:ext cx="3339888" cy="19434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evenwwatkins.files.wordpress.com/2013/02/dsc_0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69" y="2636912"/>
            <a:ext cx="2924101" cy="19442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blogs.ats.amherst.edu/periodico-espanol/files/2012/04/latin-foo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74018"/>
            <a:ext cx="2376264" cy="19295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toursofsouthamerica.com/images/Pool1/0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42" y="4725144"/>
            <a:ext cx="2920886" cy="19442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2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4551"/>
            <a:ext cx="8157530" cy="2160240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The American Indians [indigenous people] married Spanish people.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33594" y="2888940"/>
            <a:ext cx="523368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800" dirty="0" smtClean="0"/>
              <a:t>Mestizos were the people of mixed European and Indian ancestry.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00" y="3140968"/>
            <a:ext cx="3247041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83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76672"/>
            <a:ext cx="8424936" cy="2304256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The Europeans also married black slaves that were brought to Latin America from Africa.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7502" y="3140968"/>
            <a:ext cx="489654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400" dirty="0" smtClean="0">
                <a:solidFill>
                  <a:srgbClr val="000000"/>
                </a:solidFill>
              </a:rPr>
              <a:t>Mulattoes are people of mixed black &amp; European descent.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6" y="3128212"/>
            <a:ext cx="3753619" cy="2829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0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education-portal.com/cimages/multimages/16/pyra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0342"/>
            <a:ext cx="5520545" cy="675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84133" y="128562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Spaniards born in Spain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13285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Spaniards born in Spain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39752" y="2456021"/>
            <a:ext cx="57606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868144" y="1591925"/>
            <a:ext cx="576064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34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7772400" cy="3024336"/>
          </a:xfrm>
        </p:spPr>
        <p:txBody>
          <a:bodyPr/>
          <a:lstStyle/>
          <a:p>
            <a:r>
              <a:rPr lang="en-US" sz="5400" b="1" dirty="0" smtClean="0"/>
              <a:t>Geography of the World: Latin America: The People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[22 minutes]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9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8352928" cy="3890863"/>
          </a:xfrm>
        </p:spPr>
        <p:txBody>
          <a:bodyPr/>
          <a:lstStyle/>
          <a:p>
            <a:r>
              <a:rPr lang="en-US" sz="5400" b="1" dirty="0" smtClean="0"/>
              <a:t>Summarizer:</a:t>
            </a:r>
            <a:br>
              <a:rPr lang="en-US" sz="5400" b="1" dirty="0" smtClean="0"/>
            </a:br>
            <a:r>
              <a:rPr lang="en-US" sz="5400" b="1" dirty="0" smtClean="0"/>
              <a:t>Describe how European settlers influenced the language, religion, and culture of Latin America.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25484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kidactivities.net/image.axd?picture=2009%2F8%2FDiversity_big+han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459433"/>
            <a:ext cx="9468544" cy="770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3312368"/>
          </a:xfr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Latin America has a unique culture. Let’s examine some of the cultural characteristics of people who live in Latin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4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Rectangle 90"/>
          <p:cNvSpPr>
            <a:spLocks noGrp="1" noChangeArrowheads="1"/>
          </p:cNvSpPr>
          <p:nvPr>
            <p:ph type="ctrTitle"/>
          </p:nvPr>
        </p:nvSpPr>
        <p:spPr>
          <a:xfrm>
            <a:off x="395536" y="620688"/>
            <a:ext cx="7992888" cy="5616624"/>
          </a:xfrm>
        </p:spPr>
        <p:txBody>
          <a:bodyPr/>
          <a:lstStyle/>
          <a:p>
            <a:r>
              <a:rPr lang="es-UY" sz="5400" b="1" dirty="0" err="1" smtClean="0">
                <a:solidFill>
                  <a:srgbClr val="333300"/>
                </a:solidFill>
                <a:latin typeface="Lucida Fax" pitchFamily="18" charset="0"/>
              </a:rPr>
              <a:t>Essential</a:t>
            </a:r>
            <a:r>
              <a:rPr lang="es-UY" sz="5400" b="1" dirty="0" smtClean="0">
                <a:solidFill>
                  <a:srgbClr val="333300"/>
                </a:solidFill>
                <a:latin typeface="Lucida Fax" pitchFamily="18" charset="0"/>
              </a:rPr>
              <a:t> </a:t>
            </a:r>
            <a:r>
              <a:rPr lang="es-UY" sz="5400" b="1" dirty="0" err="1" smtClean="0">
                <a:solidFill>
                  <a:srgbClr val="333300"/>
                </a:solidFill>
                <a:latin typeface="Lucida Fax" pitchFamily="18" charset="0"/>
              </a:rPr>
              <a:t>Question</a:t>
            </a:r>
            <a:r>
              <a:rPr lang="es-UY" sz="5400" b="1" dirty="0" smtClean="0">
                <a:solidFill>
                  <a:srgbClr val="333300"/>
                </a:solidFill>
                <a:latin typeface="Lucida Fax" pitchFamily="18" charset="0"/>
              </a:rPr>
              <a:t>:</a:t>
            </a:r>
            <a:br>
              <a:rPr lang="es-UY" sz="5400" b="1" dirty="0" smtClean="0">
                <a:solidFill>
                  <a:srgbClr val="333300"/>
                </a:solidFill>
                <a:latin typeface="Lucida Fax" pitchFamily="18" charset="0"/>
              </a:rPr>
            </a:br>
            <a:r>
              <a:rPr lang="es-UY" sz="2800" b="1" dirty="0" smtClean="0">
                <a:solidFill>
                  <a:srgbClr val="333300"/>
                </a:solidFill>
                <a:latin typeface="Lucida Fax" pitchFamily="18" charset="0"/>
              </a:rPr>
              <a:t/>
            </a:r>
            <a:br>
              <a:rPr lang="es-UY" sz="2800" b="1" dirty="0" smtClean="0">
                <a:solidFill>
                  <a:srgbClr val="333300"/>
                </a:solidFill>
                <a:latin typeface="Lucida Fax" pitchFamily="18" charset="0"/>
              </a:rPr>
            </a:br>
            <a:r>
              <a:rPr lang="es-UY" sz="5400" b="1" dirty="0" err="1" smtClean="0">
                <a:solidFill>
                  <a:srgbClr val="333300"/>
                </a:solidFill>
                <a:latin typeface="Lucida Fax" pitchFamily="18" charset="0"/>
              </a:rPr>
              <a:t>What</a:t>
            </a:r>
            <a:r>
              <a:rPr lang="es-UY" sz="5400" b="1" dirty="0" smtClean="0">
                <a:solidFill>
                  <a:srgbClr val="333300"/>
                </a:solidFill>
                <a:latin typeface="Lucida Fax" pitchFamily="18" charset="0"/>
              </a:rPr>
              <a:t> are </a:t>
            </a:r>
            <a:r>
              <a:rPr lang="es-UY" sz="5400" b="1" dirty="0" err="1" smtClean="0">
                <a:solidFill>
                  <a:srgbClr val="333300"/>
                </a:solidFill>
                <a:latin typeface="Lucida Fax" pitchFamily="18" charset="0"/>
              </a:rPr>
              <a:t>the</a:t>
            </a:r>
            <a:r>
              <a:rPr lang="es-UY" sz="5400" b="1" dirty="0" smtClean="0">
                <a:solidFill>
                  <a:srgbClr val="333300"/>
                </a:solidFill>
                <a:latin typeface="Lucida Fax" pitchFamily="18" charset="0"/>
              </a:rPr>
              <a:t> cultural </a:t>
            </a:r>
            <a:r>
              <a:rPr lang="es-UY" sz="5400" b="1" dirty="0" err="1" smtClean="0">
                <a:solidFill>
                  <a:srgbClr val="333300"/>
                </a:solidFill>
                <a:latin typeface="Lucida Fax" pitchFamily="18" charset="0"/>
              </a:rPr>
              <a:t>characteristics</a:t>
            </a:r>
            <a:r>
              <a:rPr lang="es-UY" sz="5400" b="1" dirty="0" smtClean="0">
                <a:solidFill>
                  <a:srgbClr val="333300"/>
                </a:solidFill>
                <a:latin typeface="Lucida Fax" pitchFamily="18" charset="0"/>
              </a:rPr>
              <a:t> of </a:t>
            </a:r>
            <a:r>
              <a:rPr lang="es-UY" sz="5400" b="1" dirty="0" err="1" smtClean="0">
                <a:solidFill>
                  <a:srgbClr val="333300"/>
                </a:solidFill>
                <a:latin typeface="Lucida Fax" pitchFamily="18" charset="0"/>
              </a:rPr>
              <a:t>people</a:t>
            </a:r>
            <a:r>
              <a:rPr lang="es-UY" sz="5400" b="1" dirty="0" smtClean="0">
                <a:solidFill>
                  <a:srgbClr val="333300"/>
                </a:solidFill>
                <a:latin typeface="Lucida Fax" pitchFamily="18" charset="0"/>
              </a:rPr>
              <a:t> </a:t>
            </a:r>
            <a:r>
              <a:rPr lang="es-UY" sz="5400" b="1" dirty="0" err="1" smtClean="0">
                <a:solidFill>
                  <a:srgbClr val="333300"/>
                </a:solidFill>
                <a:latin typeface="Lucida Fax" pitchFamily="18" charset="0"/>
              </a:rPr>
              <a:t>who</a:t>
            </a:r>
            <a:r>
              <a:rPr lang="es-UY" sz="5400" b="1" dirty="0" smtClean="0">
                <a:solidFill>
                  <a:srgbClr val="333300"/>
                </a:solidFill>
                <a:latin typeface="Lucida Fax" pitchFamily="18" charset="0"/>
              </a:rPr>
              <a:t> </a:t>
            </a:r>
            <a:r>
              <a:rPr lang="es-UY" sz="5400" b="1" dirty="0" err="1" smtClean="0">
                <a:solidFill>
                  <a:srgbClr val="333300"/>
                </a:solidFill>
                <a:latin typeface="Lucida Fax" pitchFamily="18" charset="0"/>
              </a:rPr>
              <a:t>live</a:t>
            </a:r>
            <a:r>
              <a:rPr lang="es-UY" sz="5400" b="1" dirty="0" smtClean="0">
                <a:solidFill>
                  <a:srgbClr val="333300"/>
                </a:solidFill>
                <a:latin typeface="Lucida Fax" pitchFamily="18" charset="0"/>
              </a:rPr>
              <a:t> in </a:t>
            </a:r>
            <a:r>
              <a:rPr lang="es-UY" sz="5400" b="1" dirty="0" err="1" smtClean="0">
                <a:solidFill>
                  <a:srgbClr val="333300"/>
                </a:solidFill>
                <a:latin typeface="Lucida Fax" pitchFamily="18" charset="0"/>
              </a:rPr>
              <a:t>Latin</a:t>
            </a:r>
            <a:r>
              <a:rPr lang="es-UY" sz="5400" b="1" dirty="0" smtClean="0">
                <a:solidFill>
                  <a:srgbClr val="333300"/>
                </a:solidFill>
                <a:latin typeface="Lucida Fax" pitchFamily="18" charset="0"/>
              </a:rPr>
              <a:t> </a:t>
            </a:r>
            <a:r>
              <a:rPr lang="es-UY" sz="5400" b="1" dirty="0" err="1" smtClean="0">
                <a:solidFill>
                  <a:srgbClr val="333300"/>
                </a:solidFill>
                <a:latin typeface="Lucida Fax" pitchFamily="18" charset="0"/>
              </a:rPr>
              <a:t>America</a:t>
            </a:r>
            <a:r>
              <a:rPr lang="es-UY" sz="5400" b="1" dirty="0" smtClean="0">
                <a:solidFill>
                  <a:srgbClr val="333300"/>
                </a:solidFill>
                <a:latin typeface="Lucida Fax" pitchFamily="18" charset="0"/>
              </a:rPr>
              <a:t>?</a:t>
            </a:r>
            <a:endParaRPr lang="es-ES" sz="5400" b="1" dirty="0">
              <a:solidFill>
                <a:srgbClr val="333300"/>
              </a:solidFill>
              <a:latin typeface="Lucida Fax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20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l"/>
            <a:r>
              <a:rPr lang="en-US" sz="5400" b="1" dirty="0" smtClean="0">
                <a:latin typeface="Lucida Fax" pitchFamily="18" charset="0"/>
              </a:rPr>
              <a:t>Standards:</a:t>
            </a:r>
            <a:endParaRPr lang="en-US" sz="5400" b="1" dirty="0">
              <a:latin typeface="Lucida Fax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/>
          <a:p>
            <a:r>
              <a:rPr lang="en-US" dirty="0">
                <a:latin typeface="Lucida Fax" pitchFamily="18" charset="0"/>
              </a:rPr>
              <a:t>SS6G4a. Describe the results of blending of ethnic groups in Latin America and the Caribbean</a:t>
            </a:r>
            <a:r>
              <a:rPr lang="en-US" dirty="0" smtClean="0">
                <a:latin typeface="Lucida Fax" pitchFamily="18" charset="0"/>
              </a:rPr>
              <a:t>.</a:t>
            </a:r>
          </a:p>
          <a:p>
            <a:r>
              <a:rPr lang="en-US" dirty="0">
                <a:latin typeface="Lucida Fax" pitchFamily="18" charset="0"/>
              </a:rPr>
              <a:t>SS6G4b. Explain why Latin America is a region based on the languages of Portuguese and Spanish</a:t>
            </a:r>
            <a:r>
              <a:rPr lang="en-US" dirty="0" smtClean="0">
                <a:latin typeface="Lucida Fax" pitchFamily="18" charset="0"/>
              </a:rPr>
              <a:t>.</a:t>
            </a:r>
          </a:p>
          <a:p>
            <a:r>
              <a:rPr lang="en-US" dirty="0">
                <a:latin typeface="Lucida Fax" pitchFamily="18" charset="0"/>
              </a:rPr>
              <a:t>SS6H2b. Describe the influence of the Spanish and the Portuguese on the language and religions of Latin America.</a:t>
            </a:r>
          </a:p>
        </p:txBody>
      </p:sp>
    </p:spTree>
    <p:extLst>
      <p:ext uri="{BB962C8B-B14F-4D97-AF65-F5344CB8AC3E}">
        <p14:creationId xmlns:p14="http://schemas.microsoft.com/office/powerpoint/2010/main" val="35428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29600" cy="981075"/>
          </a:xfrm>
        </p:spPr>
        <p:txBody>
          <a:bodyPr/>
          <a:lstStyle/>
          <a:p>
            <a:r>
              <a:rPr lang="en-US" sz="5400" u="sng" dirty="0" smtClean="0">
                <a:solidFill>
                  <a:schemeClr val="tx1"/>
                </a:solidFill>
              </a:rPr>
              <a:t>Background</a:t>
            </a:r>
            <a:endParaRPr lang="en-US" sz="5400" u="sng" dirty="0">
              <a:solidFill>
                <a:schemeClr val="tx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29600" cy="312494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Recall our studies earlier in the year on European exploration.</a:t>
            </a:r>
          </a:p>
          <a:p>
            <a:pPr algn="ctr"/>
            <a:endParaRPr lang="en-US" sz="1400" dirty="0" smtClean="0"/>
          </a:p>
          <a:p>
            <a:pPr marL="0" indent="0" algn="ctr">
              <a:buNone/>
            </a:pPr>
            <a:r>
              <a:rPr lang="en-US" sz="4000" dirty="0" smtClean="0"/>
              <a:t>Think, Pair, Share – What were the three main reasons for exploration?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88" b="96970" l="0" r="98196">
                        <a14:foregroundMark x1="3608" y1="40909" x2="3608" y2="40909"/>
                        <a14:foregroundMark x1="28866" y1="41667" x2="28866" y2="41667"/>
                        <a14:foregroundMark x1="38660" y1="42424" x2="38660" y2="42424"/>
                        <a14:foregroundMark x1="55155" y1="41667" x2="55155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564694"/>
            <a:ext cx="2808312" cy="955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3" b="98374" l="0" r="98350">
                        <a14:foregroundMark x1="5611" y1="43902" x2="5611" y2="43902"/>
                        <a14:foregroundMark x1="3960" y1="53659" x2="3960" y2="53659"/>
                        <a14:foregroundMark x1="36304" y1="51220" x2="36304" y2="51220"/>
                        <a14:foregroundMark x1="33663" y1="50407" x2="33663" y2="50407"/>
                        <a14:foregroundMark x1="61386" y1="41463" x2="61386" y2="41463"/>
                        <a14:foregroundMark x1="49175" y1="60976" x2="49175" y2="60976"/>
                        <a14:foregroundMark x1="49175" y1="60976" x2="49175" y2="60976"/>
                        <a14:foregroundMark x1="48845" y1="69106" x2="48845" y2="69106"/>
                        <a14:foregroundMark x1="7921" y1="78862" x2="7921" y2="78862"/>
                        <a14:foregroundMark x1="4290" y1="74797" x2="4290" y2="74797"/>
                        <a14:foregroundMark x1="20132" y1="64228" x2="20132" y2="64228"/>
                        <a14:foregroundMark x1="15182" y1="34146" x2="15182" y2="34146"/>
                        <a14:foregroundMark x1="11881" y1="36585" x2="11881" y2="36585"/>
                        <a14:foregroundMark x1="8911" y1="38211" x2="8911" y2="38211"/>
                        <a14:foregroundMark x1="3960" y1="65041" x2="3960" y2="65041"/>
                        <a14:foregroundMark x1="9241" y1="84553" x2="9241" y2="84553"/>
                        <a14:foregroundMark x1="13861" y1="89431" x2="13861" y2="89431"/>
                        <a14:foregroundMark x1="17492" y1="86179" x2="17492" y2="86179"/>
                        <a14:foregroundMark x1="20132" y1="80488" x2="20132" y2="80488"/>
                        <a14:foregroundMark x1="20132" y1="73171" x2="20132" y2="73171"/>
                        <a14:foregroundMark x1="14521" y1="62602" x2="14521" y2="62602"/>
                        <a14:foregroundMark x1="17492" y1="60976" x2="17492" y2="60976"/>
                        <a14:foregroundMark x1="17492" y1="36585" x2="17492" y2="36585"/>
                        <a14:foregroundMark x1="20132" y1="38211" x2="20132" y2="38211"/>
                        <a14:foregroundMark x1="30033" y1="56098" x2="30033" y2="56098"/>
                        <a14:foregroundMark x1="28383" y1="60976" x2="28383" y2="60976"/>
                        <a14:foregroundMark x1="28053" y1="69919" x2="28053" y2="69919"/>
                        <a14:foregroundMark x1="28053" y1="77236" x2="28053" y2="77236"/>
                        <a14:foregroundMark x1="29373" y1="79675" x2="29373" y2="79675"/>
                        <a14:foregroundMark x1="30693" y1="86179" x2="30693" y2="86179"/>
                        <a14:foregroundMark x1="32343" y1="87805" x2="32343" y2="87805"/>
                        <a14:foregroundMark x1="34983" y1="88618" x2="34983" y2="88618"/>
                        <a14:foregroundMark x1="36304" y1="87805" x2="36304" y2="87805"/>
                        <a14:foregroundMark x1="38284" y1="85366" x2="38284" y2="85366"/>
                        <a14:foregroundMark x1="40264" y1="82927" x2="40264" y2="82927"/>
                        <a14:foregroundMark x1="40594" y1="79675" x2="40594" y2="79675"/>
                        <a14:foregroundMark x1="41584" y1="73984" x2="41584" y2="73984"/>
                        <a14:foregroundMark x1="41584" y1="70732" x2="41584" y2="70732"/>
                        <a14:foregroundMark x1="41584" y1="67480" x2="41584" y2="67480"/>
                        <a14:foregroundMark x1="60396" y1="56911" x2="60396" y2="56911"/>
                        <a14:foregroundMark x1="60726" y1="63415" x2="60726" y2="63415"/>
                        <a14:foregroundMark x1="60726" y1="72358" x2="60726" y2="72358"/>
                        <a14:foregroundMark x1="61386" y1="81301" x2="61386" y2="81301"/>
                        <a14:foregroundMark x1="53465" y1="88618" x2="53465" y2="88618"/>
                        <a14:foregroundMark x1="50165" y1="85366" x2="50165" y2="85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2376264" cy="9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17" b="96479" l="1299" r="98701">
                        <a14:foregroundMark x1="4113" y1="39437" x2="4113" y2="39437"/>
                        <a14:foregroundMark x1="20346" y1="25352" x2="20346" y2="25352"/>
                        <a14:foregroundMark x1="32035" y1="38028" x2="32035" y2="38028"/>
                        <a14:foregroundMark x1="39610" y1="45070" x2="39610" y2="45070"/>
                        <a14:foregroundMark x1="49351" y1="53521" x2="49351" y2="53521"/>
                        <a14:foregroundMark x1="80736" y1="33803" x2="80736" y2="33803"/>
                        <a14:foregroundMark x1="78788" y1="36620" x2="78788" y2="36620"/>
                        <a14:foregroundMark x1="84416" y1="29577" x2="84416" y2="29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161" y="4489819"/>
            <a:ext cx="3529558" cy="108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3968" y="2348880"/>
            <a:ext cx="4680520" cy="2520280"/>
          </a:xfrm>
        </p:spPr>
        <p:txBody>
          <a:bodyPr/>
          <a:lstStyle/>
          <a:p>
            <a:r>
              <a:rPr lang="en-US" sz="4800" dirty="0" smtClean="0"/>
              <a:t>Latin American Culture Investigation</a:t>
            </a:r>
            <a:endParaRPr lang="en-US" sz="4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446624"/>
              </p:ext>
            </p:extLst>
          </p:nvPr>
        </p:nvGraphicFramePr>
        <p:xfrm>
          <a:off x="395536" y="980728"/>
          <a:ext cx="3886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Acrobat Document" r:id="rId3" imgW="3886132" imgH="5029200" progId="AcroExch.Document.11">
                  <p:embed/>
                </p:oleObj>
              </mc:Choice>
              <mc:Fallback>
                <p:oleObj name="Acrobat Document" r:id="rId3" imgW="3886132" imgH="5029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980728"/>
                        <a:ext cx="3886200" cy="5029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643192" cy="1143000"/>
          </a:xfrm>
        </p:spPr>
        <p:txBody>
          <a:bodyPr/>
          <a:lstStyle/>
          <a:p>
            <a:r>
              <a:rPr lang="en-US" dirty="0" smtClean="0"/>
              <a:t>Use your Graphic Organizer to record Notes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395507"/>
              </p:ext>
            </p:extLst>
          </p:nvPr>
        </p:nvGraphicFramePr>
        <p:xfrm>
          <a:off x="1259632" y="1772816"/>
          <a:ext cx="6048672" cy="467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Acrobat Document" r:id="rId3" imgW="5029155" imgH="3886200" progId="AcroExch.Document.11">
                  <p:embed/>
                </p:oleObj>
              </mc:Choice>
              <mc:Fallback>
                <p:oleObj name="Acrobat Document" r:id="rId3" imgW="5029155" imgH="38862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1772816"/>
                        <a:ext cx="6048672" cy="467397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92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3384375"/>
          </a:xfrm>
        </p:spPr>
        <p:txBody>
          <a:bodyPr/>
          <a:lstStyle/>
          <a:p>
            <a:r>
              <a:rPr lang="en-US" sz="3800" b="1" dirty="0" smtClean="0"/>
              <a:t>During European exploration and colonization, European countries that conquered other regions often usurped [took over] the native language and religion of that region.</a:t>
            </a:r>
            <a:endParaRPr lang="en-US" sz="38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1560" y="5013176"/>
            <a:ext cx="7992888" cy="1392560"/>
          </a:xfrm>
        </p:spPr>
        <p:txBody>
          <a:bodyPr/>
          <a:lstStyle/>
          <a:p>
            <a:r>
              <a:rPr lang="en-US" sz="4000" b="1" dirty="0" smtClean="0"/>
              <a:t>This is true for Latin America.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166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</TotalTime>
  <Words>581</Words>
  <Application>Microsoft Office PowerPoint</Application>
  <PresentationFormat>On-screen Show (4:3)</PresentationFormat>
  <Paragraphs>55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Diseño predeterminado</vt:lpstr>
      <vt:lpstr>Acrobat Document</vt:lpstr>
      <vt:lpstr>What is Culture?</vt:lpstr>
      <vt:lpstr>PowerPoint Presentation</vt:lpstr>
      <vt:lpstr>Latin America has a unique culture. Let’s examine some of the cultural characteristics of people who live in Latin America</vt:lpstr>
      <vt:lpstr>Essential Question:  What are the cultural characteristics of people who live in Latin America?</vt:lpstr>
      <vt:lpstr>Standards:</vt:lpstr>
      <vt:lpstr>Background</vt:lpstr>
      <vt:lpstr>Latin American Culture Investigation</vt:lpstr>
      <vt:lpstr>Use your Graphic Organizer to record Notes</vt:lpstr>
      <vt:lpstr>During European exploration and colonization, European countries that conquered other regions often usurped [took over] the native language and religion of that region.</vt:lpstr>
      <vt:lpstr>Languages of Latin America</vt:lpstr>
      <vt:lpstr>Languages of Latin America</vt:lpstr>
      <vt:lpstr>The name Latin America comes from   the fact that Spanish, Portuguese and French came from the  Latin language.</vt:lpstr>
      <vt:lpstr>PowerPoint Presentation</vt:lpstr>
      <vt:lpstr>Religion in Latin America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Geography of the World: Latin America: The People [22 minutes]</vt:lpstr>
      <vt:lpstr>Summarizer: Describe how European settlers influenced the language, religion, and culture of Latin America.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Windows User</cp:lastModifiedBy>
  <cp:revision>568</cp:revision>
  <dcterms:created xsi:type="dcterms:W3CDTF">2010-05-23T14:28:12Z</dcterms:created>
  <dcterms:modified xsi:type="dcterms:W3CDTF">2015-02-12T13:27:22Z</dcterms:modified>
</cp:coreProperties>
</file>