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25"/>
  </p:handoutMasterIdLst>
  <p:sldIdLst>
    <p:sldId id="256" r:id="rId2"/>
    <p:sldId id="271" r:id="rId3"/>
    <p:sldId id="281" r:id="rId4"/>
    <p:sldId id="269" r:id="rId5"/>
    <p:sldId id="258" r:id="rId6"/>
    <p:sldId id="259" r:id="rId7"/>
    <p:sldId id="260" r:id="rId8"/>
    <p:sldId id="273" r:id="rId9"/>
    <p:sldId id="274" r:id="rId10"/>
    <p:sldId id="261" r:id="rId11"/>
    <p:sldId id="275" r:id="rId12"/>
    <p:sldId id="272" r:id="rId13"/>
    <p:sldId id="263" r:id="rId14"/>
    <p:sldId id="277" r:id="rId15"/>
    <p:sldId id="270" r:id="rId16"/>
    <p:sldId id="262" r:id="rId17"/>
    <p:sldId id="278" r:id="rId18"/>
    <p:sldId id="280" r:id="rId19"/>
    <p:sldId id="264" r:id="rId20"/>
    <p:sldId id="265" r:id="rId21"/>
    <p:sldId id="266" r:id="rId22"/>
    <p:sldId id="276" r:id="rId23"/>
    <p:sldId id="279"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115" d="100"/>
          <a:sy n="115" d="100"/>
        </p:scale>
        <p:origin x="312"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DE88DA9-70C1-419C-99E3-8DFFC76C2BD6}" type="datetimeFigureOut">
              <a:rPr lang="en-US" smtClean="0"/>
              <a:t>11/15/2022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E9A1873-0FA5-4AE1-80C5-9B44832DAD6B}" type="slidenum">
              <a:rPr lang="en-US" smtClean="0"/>
              <a:t>‹#›</a:t>
            </a:fld>
            <a:endParaRPr lang="en-US"/>
          </a:p>
        </p:txBody>
      </p:sp>
    </p:spTree>
    <p:extLst>
      <p:ext uri="{BB962C8B-B14F-4D97-AF65-F5344CB8AC3E}">
        <p14:creationId xmlns:p14="http://schemas.microsoft.com/office/powerpoint/2010/main" val="23504937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984798A-EF01-40C3-B9F1-08EB4A8CFFAC}" type="datetimeFigureOut">
              <a:rPr lang="en-US" smtClean="0"/>
              <a:t>11/15/2022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9B219BB-C97E-4247-962F-3EA3F678FE9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2486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984798A-EF01-40C3-B9F1-08EB4A8CFFAC}"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219BB-C97E-4247-962F-3EA3F678FE99}" type="slidenum">
              <a:rPr lang="en-US" smtClean="0"/>
              <a:t>‹#›</a:t>
            </a:fld>
            <a:endParaRPr lang="en-US"/>
          </a:p>
        </p:txBody>
      </p:sp>
    </p:spTree>
    <p:extLst>
      <p:ext uri="{BB962C8B-B14F-4D97-AF65-F5344CB8AC3E}">
        <p14:creationId xmlns:p14="http://schemas.microsoft.com/office/powerpoint/2010/main" val="4101682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84798A-EF01-40C3-B9F1-08EB4A8CFFAC}"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219BB-C97E-4247-962F-3EA3F678FE9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9882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84798A-EF01-40C3-B9F1-08EB4A8CFFAC}"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219BB-C97E-4247-962F-3EA3F678FE9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4879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84798A-EF01-40C3-B9F1-08EB4A8CFFAC}"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219BB-C97E-4247-962F-3EA3F678FE99}" type="slidenum">
              <a:rPr lang="en-US" smtClean="0"/>
              <a:t>‹#›</a:t>
            </a:fld>
            <a:endParaRPr lang="en-US"/>
          </a:p>
        </p:txBody>
      </p:sp>
    </p:spTree>
    <p:extLst>
      <p:ext uri="{BB962C8B-B14F-4D97-AF65-F5344CB8AC3E}">
        <p14:creationId xmlns:p14="http://schemas.microsoft.com/office/powerpoint/2010/main" val="921915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84798A-EF01-40C3-B9F1-08EB4A8CFFAC}"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219BB-C97E-4247-962F-3EA3F678FE9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1786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84798A-EF01-40C3-B9F1-08EB4A8CFFAC}"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219BB-C97E-4247-962F-3EA3F678FE9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0287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84798A-EF01-40C3-B9F1-08EB4A8CFFAC}"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219BB-C97E-4247-962F-3EA3F678FE9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2422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84798A-EF01-40C3-B9F1-08EB4A8CFFAC}"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219BB-C97E-4247-962F-3EA3F678FE9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3881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84798A-EF01-40C3-B9F1-08EB4A8CFFAC}"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219BB-C97E-4247-962F-3EA3F678FE99}" type="slidenum">
              <a:rPr lang="en-US" smtClean="0"/>
              <a:t>‹#›</a:t>
            </a:fld>
            <a:endParaRPr lang="en-US"/>
          </a:p>
        </p:txBody>
      </p:sp>
    </p:spTree>
    <p:extLst>
      <p:ext uri="{BB962C8B-B14F-4D97-AF65-F5344CB8AC3E}">
        <p14:creationId xmlns:p14="http://schemas.microsoft.com/office/powerpoint/2010/main" val="432364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84798A-EF01-40C3-B9F1-08EB4A8CFFAC}"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219BB-C97E-4247-962F-3EA3F678FE9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0714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84798A-EF01-40C3-B9F1-08EB4A8CFFAC}"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219BB-C97E-4247-962F-3EA3F678FE99}" type="slidenum">
              <a:rPr lang="en-US" smtClean="0"/>
              <a:t>‹#›</a:t>
            </a:fld>
            <a:endParaRPr lang="en-US"/>
          </a:p>
        </p:txBody>
      </p:sp>
    </p:spTree>
    <p:extLst>
      <p:ext uri="{BB962C8B-B14F-4D97-AF65-F5344CB8AC3E}">
        <p14:creationId xmlns:p14="http://schemas.microsoft.com/office/powerpoint/2010/main" val="1065211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84798A-EF01-40C3-B9F1-08EB4A8CFFAC}" type="datetimeFigureOut">
              <a:rPr lang="en-US" smtClean="0"/>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219BB-C97E-4247-962F-3EA3F678FE9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70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84798A-EF01-40C3-B9F1-08EB4A8CFFAC}" type="datetimeFigureOut">
              <a:rPr lang="en-US" smtClean="0"/>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219BB-C97E-4247-962F-3EA3F678FE9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1623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4798A-EF01-40C3-B9F1-08EB4A8CFFAC}" type="datetimeFigureOut">
              <a:rPr lang="en-US" smtClean="0"/>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219BB-C97E-4247-962F-3EA3F678FE99}" type="slidenum">
              <a:rPr lang="en-US" smtClean="0"/>
              <a:t>‹#›</a:t>
            </a:fld>
            <a:endParaRPr lang="en-US"/>
          </a:p>
        </p:txBody>
      </p:sp>
    </p:spTree>
    <p:extLst>
      <p:ext uri="{BB962C8B-B14F-4D97-AF65-F5344CB8AC3E}">
        <p14:creationId xmlns:p14="http://schemas.microsoft.com/office/powerpoint/2010/main" val="205316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984798A-EF01-40C3-B9F1-08EB4A8CFFAC}"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219BB-C97E-4247-962F-3EA3F678FE9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0372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984798A-EF01-40C3-B9F1-08EB4A8CFFAC}"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B219BB-C97E-4247-962F-3EA3F678FE99}" type="slidenum">
              <a:rPr lang="en-US" smtClean="0"/>
              <a:t>‹#›</a:t>
            </a:fld>
            <a:endParaRPr lang="en-US"/>
          </a:p>
        </p:txBody>
      </p:sp>
    </p:spTree>
    <p:extLst>
      <p:ext uri="{BB962C8B-B14F-4D97-AF65-F5344CB8AC3E}">
        <p14:creationId xmlns:p14="http://schemas.microsoft.com/office/powerpoint/2010/main" val="3957761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84798A-EF01-40C3-B9F1-08EB4A8CFFAC}" type="datetimeFigureOut">
              <a:rPr lang="en-US" smtClean="0"/>
              <a:t>11/15/2022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B219BB-C97E-4247-962F-3EA3F678FE99}" type="slidenum">
              <a:rPr lang="en-US" smtClean="0"/>
              <a:t>‹#›</a:t>
            </a:fld>
            <a:endParaRPr lang="en-US"/>
          </a:p>
        </p:txBody>
      </p:sp>
    </p:spTree>
    <p:extLst>
      <p:ext uri="{BB962C8B-B14F-4D97-AF65-F5344CB8AC3E}">
        <p14:creationId xmlns:p14="http://schemas.microsoft.com/office/powerpoint/2010/main" val="11614561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Food/Restaurant Unit</a:t>
            </a:r>
            <a:endParaRPr lang="en-US" dirty="0"/>
          </a:p>
        </p:txBody>
      </p:sp>
      <p:sp>
        <p:nvSpPr>
          <p:cNvPr id="3" name="Subtitle 2"/>
          <p:cNvSpPr>
            <a:spLocks noGrp="1"/>
          </p:cNvSpPr>
          <p:nvPr>
            <p:ph type="subTitle" idx="1"/>
          </p:nvPr>
        </p:nvSpPr>
        <p:spPr/>
        <p:txBody>
          <a:bodyPr>
            <a:normAutofit lnSpcReduction="10000"/>
          </a:bodyPr>
          <a:lstStyle/>
          <a:p>
            <a:r>
              <a:rPr lang="en-US" dirty="0" smtClean="0"/>
              <a:t>(Etiquette and How-</a:t>
            </a:r>
            <a:r>
              <a:rPr lang="en-US" dirty="0" err="1" smtClean="0"/>
              <a:t>To’s</a:t>
            </a:r>
            <a:r>
              <a:rPr lang="en-US" dirty="0" smtClean="0"/>
              <a:t> at a Restaurant)</a:t>
            </a:r>
          </a:p>
          <a:p>
            <a:endParaRPr lang="en-US" dirty="0"/>
          </a:p>
          <a:p>
            <a:r>
              <a:rPr lang="en-US" dirty="0" smtClean="0"/>
              <a:t>By: </a:t>
            </a:r>
            <a:r>
              <a:rPr lang="ja-JP" altLang="en-US" dirty="0"/>
              <a:t>高老</a:t>
            </a:r>
            <a:r>
              <a:rPr lang="ja-JP" altLang="en-US" b="1" dirty="0"/>
              <a:t>师</a:t>
            </a:r>
            <a:endParaRPr lang="en-US" b="1" dirty="0"/>
          </a:p>
        </p:txBody>
      </p:sp>
    </p:spTree>
    <p:extLst>
      <p:ext uri="{BB962C8B-B14F-4D97-AF65-F5344CB8AC3E}">
        <p14:creationId xmlns:p14="http://schemas.microsoft.com/office/powerpoint/2010/main" val="259818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Ordering (Part 1)</a:t>
            </a:r>
            <a:endParaRPr lang="en-US" dirty="0"/>
          </a:p>
        </p:txBody>
      </p:sp>
      <p:sp>
        <p:nvSpPr>
          <p:cNvPr id="3" name="Content Placeholder 2"/>
          <p:cNvSpPr>
            <a:spLocks noGrp="1"/>
          </p:cNvSpPr>
          <p:nvPr>
            <p:ph idx="1"/>
          </p:nvPr>
        </p:nvSpPr>
        <p:spPr>
          <a:xfrm>
            <a:off x="6450675" y="2458528"/>
            <a:ext cx="4746411" cy="3579963"/>
          </a:xfrm>
        </p:spPr>
        <p:txBody>
          <a:bodyPr>
            <a:noAutofit/>
          </a:bodyPr>
          <a:lstStyle/>
          <a:p>
            <a:pPr marL="0" indent="0">
              <a:buNone/>
            </a:pPr>
            <a:r>
              <a:rPr lang="en-US" sz="1600" b="1" cap="all" dirty="0" smtClean="0"/>
              <a:t>WHAT </a:t>
            </a:r>
            <a:r>
              <a:rPr lang="en-US" sz="1600" b="1" cap="all" dirty="0"/>
              <a:t>YOU MIGHT SAY:</a:t>
            </a:r>
          </a:p>
          <a:p>
            <a:r>
              <a:rPr lang="en-US" altLang="ja-JP" sz="1600" dirty="0" smtClean="0"/>
              <a:t>“</a:t>
            </a:r>
            <a:r>
              <a:rPr lang="en-US" altLang="ja-JP" sz="1600" dirty="0" err="1" smtClean="0"/>
              <a:t>Q</a:t>
            </a:r>
            <a:r>
              <a:rPr lang="en-US" sz="1600" dirty="0" err="1" smtClean="0"/>
              <a:t>ǐng</a:t>
            </a:r>
            <a:r>
              <a:rPr lang="en-US" sz="1600" dirty="0" smtClean="0"/>
              <a:t> </a:t>
            </a:r>
            <a:r>
              <a:rPr lang="en-US" sz="1600" dirty="0" err="1" smtClean="0"/>
              <a:t>ná</a:t>
            </a:r>
            <a:r>
              <a:rPr lang="en-US" sz="1600" dirty="0"/>
              <a:t> (</a:t>
            </a:r>
            <a:r>
              <a:rPr lang="en-US" sz="1600" dirty="0" err="1"/>
              <a:t>gěi</a:t>
            </a:r>
            <a:r>
              <a:rPr lang="en-US" sz="1600" dirty="0"/>
              <a:t> </a:t>
            </a:r>
            <a:r>
              <a:rPr lang="en-US" sz="1600" dirty="0" err="1"/>
              <a:t>wǒ</a:t>
            </a:r>
            <a:r>
              <a:rPr lang="en-US" sz="1600" dirty="0" smtClean="0"/>
              <a:t>)…” (</a:t>
            </a:r>
            <a:r>
              <a:rPr lang="ja-JP" altLang="en-US" sz="1600" dirty="0" smtClean="0"/>
              <a:t>请</a:t>
            </a:r>
            <a:r>
              <a:rPr lang="ja-JP" altLang="en-US" sz="1600" dirty="0"/>
              <a:t>拿给我</a:t>
            </a:r>
            <a:r>
              <a:rPr lang="en-US" altLang="ja-JP" sz="1600" dirty="0" smtClean="0"/>
              <a:t>...</a:t>
            </a:r>
            <a:r>
              <a:rPr lang="en-US" sz="1600" dirty="0" smtClean="0"/>
              <a:t>)</a:t>
            </a:r>
            <a:r>
              <a:rPr lang="en-US" sz="1600" dirty="0"/>
              <a:t/>
            </a:r>
            <a:br>
              <a:rPr lang="en-US" sz="1600" dirty="0"/>
            </a:br>
            <a:r>
              <a:rPr lang="en-US" sz="1600" dirty="0"/>
              <a:t>"Please bring </a:t>
            </a:r>
            <a:r>
              <a:rPr lang="en-US" sz="1600" dirty="0" smtClean="0"/>
              <a:t>me..."</a:t>
            </a:r>
          </a:p>
          <a:p>
            <a:r>
              <a:rPr lang="en-US" sz="1600" dirty="0" err="1" smtClean="0"/>
              <a:t>yī</a:t>
            </a:r>
            <a:r>
              <a:rPr lang="en-US" sz="1600" dirty="0" smtClean="0"/>
              <a:t> </a:t>
            </a:r>
            <a:r>
              <a:rPr lang="en-US" sz="1600" dirty="0" err="1" smtClean="0"/>
              <a:t>fèn</a:t>
            </a:r>
            <a:r>
              <a:rPr lang="en-US" sz="1600" dirty="0" smtClean="0"/>
              <a:t> </a:t>
            </a:r>
            <a:r>
              <a:rPr lang="en-US" sz="1600" dirty="0" err="1"/>
              <a:t>cài</a:t>
            </a:r>
            <a:r>
              <a:rPr lang="en-US" sz="1600" dirty="0"/>
              <a:t> </a:t>
            </a:r>
            <a:r>
              <a:rPr lang="en-US" sz="1600" dirty="0" err="1" smtClean="0"/>
              <a:t>dān</a:t>
            </a:r>
            <a:r>
              <a:rPr lang="en-US" sz="1600" dirty="0" smtClean="0"/>
              <a:t> (</a:t>
            </a:r>
            <a:r>
              <a:rPr lang="zh-CN" altLang="en-US" sz="1600" dirty="0"/>
              <a:t>一份菜单</a:t>
            </a:r>
            <a:r>
              <a:rPr lang="en-US" sz="1600" dirty="0" smtClean="0"/>
              <a:t>)</a:t>
            </a:r>
            <a:br>
              <a:rPr lang="en-US" sz="1600" dirty="0" smtClean="0"/>
            </a:br>
            <a:r>
              <a:rPr lang="en-US" sz="1600" dirty="0" smtClean="0"/>
              <a:t>	…one menu</a:t>
            </a:r>
            <a:endParaRPr lang="en-US" sz="1600" dirty="0"/>
          </a:p>
          <a:p>
            <a:r>
              <a:rPr lang="en-US" sz="1600" dirty="0" err="1" smtClean="0"/>
              <a:t>yī</a:t>
            </a:r>
            <a:r>
              <a:rPr lang="en-US" sz="1600" dirty="0" smtClean="0"/>
              <a:t> </a:t>
            </a:r>
            <a:r>
              <a:rPr lang="en-US" sz="1600" dirty="0" err="1"/>
              <a:t>hú</a:t>
            </a:r>
            <a:r>
              <a:rPr lang="en-US" sz="1600" dirty="0"/>
              <a:t> </a:t>
            </a:r>
            <a:r>
              <a:rPr lang="en-US" sz="1600" dirty="0" err="1" smtClean="0"/>
              <a:t>chá</a:t>
            </a:r>
            <a:r>
              <a:rPr lang="en-US" sz="1600" dirty="0" smtClean="0"/>
              <a:t> (</a:t>
            </a:r>
            <a:r>
              <a:rPr lang="ja-JP" altLang="en-US" sz="1600" dirty="0" smtClean="0"/>
              <a:t>一</a:t>
            </a:r>
            <a:r>
              <a:rPr lang="ja-JP" altLang="en-US" sz="1600" dirty="0"/>
              <a:t>壶</a:t>
            </a:r>
            <a:r>
              <a:rPr lang="ja-JP" altLang="en-US" sz="1600" dirty="0" smtClean="0"/>
              <a:t>茶</a:t>
            </a:r>
            <a:r>
              <a:rPr lang="en-US" altLang="ja-JP" sz="1600" dirty="0"/>
              <a:t>)</a:t>
            </a:r>
            <a:r>
              <a:rPr lang="en-US" sz="1600" dirty="0"/>
              <a:t/>
            </a:r>
            <a:br>
              <a:rPr lang="en-US" sz="1600" dirty="0"/>
            </a:br>
            <a:r>
              <a:rPr lang="en-US" sz="1600" dirty="0" smtClean="0"/>
              <a:t>	…one </a:t>
            </a:r>
            <a:r>
              <a:rPr lang="en-US" sz="1600" dirty="0"/>
              <a:t>pot of </a:t>
            </a:r>
            <a:r>
              <a:rPr lang="en-US" sz="1600" dirty="0" smtClean="0"/>
              <a:t>tea” </a:t>
            </a:r>
          </a:p>
          <a:p>
            <a:r>
              <a:rPr lang="en-US" sz="1600" dirty="0" err="1" smtClean="0"/>
              <a:t>sì</a:t>
            </a:r>
            <a:r>
              <a:rPr lang="en-US" sz="1600" dirty="0" smtClean="0"/>
              <a:t> </a:t>
            </a:r>
            <a:r>
              <a:rPr lang="en-US" sz="1600" dirty="0" err="1"/>
              <a:t>bēi</a:t>
            </a:r>
            <a:r>
              <a:rPr lang="en-US" sz="1600" dirty="0"/>
              <a:t> </a:t>
            </a:r>
            <a:r>
              <a:rPr lang="en-US" sz="1600" dirty="0" err="1"/>
              <a:t>bīng</a:t>
            </a:r>
            <a:r>
              <a:rPr lang="en-US" sz="1600" dirty="0"/>
              <a:t> </a:t>
            </a:r>
            <a:r>
              <a:rPr lang="en-US" sz="1600" dirty="0" err="1" smtClean="0"/>
              <a:t>shuǐ</a:t>
            </a:r>
            <a:r>
              <a:rPr lang="en-US" sz="1600" dirty="0" smtClean="0"/>
              <a:t> (</a:t>
            </a:r>
            <a:r>
              <a:rPr lang="ja-JP" altLang="en-US" sz="1600" dirty="0" smtClean="0"/>
              <a:t>四</a:t>
            </a:r>
            <a:r>
              <a:rPr lang="ja-JP" altLang="en-US" sz="1600" dirty="0"/>
              <a:t>杯冰水</a:t>
            </a:r>
            <a:r>
              <a:rPr lang="en-US" altLang="ja-JP" sz="1600" dirty="0" smtClean="0"/>
              <a:t>!</a:t>
            </a:r>
            <a:r>
              <a:rPr lang="en-US" sz="1600" dirty="0" smtClean="0"/>
              <a:t>)</a:t>
            </a:r>
            <a:r>
              <a:rPr lang="en-US" sz="1600" dirty="0"/>
              <a:t/>
            </a:r>
            <a:br>
              <a:rPr lang="en-US" sz="1600" dirty="0"/>
            </a:br>
            <a:r>
              <a:rPr lang="en-US" sz="1600" dirty="0" smtClean="0"/>
              <a:t>	…four </a:t>
            </a:r>
            <a:r>
              <a:rPr lang="en-US" sz="1600" dirty="0"/>
              <a:t>cups of ice water</a:t>
            </a:r>
            <a:r>
              <a:rPr lang="en-US" sz="1600" dirty="0" smtClean="0"/>
              <a:t>.</a:t>
            </a:r>
          </a:p>
          <a:p>
            <a:r>
              <a:rPr lang="en-US" sz="1600" dirty="0"/>
              <a:t>“</a:t>
            </a:r>
            <a:r>
              <a:rPr lang="en-US" sz="1600" dirty="0" err="1"/>
              <a:t>Wǒ</a:t>
            </a:r>
            <a:r>
              <a:rPr lang="en-US" sz="1600" dirty="0"/>
              <a:t> </a:t>
            </a:r>
            <a:r>
              <a:rPr lang="en-US" sz="1600" dirty="0" err="1"/>
              <a:t>yǒu</a:t>
            </a:r>
            <a:r>
              <a:rPr lang="en-US" sz="1600" dirty="0"/>
              <a:t> </a:t>
            </a:r>
            <a:r>
              <a:rPr lang="en-US" sz="1600" dirty="0" err="1"/>
              <a:t>jì</a:t>
            </a:r>
            <a:r>
              <a:rPr lang="en-US" sz="1600" dirty="0"/>
              <a:t> </a:t>
            </a:r>
            <a:r>
              <a:rPr lang="en-US" sz="1600" dirty="0" err="1"/>
              <a:t>kǒu</a:t>
            </a:r>
            <a:r>
              <a:rPr lang="en-US" sz="1600" dirty="0"/>
              <a:t>.” (</a:t>
            </a:r>
            <a:r>
              <a:rPr lang="ja-JP" altLang="en-US" sz="1600" dirty="0"/>
              <a:t>我有忌口</a:t>
            </a:r>
            <a:r>
              <a:rPr lang="en-US" altLang="ja-JP" sz="1600" dirty="0" smtClean="0"/>
              <a:t>.</a:t>
            </a:r>
            <a:r>
              <a:rPr lang="en-US" sz="1600" dirty="0" smtClean="0"/>
              <a:t>)</a:t>
            </a:r>
            <a:endParaRPr lang="en-US" altLang="ja-JP" sz="1600" dirty="0" smtClean="0"/>
          </a:p>
          <a:p>
            <a:r>
              <a:rPr lang="en-US" altLang="ja-JP" sz="1600" dirty="0" smtClean="0"/>
              <a:t>“</a:t>
            </a:r>
            <a:r>
              <a:rPr lang="en-US" altLang="ja-JP" sz="1600" dirty="0" err="1" smtClean="0"/>
              <a:t>Nǐ</a:t>
            </a:r>
            <a:r>
              <a:rPr lang="en-US" altLang="ja-JP" sz="1600" dirty="0" smtClean="0"/>
              <a:t> </a:t>
            </a:r>
            <a:r>
              <a:rPr lang="en-US" sz="1600" dirty="0" err="1"/>
              <a:t>yǒu</a:t>
            </a:r>
            <a:r>
              <a:rPr lang="en-US" sz="1600" dirty="0"/>
              <a:t> </a:t>
            </a:r>
            <a:r>
              <a:rPr lang="en-US" sz="1600" dirty="0" err="1"/>
              <a:t>méi</a:t>
            </a:r>
            <a:r>
              <a:rPr lang="en-US" sz="1600" dirty="0"/>
              <a:t> </a:t>
            </a:r>
            <a:r>
              <a:rPr lang="en-US" sz="1600" dirty="0" err="1"/>
              <a:t>yǒu</a:t>
            </a:r>
            <a:r>
              <a:rPr lang="en-US" sz="1600" dirty="0" smtClean="0"/>
              <a:t>…” </a:t>
            </a:r>
            <a:r>
              <a:rPr lang="en-US" altLang="ja-JP" sz="1600" dirty="0" smtClean="0"/>
              <a:t>(</a:t>
            </a:r>
            <a:r>
              <a:rPr lang="ja-JP" altLang="en-US" sz="1600" dirty="0" smtClean="0"/>
              <a:t>你</a:t>
            </a:r>
            <a:r>
              <a:rPr lang="ja-JP" altLang="en-US" sz="1600" dirty="0"/>
              <a:t>有没有</a:t>
            </a:r>
            <a:r>
              <a:rPr lang="en-US" altLang="ja-JP" sz="1600" dirty="0" smtClean="0"/>
              <a:t>…</a:t>
            </a:r>
            <a:r>
              <a:rPr lang="en-US" altLang="ja-JP" sz="1600" dirty="0"/>
              <a:t>)</a:t>
            </a:r>
            <a:r>
              <a:rPr lang="en-US" sz="1600" dirty="0"/>
              <a:t> </a:t>
            </a:r>
            <a:br>
              <a:rPr lang="en-US" sz="1600" dirty="0"/>
            </a:br>
            <a:r>
              <a:rPr lang="en-US" sz="1600" dirty="0"/>
              <a:t>Do you </a:t>
            </a:r>
            <a:r>
              <a:rPr lang="en-US" sz="1600" dirty="0" smtClean="0"/>
              <a:t>have (or not have)…</a:t>
            </a:r>
            <a:endParaRPr lang="en-US" sz="1600" dirty="0"/>
          </a:p>
          <a:p>
            <a:pPr marL="0" indent="0">
              <a:buNone/>
            </a:pPr>
            <a:endParaRPr lang="en-US" sz="1600" dirty="0"/>
          </a:p>
        </p:txBody>
      </p:sp>
      <p:sp>
        <p:nvSpPr>
          <p:cNvPr id="4" name="TextBox 3"/>
          <p:cNvSpPr txBox="1"/>
          <p:nvPr/>
        </p:nvSpPr>
        <p:spPr>
          <a:xfrm>
            <a:off x="1385049" y="2532774"/>
            <a:ext cx="4457005" cy="2862322"/>
          </a:xfrm>
          <a:prstGeom prst="rect">
            <a:avLst/>
          </a:prstGeom>
          <a:noFill/>
        </p:spPr>
        <p:txBody>
          <a:bodyPr wrap="square" rtlCol="0">
            <a:spAutoFit/>
          </a:bodyPr>
          <a:lstStyle/>
          <a:p>
            <a:r>
              <a:rPr lang="en-US" b="1" cap="all" dirty="0" smtClean="0"/>
              <a:t>NEW VOCABULARY</a:t>
            </a:r>
          </a:p>
          <a:p>
            <a:pPr marL="285750" indent="-285750">
              <a:buFont typeface="Arial" panose="020B0604020202020204" pitchFamily="34" charset="0"/>
              <a:buChar char="•"/>
            </a:pPr>
            <a:r>
              <a:rPr lang="en-US" sz="2400" dirty="0" err="1" smtClean="0"/>
              <a:t>ná</a:t>
            </a:r>
            <a:r>
              <a:rPr lang="en-US" sz="2400" dirty="0" smtClean="0"/>
              <a:t> (</a:t>
            </a:r>
            <a:r>
              <a:rPr lang="ja-JP" altLang="en-US" sz="2400" dirty="0" smtClean="0"/>
              <a:t>拿</a:t>
            </a:r>
            <a:r>
              <a:rPr lang="en-US" altLang="ja-JP" sz="2400" dirty="0" smtClean="0"/>
              <a:t>) – </a:t>
            </a:r>
            <a:r>
              <a:rPr lang="en-US" altLang="ja-JP" sz="2400" i="1" dirty="0" smtClean="0"/>
              <a:t>verb</a:t>
            </a:r>
            <a:r>
              <a:rPr lang="en-US" altLang="ja-JP" sz="2400" dirty="0" smtClean="0"/>
              <a:t> – to get</a:t>
            </a:r>
          </a:p>
          <a:p>
            <a:pPr marL="285750" indent="-285750">
              <a:buFont typeface="Arial" panose="020B0604020202020204" pitchFamily="34" charset="0"/>
              <a:buChar char="•"/>
            </a:pPr>
            <a:r>
              <a:rPr lang="en-US" sz="2400" dirty="0" err="1"/>
              <a:t>cài</a:t>
            </a:r>
            <a:r>
              <a:rPr lang="en-US" sz="2400" dirty="0"/>
              <a:t> </a:t>
            </a:r>
            <a:r>
              <a:rPr lang="en-US" sz="2400" dirty="0" err="1" smtClean="0"/>
              <a:t>dān</a:t>
            </a:r>
            <a:r>
              <a:rPr lang="en-US" sz="2400" dirty="0" smtClean="0"/>
              <a:t> (</a:t>
            </a:r>
            <a:r>
              <a:rPr lang="ja-JP" altLang="en-US" sz="2400" dirty="0" smtClean="0"/>
              <a:t>菜单</a:t>
            </a:r>
            <a:r>
              <a:rPr lang="en-US" sz="2400" dirty="0" smtClean="0"/>
              <a:t>) – </a:t>
            </a:r>
            <a:r>
              <a:rPr lang="en-US" sz="2400" i="1" dirty="0" smtClean="0"/>
              <a:t>noun</a:t>
            </a:r>
            <a:r>
              <a:rPr lang="en-US" sz="2400" dirty="0" smtClean="0"/>
              <a:t> – menu</a:t>
            </a:r>
          </a:p>
          <a:p>
            <a:pPr marL="285750" indent="-285750">
              <a:buFont typeface="Arial" panose="020B0604020202020204" pitchFamily="34" charset="0"/>
              <a:buChar char="•"/>
            </a:pPr>
            <a:r>
              <a:rPr lang="en-US" sz="2400" dirty="0" err="1"/>
              <a:t>c</a:t>
            </a:r>
            <a:r>
              <a:rPr lang="en-US" sz="2400" dirty="0" err="1" smtClean="0"/>
              <a:t>há</a:t>
            </a:r>
            <a:r>
              <a:rPr lang="en-US" sz="2400" dirty="0" smtClean="0"/>
              <a:t> (</a:t>
            </a:r>
            <a:r>
              <a:rPr lang="ja-JP" altLang="en-US" sz="2400" dirty="0" smtClean="0"/>
              <a:t>茶</a:t>
            </a:r>
            <a:r>
              <a:rPr lang="en-US" altLang="ja-JP" sz="2400" dirty="0" smtClean="0"/>
              <a:t>)</a:t>
            </a:r>
            <a:r>
              <a:rPr lang="en-US" sz="2400" dirty="0" smtClean="0"/>
              <a:t>– </a:t>
            </a:r>
            <a:r>
              <a:rPr lang="en-US" sz="2400" i="1" dirty="0" smtClean="0"/>
              <a:t>noun</a:t>
            </a:r>
            <a:r>
              <a:rPr lang="en-US" sz="2400" dirty="0" smtClean="0"/>
              <a:t> – tea </a:t>
            </a:r>
          </a:p>
          <a:p>
            <a:pPr marL="285750" indent="-285750">
              <a:buFont typeface="Arial" panose="020B0604020202020204" pitchFamily="34" charset="0"/>
              <a:buChar char="•"/>
            </a:pPr>
            <a:r>
              <a:rPr lang="en-US" sz="2400" dirty="0" err="1"/>
              <a:t>yǐnliào</a:t>
            </a:r>
            <a:r>
              <a:rPr lang="en-US" sz="2400" dirty="0"/>
              <a:t> </a:t>
            </a:r>
            <a:r>
              <a:rPr lang="en-US" sz="2400" dirty="0" smtClean="0"/>
              <a:t>(</a:t>
            </a:r>
            <a:r>
              <a:rPr lang="zh-CN" altLang="en-US" sz="2400" dirty="0"/>
              <a:t>饮</a:t>
            </a:r>
            <a:r>
              <a:rPr lang="zh-CN" altLang="en-US" sz="2400" dirty="0" smtClean="0"/>
              <a:t>料</a:t>
            </a:r>
            <a:r>
              <a:rPr lang="en-US" altLang="zh-CN" sz="2400" dirty="0" smtClean="0"/>
              <a:t>) – noun – </a:t>
            </a:r>
            <a:r>
              <a:rPr lang="en-US" altLang="zh-CN" sz="2400" dirty="0"/>
              <a:t>d</a:t>
            </a:r>
            <a:r>
              <a:rPr lang="en-US" sz="2400" dirty="0" smtClean="0"/>
              <a:t>rink </a:t>
            </a:r>
          </a:p>
          <a:p>
            <a:pPr marL="285750" indent="-285750">
              <a:buFont typeface="Arial" panose="020B0604020202020204" pitchFamily="34" charset="0"/>
              <a:buChar char="•"/>
            </a:pPr>
            <a:r>
              <a:rPr lang="en-US" sz="2400" dirty="0" err="1" smtClean="0"/>
              <a:t>jì</a:t>
            </a:r>
            <a:r>
              <a:rPr lang="en-US" sz="2400" dirty="0" smtClean="0"/>
              <a:t> </a:t>
            </a:r>
            <a:r>
              <a:rPr lang="en-US" sz="2400" dirty="0" err="1" smtClean="0"/>
              <a:t>kǒu</a:t>
            </a:r>
            <a:r>
              <a:rPr lang="en-US" sz="2400" dirty="0" smtClean="0"/>
              <a:t> (</a:t>
            </a:r>
            <a:r>
              <a:rPr lang="ja-JP" altLang="en-US" sz="2400" dirty="0"/>
              <a:t>忌</a:t>
            </a:r>
            <a:r>
              <a:rPr lang="ja-JP" altLang="en-US" sz="2400" dirty="0" smtClean="0"/>
              <a:t>口</a:t>
            </a:r>
            <a:r>
              <a:rPr lang="en-US" altLang="ja-JP" sz="2400" dirty="0" smtClean="0"/>
              <a:t>) </a:t>
            </a:r>
            <a:r>
              <a:rPr lang="en-US" sz="2400" dirty="0" smtClean="0"/>
              <a:t>– </a:t>
            </a:r>
            <a:r>
              <a:rPr lang="en-US" sz="2400" i="1" dirty="0" smtClean="0"/>
              <a:t>noun</a:t>
            </a:r>
            <a:r>
              <a:rPr lang="en-US" sz="2400" dirty="0" smtClean="0"/>
              <a:t> – allergies/dietary restrictions</a:t>
            </a:r>
            <a:endParaRPr lang="en-US" sz="2400" b="1" cap="all" dirty="0"/>
          </a:p>
          <a:p>
            <a:endParaRPr lang="en-US" dirty="0"/>
          </a:p>
        </p:txBody>
      </p:sp>
    </p:spTree>
    <p:extLst>
      <p:ext uri="{BB962C8B-B14F-4D97-AF65-F5344CB8AC3E}">
        <p14:creationId xmlns:p14="http://schemas.microsoft.com/office/powerpoint/2010/main" val="172832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barn(inVertical)">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calcmode="lin" valueType="num">
                                      <p:cBhvr>
                                        <p:cTn id="26"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p:cTn id="33"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wipe(down)">
                                      <p:cBhvr>
                                        <p:cTn id="40" dur="580">
                                          <p:stCondLst>
                                            <p:cond delay="0"/>
                                          </p:stCondLst>
                                        </p:cTn>
                                        <p:tgtEl>
                                          <p:spTgt spid="3">
                                            <p:txEl>
                                              <p:pRg st="0" end="0"/>
                                            </p:txEl>
                                          </p:spTgt>
                                        </p:tgtEl>
                                      </p:cBhvr>
                                    </p:animEffect>
                                    <p:anim calcmode="lin" valueType="num">
                                      <p:cBhvr>
                                        <p:cTn id="4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0" end="0"/>
                                            </p:txEl>
                                          </p:spTgt>
                                        </p:tgtEl>
                                      </p:cBhvr>
                                      <p:to x="100000" y="60000"/>
                                    </p:animScale>
                                    <p:animScale>
                                      <p:cBhvr>
                                        <p:cTn id="47" dur="166" decel="50000">
                                          <p:stCondLst>
                                            <p:cond delay="676"/>
                                          </p:stCondLst>
                                        </p:cTn>
                                        <p:tgtEl>
                                          <p:spTgt spid="3">
                                            <p:txEl>
                                              <p:pRg st="0" end="0"/>
                                            </p:txEl>
                                          </p:spTgt>
                                        </p:tgtEl>
                                      </p:cBhvr>
                                      <p:to x="100000" y="100000"/>
                                    </p:animScale>
                                    <p:animScale>
                                      <p:cBhvr>
                                        <p:cTn id="48" dur="26">
                                          <p:stCondLst>
                                            <p:cond delay="1312"/>
                                          </p:stCondLst>
                                        </p:cTn>
                                        <p:tgtEl>
                                          <p:spTgt spid="3">
                                            <p:txEl>
                                              <p:pRg st="0" end="0"/>
                                            </p:txEl>
                                          </p:spTgt>
                                        </p:tgtEl>
                                      </p:cBhvr>
                                      <p:to x="100000" y="80000"/>
                                    </p:animScale>
                                    <p:animScale>
                                      <p:cBhvr>
                                        <p:cTn id="49" dur="166" decel="50000">
                                          <p:stCondLst>
                                            <p:cond delay="1338"/>
                                          </p:stCondLst>
                                        </p:cTn>
                                        <p:tgtEl>
                                          <p:spTgt spid="3">
                                            <p:txEl>
                                              <p:pRg st="0" end="0"/>
                                            </p:txEl>
                                          </p:spTgt>
                                        </p:tgtEl>
                                      </p:cBhvr>
                                      <p:to x="100000" y="100000"/>
                                    </p:animScale>
                                    <p:animScale>
                                      <p:cBhvr>
                                        <p:cTn id="50" dur="26">
                                          <p:stCondLst>
                                            <p:cond delay="1642"/>
                                          </p:stCondLst>
                                        </p:cTn>
                                        <p:tgtEl>
                                          <p:spTgt spid="3">
                                            <p:txEl>
                                              <p:pRg st="0" end="0"/>
                                            </p:txEl>
                                          </p:spTgt>
                                        </p:tgtEl>
                                      </p:cBhvr>
                                      <p:to x="100000" y="90000"/>
                                    </p:animScale>
                                    <p:animScale>
                                      <p:cBhvr>
                                        <p:cTn id="51" dur="166" decel="50000">
                                          <p:stCondLst>
                                            <p:cond delay="1668"/>
                                          </p:stCondLst>
                                        </p:cTn>
                                        <p:tgtEl>
                                          <p:spTgt spid="3">
                                            <p:txEl>
                                              <p:pRg st="0" end="0"/>
                                            </p:txEl>
                                          </p:spTgt>
                                        </p:tgtEl>
                                      </p:cBhvr>
                                      <p:to x="100000" y="100000"/>
                                    </p:animScale>
                                    <p:animScale>
                                      <p:cBhvr>
                                        <p:cTn id="52" dur="26">
                                          <p:stCondLst>
                                            <p:cond delay="1808"/>
                                          </p:stCondLst>
                                        </p:cTn>
                                        <p:tgtEl>
                                          <p:spTgt spid="3">
                                            <p:txEl>
                                              <p:pRg st="0" end="0"/>
                                            </p:txEl>
                                          </p:spTgt>
                                        </p:tgtEl>
                                      </p:cBhvr>
                                      <p:to x="100000" y="95000"/>
                                    </p:animScale>
                                    <p:animScale>
                                      <p:cBhvr>
                                        <p:cTn id="53" dur="166" decel="50000">
                                          <p:stCondLst>
                                            <p:cond delay="1834"/>
                                          </p:stCondLst>
                                        </p:cTn>
                                        <p:tgtEl>
                                          <p:spTgt spid="3">
                                            <p:txEl>
                                              <p:pRg st="0" end="0"/>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3">
                                            <p:txEl>
                                              <p:pRg st="1" end="1"/>
                                            </p:txEl>
                                          </p:spTgt>
                                        </p:tgtEl>
                                        <p:attrNameLst>
                                          <p:attrName>style.visibility</p:attrName>
                                        </p:attrNameLst>
                                      </p:cBhvr>
                                      <p:to>
                                        <p:strVal val="visible"/>
                                      </p:to>
                                    </p:set>
                                    <p:animEffect transition="in" filter="wipe(down)">
                                      <p:cBhvr>
                                        <p:cTn id="58" dur="580">
                                          <p:stCondLst>
                                            <p:cond delay="0"/>
                                          </p:stCondLst>
                                        </p:cTn>
                                        <p:tgtEl>
                                          <p:spTgt spid="3">
                                            <p:txEl>
                                              <p:pRg st="1" end="1"/>
                                            </p:txEl>
                                          </p:spTgt>
                                        </p:tgtEl>
                                      </p:cBhvr>
                                    </p:animEffect>
                                    <p:anim calcmode="lin" valueType="num">
                                      <p:cBhvr>
                                        <p:cTn id="5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1" end="1"/>
                                            </p:txEl>
                                          </p:spTgt>
                                        </p:tgtEl>
                                      </p:cBhvr>
                                      <p:to x="100000" y="60000"/>
                                    </p:animScale>
                                    <p:animScale>
                                      <p:cBhvr>
                                        <p:cTn id="65" dur="166" decel="50000">
                                          <p:stCondLst>
                                            <p:cond delay="676"/>
                                          </p:stCondLst>
                                        </p:cTn>
                                        <p:tgtEl>
                                          <p:spTgt spid="3">
                                            <p:txEl>
                                              <p:pRg st="1" end="1"/>
                                            </p:txEl>
                                          </p:spTgt>
                                        </p:tgtEl>
                                      </p:cBhvr>
                                      <p:to x="100000" y="100000"/>
                                    </p:animScale>
                                    <p:animScale>
                                      <p:cBhvr>
                                        <p:cTn id="66" dur="26">
                                          <p:stCondLst>
                                            <p:cond delay="1312"/>
                                          </p:stCondLst>
                                        </p:cTn>
                                        <p:tgtEl>
                                          <p:spTgt spid="3">
                                            <p:txEl>
                                              <p:pRg st="1" end="1"/>
                                            </p:txEl>
                                          </p:spTgt>
                                        </p:tgtEl>
                                      </p:cBhvr>
                                      <p:to x="100000" y="80000"/>
                                    </p:animScale>
                                    <p:animScale>
                                      <p:cBhvr>
                                        <p:cTn id="67" dur="166" decel="50000">
                                          <p:stCondLst>
                                            <p:cond delay="1338"/>
                                          </p:stCondLst>
                                        </p:cTn>
                                        <p:tgtEl>
                                          <p:spTgt spid="3">
                                            <p:txEl>
                                              <p:pRg st="1" end="1"/>
                                            </p:txEl>
                                          </p:spTgt>
                                        </p:tgtEl>
                                      </p:cBhvr>
                                      <p:to x="100000" y="100000"/>
                                    </p:animScale>
                                    <p:animScale>
                                      <p:cBhvr>
                                        <p:cTn id="68" dur="26">
                                          <p:stCondLst>
                                            <p:cond delay="1642"/>
                                          </p:stCondLst>
                                        </p:cTn>
                                        <p:tgtEl>
                                          <p:spTgt spid="3">
                                            <p:txEl>
                                              <p:pRg st="1" end="1"/>
                                            </p:txEl>
                                          </p:spTgt>
                                        </p:tgtEl>
                                      </p:cBhvr>
                                      <p:to x="100000" y="90000"/>
                                    </p:animScale>
                                    <p:animScale>
                                      <p:cBhvr>
                                        <p:cTn id="69" dur="166" decel="50000">
                                          <p:stCondLst>
                                            <p:cond delay="1668"/>
                                          </p:stCondLst>
                                        </p:cTn>
                                        <p:tgtEl>
                                          <p:spTgt spid="3">
                                            <p:txEl>
                                              <p:pRg st="1" end="1"/>
                                            </p:txEl>
                                          </p:spTgt>
                                        </p:tgtEl>
                                      </p:cBhvr>
                                      <p:to x="100000" y="100000"/>
                                    </p:animScale>
                                    <p:animScale>
                                      <p:cBhvr>
                                        <p:cTn id="70" dur="26">
                                          <p:stCondLst>
                                            <p:cond delay="1808"/>
                                          </p:stCondLst>
                                        </p:cTn>
                                        <p:tgtEl>
                                          <p:spTgt spid="3">
                                            <p:txEl>
                                              <p:pRg st="1" end="1"/>
                                            </p:txEl>
                                          </p:spTgt>
                                        </p:tgtEl>
                                      </p:cBhvr>
                                      <p:to x="100000" y="95000"/>
                                    </p:animScale>
                                    <p:animScale>
                                      <p:cBhvr>
                                        <p:cTn id="71" dur="166" decel="50000">
                                          <p:stCondLst>
                                            <p:cond delay="1834"/>
                                          </p:stCondLst>
                                        </p:cTn>
                                        <p:tgtEl>
                                          <p:spTgt spid="3">
                                            <p:txEl>
                                              <p:pRg st="1" end="1"/>
                                            </p:txEl>
                                          </p:spTgt>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3">
                                            <p:txEl>
                                              <p:pRg st="2" end="2"/>
                                            </p:txEl>
                                          </p:spTgt>
                                        </p:tgtEl>
                                        <p:attrNameLst>
                                          <p:attrName>style.visibility</p:attrName>
                                        </p:attrNameLst>
                                      </p:cBhvr>
                                      <p:to>
                                        <p:strVal val="visible"/>
                                      </p:to>
                                    </p:set>
                                    <p:animEffect transition="in" filter="wipe(down)">
                                      <p:cBhvr>
                                        <p:cTn id="76" dur="580">
                                          <p:stCondLst>
                                            <p:cond delay="0"/>
                                          </p:stCondLst>
                                        </p:cTn>
                                        <p:tgtEl>
                                          <p:spTgt spid="3">
                                            <p:txEl>
                                              <p:pRg st="2" end="2"/>
                                            </p:txEl>
                                          </p:spTgt>
                                        </p:tgtEl>
                                      </p:cBhvr>
                                    </p:animEffect>
                                    <p:anim calcmode="lin" valueType="num">
                                      <p:cBhvr>
                                        <p:cTn id="77"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3">
                                            <p:txEl>
                                              <p:pRg st="2" end="2"/>
                                            </p:txEl>
                                          </p:spTgt>
                                        </p:tgtEl>
                                      </p:cBhvr>
                                      <p:to x="100000" y="60000"/>
                                    </p:animScale>
                                    <p:animScale>
                                      <p:cBhvr>
                                        <p:cTn id="83" dur="166" decel="50000">
                                          <p:stCondLst>
                                            <p:cond delay="676"/>
                                          </p:stCondLst>
                                        </p:cTn>
                                        <p:tgtEl>
                                          <p:spTgt spid="3">
                                            <p:txEl>
                                              <p:pRg st="2" end="2"/>
                                            </p:txEl>
                                          </p:spTgt>
                                        </p:tgtEl>
                                      </p:cBhvr>
                                      <p:to x="100000" y="100000"/>
                                    </p:animScale>
                                    <p:animScale>
                                      <p:cBhvr>
                                        <p:cTn id="84" dur="26">
                                          <p:stCondLst>
                                            <p:cond delay="1312"/>
                                          </p:stCondLst>
                                        </p:cTn>
                                        <p:tgtEl>
                                          <p:spTgt spid="3">
                                            <p:txEl>
                                              <p:pRg st="2" end="2"/>
                                            </p:txEl>
                                          </p:spTgt>
                                        </p:tgtEl>
                                      </p:cBhvr>
                                      <p:to x="100000" y="80000"/>
                                    </p:animScale>
                                    <p:animScale>
                                      <p:cBhvr>
                                        <p:cTn id="85" dur="166" decel="50000">
                                          <p:stCondLst>
                                            <p:cond delay="1338"/>
                                          </p:stCondLst>
                                        </p:cTn>
                                        <p:tgtEl>
                                          <p:spTgt spid="3">
                                            <p:txEl>
                                              <p:pRg st="2" end="2"/>
                                            </p:txEl>
                                          </p:spTgt>
                                        </p:tgtEl>
                                      </p:cBhvr>
                                      <p:to x="100000" y="100000"/>
                                    </p:animScale>
                                    <p:animScale>
                                      <p:cBhvr>
                                        <p:cTn id="86" dur="26">
                                          <p:stCondLst>
                                            <p:cond delay="1642"/>
                                          </p:stCondLst>
                                        </p:cTn>
                                        <p:tgtEl>
                                          <p:spTgt spid="3">
                                            <p:txEl>
                                              <p:pRg st="2" end="2"/>
                                            </p:txEl>
                                          </p:spTgt>
                                        </p:tgtEl>
                                      </p:cBhvr>
                                      <p:to x="100000" y="90000"/>
                                    </p:animScale>
                                    <p:animScale>
                                      <p:cBhvr>
                                        <p:cTn id="87" dur="166" decel="50000">
                                          <p:stCondLst>
                                            <p:cond delay="1668"/>
                                          </p:stCondLst>
                                        </p:cTn>
                                        <p:tgtEl>
                                          <p:spTgt spid="3">
                                            <p:txEl>
                                              <p:pRg st="2" end="2"/>
                                            </p:txEl>
                                          </p:spTgt>
                                        </p:tgtEl>
                                      </p:cBhvr>
                                      <p:to x="100000" y="100000"/>
                                    </p:animScale>
                                    <p:animScale>
                                      <p:cBhvr>
                                        <p:cTn id="88" dur="26">
                                          <p:stCondLst>
                                            <p:cond delay="1808"/>
                                          </p:stCondLst>
                                        </p:cTn>
                                        <p:tgtEl>
                                          <p:spTgt spid="3">
                                            <p:txEl>
                                              <p:pRg st="2" end="2"/>
                                            </p:txEl>
                                          </p:spTgt>
                                        </p:tgtEl>
                                      </p:cBhvr>
                                      <p:to x="100000" y="95000"/>
                                    </p:animScale>
                                    <p:animScale>
                                      <p:cBhvr>
                                        <p:cTn id="89" dur="166" decel="50000">
                                          <p:stCondLst>
                                            <p:cond delay="1834"/>
                                          </p:stCondLst>
                                        </p:cTn>
                                        <p:tgtEl>
                                          <p:spTgt spid="3">
                                            <p:txEl>
                                              <p:pRg st="2" end="2"/>
                                            </p:txEl>
                                          </p:spTgt>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3">
                                            <p:txEl>
                                              <p:pRg st="3" end="3"/>
                                            </p:txEl>
                                          </p:spTgt>
                                        </p:tgtEl>
                                        <p:attrNameLst>
                                          <p:attrName>style.visibility</p:attrName>
                                        </p:attrNameLst>
                                      </p:cBhvr>
                                      <p:to>
                                        <p:strVal val="visible"/>
                                      </p:to>
                                    </p:set>
                                    <p:animEffect transition="in" filter="fade">
                                      <p:cBhvr>
                                        <p:cTn id="94" dur="1000"/>
                                        <p:tgtEl>
                                          <p:spTgt spid="3">
                                            <p:txEl>
                                              <p:pRg st="3" end="3"/>
                                            </p:txEl>
                                          </p:spTgt>
                                        </p:tgtEl>
                                      </p:cBhvr>
                                    </p:animEffect>
                                    <p:anim calcmode="lin" valueType="num">
                                      <p:cBhvr>
                                        <p:cTn id="9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nodeType="clickEffect">
                                  <p:stCondLst>
                                    <p:cond delay="0"/>
                                  </p:stCondLst>
                                  <p:childTnLst>
                                    <p:set>
                                      <p:cBhvr>
                                        <p:cTn id="100" dur="1" fill="hold">
                                          <p:stCondLst>
                                            <p:cond delay="0"/>
                                          </p:stCondLst>
                                        </p:cTn>
                                        <p:tgtEl>
                                          <p:spTgt spid="3">
                                            <p:txEl>
                                              <p:pRg st="4" end="4"/>
                                            </p:txEl>
                                          </p:spTgt>
                                        </p:tgtEl>
                                        <p:attrNameLst>
                                          <p:attrName>style.visibility</p:attrName>
                                        </p:attrNameLst>
                                      </p:cBhvr>
                                      <p:to>
                                        <p:strVal val="visible"/>
                                      </p:to>
                                    </p:set>
                                    <p:animEffect transition="in" filter="circle(in)">
                                      <p:cBhvr>
                                        <p:cTn id="101" dur="2000"/>
                                        <p:tgtEl>
                                          <p:spTgt spid="3">
                                            <p:txEl>
                                              <p:pRg st="4" end="4"/>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6" presetClass="entr" presetSubtype="16" fill="hold" nodeType="clickEffect">
                                  <p:stCondLst>
                                    <p:cond delay="0"/>
                                  </p:stCondLst>
                                  <p:childTnLst>
                                    <p:set>
                                      <p:cBhvr>
                                        <p:cTn id="105" dur="1" fill="hold">
                                          <p:stCondLst>
                                            <p:cond delay="0"/>
                                          </p:stCondLst>
                                        </p:cTn>
                                        <p:tgtEl>
                                          <p:spTgt spid="3">
                                            <p:txEl>
                                              <p:pRg st="5" end="5"/>
                                            </p:txEl>
                                          </p:spTgt>
                                        </p:tgtEl>
                                        <p:attrNameLst>
                                          <p:attrName>style.visibility</p:attrName>
                                        </p:attrNameLst>
                                      </p:cBhvr>
                                      <p:to>
                                        <p:strVal val="visible"/>
                                      </p:to>
                                    </p:set>
                                    <p:animEffect transition="in" filter="circle(in)">
                                      <p:cBhvr>
                                        <p:cTn id="106" dur="2000"/>
                                        <p:tgtEl>
                                          <p:spTgt spid="3">
                                            <p:txEl>
                                              <p:pRg st="5" end="5"/>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nodeType="clickEffect">
                                  <p:stCondLst>
                                    <p:cond delay="0"/>
                                  </p:stCondLst>
                                  <p:childTnLst>
                                    <p:set>
                                      <p:cBhvr>
                                        <p:cTn id="110" dur="1" fill="hold">
                                          <p:stCondLst>
                                            <p:cond delay="0"/>
                                          </p:stCondLst>
                                        </p:cTn>
                                        <p:tgtEl>
                                          <p:spTgt spid="3">
                                            <p:txEl>
                                              <p:pRg st="6" end="6"/>
                                            </p:txEl>
                                          </p:spTgt>
                                        </p:tgtEl>
                                        <p:attrNameLst>
                                          <p:attrName>style.visibility</p:attrName>
                                        </p:attrNameLst>
                                      </p:cBhvr>
                                      <p:to>
                                        <p:strVal val="visible"/>
                                      </p:to>
                                    </p:set>
                                    <p:animEffect transition="in" filter="circle(in)">
                                      <p:cBhvr>
                                        <p:cTn id="11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15631"/>
            <a:ext cx="9601196" cy="1303867"/>
          </a:xfrm>
        </p:spPr>
        <p:txBody>
          <a:bodyPr>
            <a:normAutofit fontScale="90000"/>
          </a:bodyPr>
          <a:lstStyle/>
          <a:p>
            <a:pPr lvl="1" algn="ctr" defTabSz="457200" rtl="0">
              <a:spcBef>
                <a:spcPct val="0"/>
              </a:spcBef>
            </a:pPr>
            <a:r>
              <a:rPr lang="en-US" sz="2800" dirty="0" smtClean="0">
                <a:latin typeface="Georgia" panose="02040502050405020303" pitchFamily="18" charset="0"/>
              </a:rPr>
              <a:t>What Sentences</a:t>
            </a:r>
            <a:br>
              <a:rPr lang="en-US" sz="2800" dirty="0" smtClean="0">
                <a:latin typeface="Georgia" panose="02040502050405020303" pitchFamily="18" charset="0"/>
              </a:rPr>
            </a:br>
            <a:r>
              <a:rPr lang="en-US" sz="2800" dirty="0">
                <a:latin typeface="Georgia" panose="02040502050405020303" pitchFamily="18" charset="0"/>
              </a:rPr>
              <a:t>Subject + </a:t>
            </a:r>
            <a:r>
              <a:rPr lang="en-US" sz="2800" dirty="0" smtClean="0">
                <a:latin typeface="Georgia" panose="02040502050405020303" pitchFamily="18" charset="0"/>
              </a:rPr>
              <a:t>verb </a:t>
            </a:r>
            <a:r>
              <a:rPr lang="en-US" sz="2800" dirty="0">
                <a:latin typeface="Georgia" panose="02040502050405020303" pitchFamily="18" charset="0"/>
              </a:rPr>
              <a:t>+ </a:t>
            </a:r>
            <a:r>
              <a:rPr lang="en-US" sz="2800" dirty="0" err="1">
                <a:latin typeface="Georgia" panose="02040502050405020303" pitchFamily="18" charset="0"/>
              </a:rPr>
              <a:t>shén</a:t>
            </a:r>
            <a:r>
              <a:rPr lang="en-US" sz="2800" dirty="0">
                <a:latin typeface="Georgia" panose="02040502050405020303" pitchFamily="18" charset="0"/>
              </a:rPr>
              <a:t> me + </a:t>
            </a:r>
            <a:r>
              <a:rPr lang="en-US" sz="2800" dirty="0" smtClean="0">
                <a:latin typeface="Georgia" panose="02040502050405020303" pitchFamily="18" charset="0"/>
              </a:rPr>
              <a:t>(noun</a:t>
            </a:r>
            <a:r>
              <a:rPr lang="en-US" sz="2800" dirty="0">
                <a:latin typeface="Georgia" panose="02040502050405020303" pitchFamily="18" charset="0"/>
              </a:rPr>
              <a:t>)</a:t>
            </a:r>
            <a:br>
              <a:rPr lang="en-US" sz="2800" dirty="0">
                <a:latin typeface="Georgia" panose="02040502050405020303" pitchFamily="18" charset="0"/>
              </a:rPr>
            </a:br>
            <a:endParaRPr lang="en-US" sz="2800" dirty="0">
              <a:latin typeface="Georgia" panose="02040502050405020303" pitchFamily="18" charset="0"/>
            </a:endParaRPr>
          </a:p>
        </p:txBody>
      </p:sp>
      <p:sp>
        <p:nvSpPr>
          <p:cNvPr id="3" name="Content Placeholder 2"/>
          <p:cNvSpPr>
            <a:spLocks noGrp="1"/>
          </p:cNvSpPr>
          <p:nvPr>
            <p:ph idx="1"/>
          </p:nvPr>
        </p:nvSpPr>
        <p:spPr>
          <a:xfrm>
            <a:off x="1295401" y="2468879"/>
            <a:ext cx="3683923" cy="3848793"/>
          </a:xfrm>
        </p:spPr>
        <p:txBody>
          <a:bodyPr>
            <a:normAutofit fontScale="70000" lnSpcReduction="20000"/>
          </a:bodyPr>
          <a:lstStyle/>
          <a:p>
            <a:r>
              <a:rPr lang="en-US" dirty="0" smtClean="0"/>
              <a:t>“What </a:t>
            </a:r>
            <a:r>
              <a:rPr lang="en-US" dirty="0"/>
              <a:t>is on the menu</a:t>
            </a:r>
            <a:r>
              <a:rPr lang="en-US" dirty="0" smtClean="0"/>
              <a:t>?”</a:t>
            </a:r>
          </a:p>
          <a:p>
            <a:pPr lvl="1"/>
            <a:r>
              <a:rPr lang="en-US" i="1" dirty="0" smtClean="0"/>
              <a:t>Menu has what?</a:t>
            </a:r>
            <a:endParaRPr lang="en-US" i="1" dirty="0"/>
          </a:p>
          <a:p>
            <a:r>
              <a:rPr lang="en-US" dirty="0" smtClean="0"/>
              <a:t>“What dish do </a:t>
            </a:r>
            <a:r>
              <a:rPr lang="en-US" dirty="0"/>
              <a:t>you </a:t>
            </a:r>
            <a:r>
              <a:rPr lang="en-US" dirty="0" smtClean="0"/>
              <a:t>like?”</a:t>
            </a:r>
          </a:p>
          <a:p>
            <a:pPr lvl="1"/>
            <a:r>
              <a:rPr lang="en-US" i="1" dirty="0" smtClean="0"/>
              <a:t>You like what dish?</a:t>
            </a:r>
            <a:endParaRPr lang="en-US" i="1" dirty="0"/>
          </a:p>
          <a:p>
            <a:r>
              <a:rPr lang="en-US" dirty="0" smtClean="0"/>
              <a:t>“What do you have good to </a:t>
            </a:r>
            <a:r>
              <a:rPr lang="en-US" dirty="0"/>
              <a:t>eat</a:t>
            </a:r>
            <a:r>
              <a:rPr lang="en-US" dirty="0" smtClean="0"/>
              <a:t>?”</a:t>
            </a:r>
          </a:p>
          <a:p>
            <a:pPr lvl="1"/>
            <a:r>
              <a:rPr lang="en-US" i="1" dirty="0" smtClean="0"/>
              <a:t>You have what good eat?</a:t>
            </a:r>
            <a:endParaRPr lang="en-US" i="1" dirty="0"/>
          </a:p>
          <a:p>
            <a:r>
              <a:rPr lang="en-US" dirty="0" smtClean="0"/>
              <a:t>“What allergies do you have?</a:t>
            </a:r>
          </a:p>
          <a:p>
            <a:pPr lvl="1"/>
            <a:r>
              <a:rPr lang="en-US" i="1" dirty="0" smtClean="0"/>
              <a:t>You have what allergies?</a:t>
            </a:r>
            <a:endParaRPr lang="en-US" i="1" dirty="0"/>
          </a:p>
          <a:p>
            <a:r>
              <a:rPr lang="en-US" dirty="0" smtClean="0"/>
              <a:t>“What </a:t>
            </a:r>
            <a:r>
              <a:rPr lang="en-US" dirty="0"/>
              <a:t>is </a:t>
            </a:r>
            <a:r>
              <a:rPr lang="en-US" dirty="0" smtClean="0"/>
              <a:t>this/that?”</a:t>
            </a:r>
          </a:p>
          <a:p>
            <a:pPr lvl="1"/>
            <a:r>
              <a:rPr lang="en-US" i="1" smtClean="0"/>
              <a:t>This/that </a:t>
            </a:r>
            <a:r>
              <a:rPr lang="en-US" i="1" dirty="0" smtClean="0"/>
              <a:t>is what?</a:t>
            </a:r>
          </a:p>
          <a:p>
            <a:r>
              <a:rPr lang="en-US" dirty="0" smtClean="0"/>
              <a:t>“What </a:t>
            </a:r>
            <a:r>
              <a:rPr lang="en-US" dirty="0"/>
              <a:t>sodas do you have</a:t>
            </a:r>
            <a:r>
              <a:rPr lang="en-US" dirty="0" smtClean="0"/>
              <a:t>?”</a:t>
            </a:r>
          </a:p>
          <a:p>
            <a:pPr lvl="1"/>
            <a:r>
              <a:rPr lang="en-US" i="1" dirty="0" smtClean="0"/>
              <a:t>You have what sodas?</a:t>
            </a:r>
            <a:endParaRPr lang="en-US" i="1" dirty="0"/>
          </a:p>
          <a:p>
            <a:pPr marL="0" indent="0">
              <a:buNone/>
            </a:pPr>
            <a:endParaRPr lang="en-US" dirty="0"/>
          </a:p>
          <a:p>
            <a:endParaRPr lang="en-US" dirty="0"/>
          </a:p>
        </p:txBody>
      </p:sp>
      <p:sp>
        <p:nvSpPr>
          <p:cNvPr id="4" name="TextBox 3"/>
          <p:cNvSpPr txBox="1"/>
          <p:nvPr/>
        </p:nvSpPr>
        <p:spPr>
          <a:xfrm>
            <a:off x="6608617" y="2585258"/>
            <a:ext cx="4480561" cy="3416320"/>
          </a:xfrm>
          <a:prstGeom prst="rect">
            <a:avLst/>
          </a:prstGeom>
          <a:noFill/>
        </p:spPr>
        <p:txBody>
          <a:bodyPr wrap="square" rtlCol="0">
            <a:spAutoFit/>
          </a:bodyPr>
          <a:lstStyle/>
          <a:p>
            <a:r>
              <a:rPr lang="en-US" dirty="0" smtClean="0"/>
              <a:t>“</a:t>
            </a:r>
            <a:r>
              <a:rPr lang="en-US" dirty="0" err="1" smtClean="0"/>
              <a:t>Càidān</a:t>
            </a:r>
            <a:r>
              <a:rPr lang="en-US" dirty="0" smtClean="0"/>
              <a:t> </a:t>
            </a:r>
            <a:r>
              <a:rPr lang="en-US" dirty="0" err="1" smtClean="0"/>
              <a:t>yǒu</a:t>
            </a:r>
            <a:r>
              <a:rPr lang="en-US" dirty="0" smtClean="0"/>
              <a:t> </a:t>
            </a:r>
            <a:r>
              <a:rPr lang="en-US" dirty="0" err="1" smtClean="0"/>
              <a:t>shénme</a:t>
            </a:r>
            <a:r>
              <a:rPr lang="en-US" dirty="0" smtClean="0"/>
              <a:t>?” (</a:t>
            </a:r>
            <a:r>
              <a:rPr lang="zh-CN" altLang="en-US" dirty="0" smtClean="0"/>
              <a:t>菜单有</a:t>
            </a:r>
            <a:r>
              <a:rPr lang="zh-CN" altLang="en-US" dirty="0"/>
              <a:t>什么</a:t>
            </a:r>
            <a:r>
              <a:rPr lang="zh-CN" altLang="en-US" dirty="0" smtClean="0"/>
              <a:t>？</a:t>
            </a:r>
            <a:r>
              <a:rPr lang="en-US" dirty="0" smtClean="0"/>
              <a:t>)</a:t>
            </a:r>
          </a:p>
          <a:p>
            <a:endParaRPr lang="en-US" dirty="0"/>
          </a:p>
          <a:p>
            <a:r>
              <a:rPr lang="en-US" altLang="zh-CN" dirty="0" smtClean="0"/>
              <a:t>“</a:t>
            </a:r>
            <a:r>
              <a:rPr lang="en-US" dirty="0" err="1"/>
              <a:t>Nǐ</a:t>
            </a:r>
            <a:r>
              <a:rPr lang="en-US" dirty="0"/>
              <a:t> </a:t>
            </a:r>
            <a:r>
              <a:rPr lang="en-US" dirty="0" err="1"/>
              <a:t>xǐhuān</a:t>
            </a:r>
            <a:r>
              <a:rPr lang="en-US" dirty="0"/>
              <a:t> </a:t>
            </a:r>
            <a:r>
              <a:rPr lang="en-US" dirty="0" err="1"/>
              <a:t>shénme</a:t>
            </a:r>
            <a:r>
              <a:rPr lang="en-US" dirty="0"/>
              <a:t> </a:t>
            </a:r>
            <a:r>
              <a:rPr lang="en-US" dirty="0" err="1"/>
              <a:t>cài</a:t>
            </a:r>
            <a:r>
              <a:rPr lang="en-US" dirty="0" smtClean="0"/>
              <a:t>?” (</a:t>
            </a:r>
            <a:r>
              <a:rPr lang="zh-CN" altLang="en-US" dirty="0" smtClean="0"/>
              <a:t>你</a:t>
            </a:r>
            <a:r>
              <a:rPr lang="zh-CN" altLang="en-US" dirty="0"/>
              <a:t>喜欢什么菜</a:t>
            </a:r>
            <a:r>
              <a:rPr lang="zh-CN" altLang="en-US" dirty="0" smtClean="0"/>
              <a:t>？</a:t>
            </a:r>
            <a:r>
              <a:rPr lang="en-US" altLang="zh-CN" dirty="0" smtClean="0"/>
              <a:t>)</a:t>
            </a:r>
          </a:p>
          <a:p>
            <a:endParaRPr lang="en-US" dirty="0"/>
          </a:p>
          <a:p>
            <a:r>
              <a:rPr lang="en-US" dirty="0" smtClean="0"/>
              <a:t>“</a:t>
            </a:r>
            <a:r>
              <a:rPr lang="en-US" dirty="0" err="1" smtClean="0"/>
              <a:t>Nǐ</a:t>
            </a:r>
            <a:r>
              <a:rPr lang="en-US" dirty="0" smtClean="0"/>
              <a:t> </a:t>
            </a:r>
            <a:r>
              <a:rPr lang="en-US" dirty="0" err="1"/>
              <a:t>yǒu</a:t>
            </a:r>
            <a:r>
              <a:rPr lang="en-US" dirty="0"/>
              <a:t> </a:t>
            </a:r>
            <a:r>
              <a:rPr lang="en-US" dirty="0" err="1" smtClean="0"/>
              <a:t>shénme</a:t>
            </a:r>
            <a:r>
              <a:rPr lang="en-US" dirty="0" smtClean="0"/>
              <a:t> </a:t>
            </a:r>
            <a:r>
              <a:rPr lang="en-US" dirty="0" err="1"/>
              <a:t>hào</a:t>
            </a:r>
            <a:r>
              <a:rPr lang="en-US" dirty="0"/>
              <a:t> </a:t>
            </a:r>
            <a:r>
              <a:rPr lang="en-US" dirty="0" err="1" smtClean="0"/>
              <a:t>chī</a:t>
            </a:r>
            <a:r>
              <a:rPr lang="en-US" dirty="0" smtClean="0"/>
              <a:t>?” </a:t>
            </a:r>
            <a:r>
              <a:rPr lang="en-US" altLang="ja-JP" dirty="0" smtClean="0"/>
              <a:t>(</a:t>
            </a:r>
            <a:r>
              <a:rPr lang="ja-JP" altLang="en-US" dirty="0" smtClean="0"/>
              <a:t>你</a:t>
            </a:r>
            <a:r>
              <a:rPr lang="ja-JP" altLang="en-US" dirty="0"/>
              <a:t>有什么好</a:t>
            </a:r>
            <a:r>
              <a:rPr lang="ja-JP" altLang="en-US" dirty="0" smtClean="0"/>
              <a:t>吃</a:t>
            </a:r>
            <a:r>
              <a:rPr lang="zh-CN" altLang="en-US" dirty="0" smtClean="0"/>
              <a:t>？</a:t>
            </a:r>
            <a:r>
              <a:rPr lang="en-US" altLang="zh-CN" dirty="0" smtClean="0"/>
              <a:t>)</a:t>
            </a:r>
          </a:p>
          <a:p>
            <a:endParaRPr lang="en-US" dirty="0"/>
          </a:p>
          <a:p>
            <a:r>
              <a:rPr lang="en-US" dirty="0"/>
              <a:t>“</a:t>
            </a:r>
            <a:r>
              <a:rPr lang="en-US" dirty="0" err="1"/>
              <a:t>Nǐ</a:t>
            </a:r>
            <a:r>
              <a:rPr lang="en-US" dirty="0"/>
              <a:t> </a:t>
            </a:r>
            <a:r>
              <a:rPr lang="en-US" dirty="0" err="1"/>
              <a:t>yǒu</a:t>
            </a:r>
            <a:r>
              <a:rPr lang="en-US" dirty="0"/>
              <a:t> </a:t>
            </a:r>
            <a:r>
              <a:rPr lang="en-US" dirty="0" err="1" smtClean="0"/>
              <a:t>shénme</a:t>
            </a:r>
            <a:r>
              <a:rPr lang="en-US" dirty="0" smtClean="0"/>
              <a:t> </a:t>
            </a:r>
            <a:r>
              <a:rPr lang="en-US" dirty="0" err="1"/>
              <a:t>jì</a:t>
            </a:r>
            <a:r>
              <a:rPr lang="en-US" dirty="0"/>
              <a:t> </a:t>
            </a:r>
            <a:r>
              <a:rPr lang="en-US" dirty="0" err="1"/>
              <a:t>kǒu</a:t>
            </a:r>
            <a:r>
              <a:rPr lang="en-US" dirty="0" smtClean="0"/>
              <a:t>?” </a:t>
            </a:r>
            <a:r>
              <a:rPr lang="en-US" altLang="ja-JP" dirty="0"/>
              <a:t>(</a:t>
            </a:r>
            <a:r>
              <a:rPr lang="ja-JP" altLang="en-US" dirty="0"/>
              <a:t>你有什</a:t>
            </a:r>
            <a:r>
              <a:rPr lang="ja-JP" altLang="en-US" dirty="0" smtClean="0"/>
              <a:t>么</a:t>
            </a:r>
            <a:r>
              <a:rPr lang="ja-JP" altLang="en-US" dirty="0"/>
              <a:t>忌口</a:t>
            </a:r>
            <a:r>
              <a:rPr lang="zh-CN" altLang="en-US" dirty="0" smtClean="0"/>
              <a:t>？</a:t>
            </a:r>
            <a:r>
              <a:rPr lang="en-US" altLang="zh-CN" dirty="0"/>
              <a:t>)</a:t>
            </a:r>
          </a:p>
          <a:p>
            <a:endParaRPr lang="en-US" dirty="0" smtClean="0"/>
          </a:p>
          <a:p>
            <a:endParaRPr lang="en-US" dirty="0" smtClean="0"/>
          </a:p>
          <a:p>
            <a:r>
              <a:rPr lang="en-US" altLang="ja-JP" dirty="0" smtClean="0"/>
              <a:t>“</a:t>
            </a:r>
            <a:r>
              <a:rPr lang="en-US" dirty="0" err="1" smtClean="0"/>
              <a:t>Zhè</a:t>
            </a:r>
            <a:r>
              <a:rPr lang="en-US" dirty="0" smtClean="0"/>
              <a:t>/</a:t>
            </a:r>
            <a:r>
              <a:rPr lang="en-US" dirty="0" err="1"/>
              <a:t>Nà</a:t>
            </a:r>
            <a:r>
              <a:rPr lang="en-US" dirty="0"/>
              <a:t> </a:t>
            </a:r>
            <a:r>
              <a:rPr lang="en-US" dirty="0" err="1" smtClean="0"/>
              <a:t>shì</a:t>
            </a:r>
            <a:r>
              <a:rPr lang="en-US" dirty="0" smtClean="0"/>
              <a:t> </a:t>
            </a:r>
            <a:r>
              <a:rPr lang="en-US" dirty="0" err="1" smtClean="0"/>
              <a:t>shénme</a:t>
            </a:r>
            <a:r>
              <a:rPr lang="en-US" dirty="0" smtClean="0"/>
              <a:t>?” (</a:t>
            </a:r>
            <a:r>
              <a:rPr lang="ja-JP" altLang="en-US" dirty="0" smtClean="0"/>
              <a:t>这</a:t>
            </a:r>
            <a:r>
              <a:rPr lang="en-US" altLang="ja-JP" dirty="0" smtClean="0"/>
              <a:t>/</a:t>
            </a:r>
            <a:r>
              <a:rPr lang="ja-JP" altLang="en-US" dirty="0" smtClean="0"/>
              <a:t>那 是</a:t>
            </a:r>
            <a:r>
              <a:rPr lang="ja-JP" altLang="en-US" dirty="0"/>
              <a:t>什</a:t>
            </a:r>
            <a:r>
              <a:rPr lang="ja-JP" altLang="en-US" dirty="0" smtClean="0"/>
              <a:t>么</a:t>
            </a:r>
            <a:r>
              <a:rPr lang="en-US" altLang="ja-JP" dirty="0" smtClean="0"/>
              <a:t>?)</a:t>
            </a:r>
          </a:p>
          <a:p>
            <a:endParaRPr lang="en-US" dirty="0"/>
          </a:p>
          <a:p>
            <a:r>
              <a:rPr lang="en-US" altLang="zh-CN" dirty="0" smtClean="0"/>
              <a:t>“</a:t>
            </a:r>
            <a:r>
              <a:rPr lang="it-IT" dirty="0"/>
              <a:t>Nǐ yǒu </a:t>
            </a:r>
            <a:r>
              <a:rPr lang="it-IT" dirty="0" smtClean="0"/>
              <a:t>shénme kělè?</a:t>
            </a:r>
            <a:r>
              <a:rPr lang="en-US" dirty="0" smtClean="0"/>
              <a:t>”</a:t>
            </a:r>
            <a:r>
              <a:rPr lang="it-IT" dirty="0" smtClean="0"/>
              <a:t> (</a:t>
            </a:r>
            <a:r>
              <a:rPr lang="zh-CN" altLang="en-US" dirty="0" smtClean="0"/>
              <a:t>你</a:t>
            </a:r>
            <a:r>
              <a:rPr lang="zh-CN" altLang="en-US" dirty="0"/>
              <a:t>有什么可</a:t>
            </a:r>
            <a:r>
              <a:rPr lang="zh-CN" altLang="en-US" dirty="0" smtClean="0"/>
              <a:t>乐？</a:t>
            </a:r>
            <a:r>
              <a:rPr lang="en-US" altLang="zh-CN" dirty="0" smtClean="0"/>
              <a:t>)</a:t>
            </a:r>
            <a:endParaRPr lang="en-US" dirty="0"/>
          </a:p>
        </p:txBody>
      </p:sp>
    </p:spTree>
    <p:extLst>
      <p:ext uri="{BB962C8B-B14F-4D97-AF65-F5344CB8AC3E}">
        <p14:creationId xmlns:p14="http://schemas.microsoft.com/office/powerpoint/2010/main" val="271949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circle(in)">
                                      <p:cBhvr>
                                        <p:cTn id="26" dur="2000"/>
                                        <p:tgtEl>
                                          <p:spTgt spid="3">
                                            <p:txEl>
                                              <p:pRg st="2" end="2"/>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1000"/>
                                        <p:tgtEl>
                                          <p:spTgt spid="4">
                                            <p:txEl>
                                              <p:pRg st="2" end="2"/>
                                            </p:txEl>
                                          </p:spTgt>
                                        </p:tgtEl>
                                      </p:cBhvr>
                                    </p:animEffect>
                                    <p:anim calcmode="lin" valueType="num">
                                      <p:cBhvr>
                                        <p:cTn id="3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3" dur="500"/>
                                        <p:tgtEl>
                                          <p:spTgt spid="3">
                                            <p:txEl>
                                              <p:pRg st="4" end="4"/>
                                            </p:txEl>
                                          </p:spTgt>
                                        </p:tgtEl>
                                      </p:cBhvr>
                                    </p:animEffect>
                                  </p:childTnLst>
                                </p:cTn>
                              </p:par>
                              <p:par>
                                <p:cTn id="44" presetID="53" presetClass="entr" presetSubtype="16" fill="hold" nodeType="with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8" dur="500"/>
                                        <p:tgtEl>
                                          <p:spTgt spid="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Effect transition="in" filter="fade">
                                      <p:cBhvr>
                                        <p:cTn id="53" dur="1000"/>
                                        <p:tgtEl>
                                          <p:spTgt spid="4">
                                            <p:txEl>
                                              <p:pRg st="4" end="4"/>
                                            </p:txEl>
                                          </p:spTgt>
                                        </p:tgtEl>
                                      </p:cBhvr>
                                    </p:animEffect>
                                    <p:anim calcmode="lin" valueType="num">
                                      <p:cBhvr>
                                        <p:cTn id="5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barn(inVertical)">
                                      <p:cBhvr>
                                        <p:cTn id="60" dur="500"/>
                                        <p:tgtEl>
                                          <p:spTgt spid="3">
                                            <p:txEl>
                                              <p:pRg st="6" end="6"/>
                                            </p:txEl>
                                          </p:spTgt>
                                        </p:tgtEl>
                                      </p:cBhvr>
                                    </p:animEffect>
                                  </p:childTnLst>
                                </p:cTn>
                              </p:par>
                              <p:par>
                                <p:cTn id="61" presetID="16" presetClass="entr" presetSubtype="21" fill="hold" nodeType="with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barn(inVertical)">
                                      <p:cBhvr>
                                        <p:cTn id="63" dur="500"/>
                                        <p:tgtEl>
                                          <p:spTgt spid="3">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
                                            <p:txEl>
                                              <p:pRg st="6" end="6"/>
                                            </p:txEl>
                                          </p:spTgt>
                                        </p:tgtEl>
                                        <p:attrNameLst>
                                          <p:attrName>style.visibility</p:attrName>
                                        </p:attrNameLst>
                                      </p:cBhvr>
                                      <p:to>
                                        <p:strVal val="visible"/>
                                      </p:to>
                                    </p:set>
                                    <p:animEffect transition="in" filter="fade">
                                      <p:cBhvr>
                                        <p:cTn id="68" dur="1000"/>
                                        <p:tgtEl>
                                          <p:spTgt spid="4">
                                            <p:txEl>
                                              <p:pRg st="6" end="6"/>
                                            </p:txEl>
                                          </p:spTgt>
                                        </p:tgtEl>
                                      </p:cBhvr>
                                    </p:animEffect>
                                    <p:anim calcmode="lin" valueType="num">
                                      <p:cBhvr>
                                        <p:cTn id="6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5" presetClass="entr" presetSubtype="0" fill="hold" nodeType="click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Effect transition="in" filter="fade">
                                      <p:cBhvr>
                                        <p:cTn id="75" dur="2000"/>
                                        <p:tgtEl>
                                          <p:spTgt spid="3">
                                            <p:txEl>
                                              <p:pRg st="8" end="8"/>
                                            </p:txEl>
                                          </p:spTgt>
                                        </p:tgtEl>
                                      </p:cBhvr>
                                    </p:animEffect>
                                    <p:anim calcmode="lin" valueType="num">
                                      <p:cBhvr>
                                        <p:cTn id="76"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77" dur="2000" fill="hold"/>
                                        <p:tgtEl>
                                          <p:spTgt spid="3">
                                            <p:txEl>
                                              <p:pRg st="8" end="8"/>
                                            </p:txEl>
                                          </p:spTgt>
                                        </p:tgtEl>
                                        <p:attrNameLst>
                                          <p:attrName>ppt_h</p:attrName>
                                        </p:attrNameLst>
                                      </p:cBhvr>
                                      <p:tavLst>
                                        <p:tav tm="0">
                                          <p:val>
                                            <p:strVal val="#ppt_h"/>
                                          </p:val>
                                        </p:tav>
                                        <p:tav tm="100000">
                                          <p:val>
                                            <p:strVal val="#ppt_h"/>
                                          </p:val>
                                        </p:tav>
                                      </p:tavLst>
                                    </p:anim>
                                  </p:childTnLst>
                                </p:cTn>
                              </p:par>
                              <p:par>
                                <p:cTn id="78" presetID="45" presetClass="entr" presetSubtype="0" fill="hold" nodeType="withEffect">
                                  <p:stCondLst>
                                    <p:cond delay="0"/>
                                  </p:stCondLst>
                                  <p:childTnLst>
                                    <p:set>
                                      <p:cBhvr>
                                        <p:cTn id="79" dur="1" fill="hold">
                                          <p:stCondLst>
                                            <p:cond delay="0"/>
                                          </p:stCondLst>
                                        </p:cTn>
                                        <p:tgtEl>
                                          <p:spTgt spid="3">
                                            <p:txEl>
                                              <p:pRg st="9" end="9"/>
                                            </p:txEl>
                                          </p:spTgt>
                                        </p:tgtEl>
                                        <p:attrNameLst>
                                          <p:attrName>style.visibility</p:attrName>
                                        </p:attrNameLst>
                                      </p:cBhvr>
                                      <p:to>
                                        <p:strVal val="visible"/>
                                      </p:to>
                                    </p:set>
                                    <p:animEffect transition="in" filter="fade">
                                      <p:cBhvr>
                                        <p:cTn id="80" dur="2000"/>
                                        <p:tgtEl>
                                          <p:spTgt spid="3">
                                            <p:txEl>
                                              <p:pRg st="9" end="9"/>
                                            </p:txEl>
                                          </p:spTgt>
                                        </p:tgtEl>
                                      </p:cBhvr>
                                    </p:animEffect>
                                    <p:anim calcmode="lin" valueType="num">
                                      <p:cBhvr>
                                        <p:cTn id="81"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82" dur="2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4">
                                            <p:txEl>
                                              <p:pRg st="9" end="9"/>
                                            </p:txEl>
                                          </p:spTgt>
                                        </p:tgtEl>
                                        <p:attrNameLst>
                                          <p:attrName>style.visibility</p:attrName>
                                        </p:attrNameLst>
                                      </p:cBhvr>
                                      <p:to>
                                        <p:strVal val="visible"/>
                                      </p:to>
                                    </p:set>
                                    <p:animEffect transition="in" filter="fade">
                                      <p:cBhvr>
                                        <p:cTn id="87" dur="1000"/>
                                        <p:tgtEl>
                                          <p:spTgt spid="4">
                                            <p:txEl>
                                              <p:pRg st="9" end="9"/>
                                            </p:txEl>
                                          </p:spTgt>
                                        </p:tgtEl>
                                      </p:cBhvr>
                                    </p:animEffect>
                                    <p:anim calcmode="lin" valueType="num">
                                      <p:cBhvr>
                                        <p:cTn id="8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89"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3">
                                            <p:txEl>
                                              <p:pRg st="10" end="10"/>
                                            </p:txEl>
                                          </p:spTgt>
                                        </p:tgtEl>
                                        <p:attrNameLst>
                                          <p:attrName>style.visibility</p:attrName>
                                        </p:attrNameLst>
                                      </p:cBhvr>
                                      <p:to>
                                        <p:strVal val="visible"/>
                                      </p:to>
                                    </p:set>
                                    <p:anim calcmode="lin" valueType="num">
                                      <p:cBhvr additive="base">
                                        <p:cTn id="9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96" presetID="2" presetClass="entr" presetSubtype="4" fill="hold" nodeType="withEffect">
                                  <p:stCondLst>
                                    <p:cond delay="0"/>
                                  </p:stCondLst>
                                  <p:childTnLst>
                                    <p:set>
                                      <p:cBhvr>
                                        <p:cTn id="97" dur="1" fill="hold">
                                          <p:stCondLst>
                                            <p:cond delay="0"/>
                                          </p:stCondLst>
                                        </p:cTn>
                                        <p:tgtEl>
                                          <p:spTgt spid="3">
                                            <p:txEl>
                                              <p:pRg st="11" end="11"/>
                                            </p:txEl>
                                          </p:spTgt>
                                        </p:tgtEl>
                                        <p:attrNameLst>
                                          <p:attrName>style.visibility</p:attrName>
                                        </p:attrNameLst>
                                      </p:cBhvr>
                                      <p:to>
                                        <p:strVal val="visible"/>
                                      </p:to>
                                    </p:set>
                                    <p:anim calcmode="lin" valueType="num">
                                      <p:cBhvr additive="base">
                                        <p:cTn id="9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4">
                                            <p:txEl>
                                              <p:pRg st="11" end="11"/>
                                            </p:txEl>
                                          </p:spTgt>
                                        </p:tgtEl>
                                        <p:attrNameLst>
                                          <p:attrName>style.visibility</p:attrName>
                                        </p:attrNameLst>
                                      </p:cBhvr>
                                      <p:to>
                                        <p:strVal val="visible"/>
                                      </p:to>
                                    </p:set>
                                    <p:animEffect transition="in" filter="fade">
                                      <p:cBhvr>
                                        <p:cTn id="104" dur="1000"/>
                                        <p:tgtEl>
                                          <p:spTgt spid="4">
                                            <p:txEl>
                                              <p:pRg st="11" end="11"/>
                                            </p:txEl>
                                          </p:spTgt>
                                        </p:tgtEl>
                                      </p:cBhvr>
                                    </p:animEffect>
                                    <p:anim calcmode="lin" valueType="num">
                                      <p:cBhvr>
                                        <p:cTn id="105"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106"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Ordering (Part 2)</a:t>
            </a:r>
            <a:endParaRPr lang="en-US" dirty="0"/>
          </a:p>
        </p:txBody>
      </p:sp>
      <p:sp>
        <p:nvSpPr>
          <p:cNvPr id="3" name="Content Placeholder 2"/>
          <p:cNvSpPr>
            <a:spLocks noGrp="1"/>
          </p:cNvSpPr>
          <p:nvPr>
            <p:ph idx="1"/>
          </p:nvPr>
        </p:nvSpPr>
        <p:spPr>
          <a:xfrm>
            <a:off x="1295401" y="2556932"/>
            <a:ext cx="9601196" cy="3645460"/>
          </a:xfrm>
        </p:spPr>
        <p:txBody>
          <a:bodyPr>
            <a:normAutofit/>
          </a:bodyPr>
          <a:lstStyle/>
          <a:p>
            <a:pPr>
              <a:buFont typeface="Arial" panose="020B0604020202020204" pitchFamily="34" charset="0"/>
              <a:buChar char="•"/>
            </a:pPr>
            <a:r>
              <a:rPr lang="en-US" dirty="0"/>
              <a:t>(While pointing to the menu) </a:t>
            </a:r>
            <a:r>
              <a:rPr lang="en-US" dirty="0" smtClean="0"/>
              <a:t>“</a:t>
            </a:r>
            <a:r>
              <a:rPr lang="en-US" dirty="0" err="1" smtClean="0"/>
              <a:t>Zhè</a:t>
            </a:r>
            <a:r>
              <a:rPr lang="en-US" dirty="0" smtClean="0"/>
              <a:t> </a:t>
            </a:r>
            <a:r>
              <a:rPr lang="en-US" dirty="0" err="1" smtClean="0"/>
              <a:t>ge</a:t>
            </a:r>
            <a:r>
              <a:rPr lang="en-US" dirty="0" smtClean="0"/>
              <a:t>, </a:t>
            </a:r>
            <a:r>
              <a:rPr lang="en-US" dirty="0" err="1"/>
              <a:t>yī</a:t>
            </a:r>
            <a:r>
              <a:rPr lang="en-US" dirty="0"/>
              <a:t> </a:t>
            </a:r>
            <a:r>
              <a:rPr lang="en-US" dirty="0" err="1" smtClean="0"/>
              <a:t>fèn</a:t>
            </a:r>
            <a:r>
              <a:rPr lang="en-US" dirty="0"/>
              <a:t> </a:t>
            </a:r>
            <a:r>
              <a:rPr lang="en-US" dirty="0" smtClean="0"/>
              <a:t>(</a:t>
            </a:r>
            <a:r>
              <a:rPr lang="ja-JP" altLang="en-US" dirty="0"/>
              <a:t>这个</a:t>
            </a:r>
            <a:r>
              <a:rPr lang="en-US" altLang="ja-JP" dirty="0"/>
              <a:t>, </a:t>
            </a:r>
            <a:r>
              <a:rPr lang="ja-JP" altLang="en-US" dirty="0"/>
              <a:t>一份 </a:t>
            </a:r>
            <a:r>
              <a:rPr lang="en-US" altLang="ja-JP" dirty="0" smtClean="0"/>
              <a:t>)”</a:t>
            </a:r>
            <a:r>
              <a:rPr lang="en-US" dirty="0"/>
              <a:t/>
            </a:r>
            <a:br>
              <a:rPr lang="en-US" dirty="0"/>
            </a:br>
            <a:r>
              <a:rPr lang="en-US" dirty="0" smtClean="0"/>
              <a:t>“One </a:t>
            </a:r>
            <a:r>
              <a:rPr lang="en-US" dirty="0"/>
              <a:t>serving of this</a:t>
            </a:r>
            <a:r>
              <a:rPr lang="en-US" dirty="0" smtClean="0"/>
              <a:t>.”</a:t>
            </a:r>
          </a:p>
          <a:p>
            <a:pPr lvl="1">
              <a:buFont typeface="Arial" panose="020B0604020202020204" pitchFamily="34" charset="0"/>
              <a:buChar char="•"/>
            </a:pPr>
            <a:r>
              <a:rPr lang="en-US" dirty="0" smtClean="0"/>
              <a:t>“</a:t>
            </a:r>
            <a:r>
              <a:rPr lang="en-US" dirty="0" err="1" smtClean="0"/>
              <a:t>Yī</a:t>
            </a:r>
            <a:r>
              <a:rPr lang="en-US" dirty="0" smtClean="0"/>
              <a:t> </a:t>
            </a:r>
            <a:r>
              <a:rPr lang="en-US" dirty="0" err="1"/>
              <a:t>fèn</a:t>
            </a:r>
            <a:r>
              <a:rPr lang="en-US" dirty="0"/>
              <a:t> </a:t>
            </a:r>
            <a:r>
              <a:rPr lang="en-US" dirty="0" err="1"/>
              <a:t>gōng</a:t>
            </a:r>
            <a:r>
              <a:rPr lang="en-US" dirty="0"/>
              <a:t> </a:t>
            </a:r>
            <a:r>
              <a:rPr lang="en-US" dirty="0" err="1"/>
              <a:t>bào</a:t>
            </a:r>
            <a:r>
              <a:rPr lang="en-US" dirty="0"/>
              <a:t> </a:t>
            </a:r>
            <a:r>
              <a:rPr lang="en-US" dirty="0" err="1" smtClean="0"/>
              <a:t>jī</a:t>
            </a:r>
            <a:r>
              <a:rPr lang="en-US" dirty="0"/>
              <a:t>!</a:t>
            </a:r>
            <a:r>
              <a:rPr lang="en-US" dirty="0" smtClean="0"/>
              <a:t>” (</a:t>
            </a:r>
            <a:r>
              <a:rPr lang="ja-JP" altLang="en-US" dirty="0"/>
              <a:t>一份宫保鸡丁</a:t>
            </a:r>
            <a:r>
              <a:rPr lang="en-US" altLang="ja-JP" dirty="0"/>
              <a:t>! </a:t>
            </a:r>
            <a:r>
              <a:rPr lang="en-US" dirty="0" smtClean="0"/>
              <a:t>)</a:t>
            </a:r>
            <a:r>
              <a:rPr lang="en-US" dirty="0"/>
              <a:t/>
            </a:r>
            <a:br>
              <a:rPr lang="en-US" dirty="0"/>
            </a:br>
            <a:r>
              <a:rPr lang="en-US" dirty="0" smtClean="0"/>
              <a:t>“One </a:t>
            </a:r>
            <a:r>
              <a:rPr lang="en-US" dirty="0"/>
              <a:t>serving of Kung </a:t>
            </a:r>
            <a:r>
              <a:rPr lang="en-US" dirty="0" err="1"/>
              <a:t>Pao</a:t>
            </a:r>
            <a:r>
              <a:rPr lang="en-US" dirty="0"/>
              <a:t> Chicken</a:t>
            </a:r>
            <a:r>
              <a:rPr lang="en-US" dirty="0" smtClean="0"/>
              <a:t>!”</a:t>
            </a:r>
            <a:endParaRPr lang="en-US" dirty="0"/>
          </a:p>
          <a:p>
            <a:pPr marL="457200" lvl="1" indent="0">
              <a:buNone/>
            </a:pPr>
            <a:endParaRPr lang="en-US" dirty="0"/>
          </a:p>
          <a:p>
            <a:pPr>
              <a:buFont typeface="Arial" panose="020B0604020202020204" pitchFamily="34" charset="0"/>
              <a:buChar char="•"/>
            </a:pPr>
            <a:r>
              <a:rPr lang="en-US" dirty="0" err="1"/>
              <a:t>Wǒ</a:t>
            </a:r>
            <a:r>
              <a:rPr lang="en-US" dirty="0"/>
              <a:t> (</a:t>
            </a:r>
            <a:r>
              <a:rPr lang="en-US" dirty="0" err="1"/>
              <a:t>hěn</a:t>
            </a:r>
            <a:r>
              <a:rPr lang="en-US" dirty="0"/>
              <a:t>) </a:t>
            </a:r>
            <a:r>
              <a:rPr lang="en-US" dirty="0" err="1"/>
              <a:t>xǐhuan</a:t>
            </a:r>
            <a:r>
              <a:rPr lang="en-US" dirty="0"/>
              <a:t> </a:t>
            </a:r>
            <a:r>
              <a:rPr lang="en-US" dirty="0" err="1"/>
              <a:t>chī</a:t>
            </a:r>
            <a:r>
              <a:rPr lang="en-US" dirty="0" smtClean="0"/>
              <a:t>…! (</a:t>
            </a:r>
            <a:r>
              <a:rPr lang="zh-CN" altLang="en-US" dirty="0" smtClean="0"/>
              <a:t>我</a:t>
            </a:r>
            <a:r>
              <a:rPr lang="en-US" altLang="zh-CN" dirty="0" smtClean="0"/>
              <a:t>(</a:t>
            </a:r>
            <a:r>
              <a:rPr lang="zh-CN" altLang="en-US" dirty="0" smtClean="0"/>
              <a:t>很</a:t>
            </a:r>
            <a:r>
              <a:rPr lang="en-US" altLang="zh-CN" dirty="0" smtClean="0"/>
              <a:t>)</a:t>
            </a:r>
            <a:r>
              <a:rPr lang="zh-CN" altLang="en-US" dirty="0" smtClean="0"/>
              <a:t>喜</a:t>
            </a:r>
            <a:r>
              <a:rPr lang="zh-CN" altLang="en-US" dirty="0"/>
              <a:t>欢吃</a:t>
            </a:r>
            <a:r>
              <a:rPr lang="en-US" altLang="zh-CN" dirty="0" smtClean="0"/>
              <a:t>…!)</a:t>
            </a:r>
          </a:p>
          <a:p>
            <a:pPr lvl="1">
              <a:buFont typeface="Arial" panose="020B0604020202020204" pitchFamily="34" charset="0"/>
              <a:buChar char="•"/>
            </a:pPr>
            <a:r>
              <a:rPr lang="en-US" dirty="0" smtClean="0"/>
              <a:t>I </a:t>
            </a:r>
            <a:r>
              <a:rPr lang="en-US" dirty="0"/>
              <a:t>really like to eat</a:t>
            </a:r>
            <a:r>
              <a:rPr lang="en-US" dirty="0" smtClean="0"/>
              <a:t>…</a:t>
            </a:r>
            <a:endParaRPr lang="en-US" dirty="0"/>
          </a:p>
        </p:txBody>
      </p:sp>
    </p:spTree>
    <p:extLst>
      <p:ext uri="{BB962C8B-B14F-4D97-AF65-F5344CB8AC3E}">
        <p14:creationId xmlns:p14="http://schemas.microsoft.com/office/powerpoint/2010/main" val="400849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Ordering (Part </a:t>
            </a:r>
            <a:r>
              <a:rPr lang="en-US" dirty="0"/>
              <a:t>3</a:t>
            </a:r>
            <a:r>
              <a:rPr lang="en-US" dirty="0" smtClean="0"/>
              <a:t>)</a:t>
            </a:r>
            <a:endParaRPr lang="en-US" dirty="0"/>
          </a:p>
        </p:txBody>
      </p:sp>
      <p:sp>
        <p:nvSpPr>
          <p:cNvPr id="3" name="Content Placeholder 2"/>
          <p:cNvSpPr>
            <a:spLocks noGrp="1"/>
          </p:cNvSpPr>
          <p:nvPr>
            <p:ph idx="1"/>
          </p:nvPr>
        </p:nvSpPr>
        <p:spPr>
          <a:xfrm>
            <a:off x="1295401" y="2410691"/>
            <a:ext cx="4173746" cy="3923607"/>
          </a:xfrm>
        </p:spPr>
        <p:txBody>
          <a:bodyPr>
            <a:normAutofit/>
          </a:bodyPr>
          <a:lstStyle/>
          <a:p>
            <a:pPr marL="0" indent="0">
              <a:buNone/>
            </a:pPr>
            <a:r>
              <a:rPr lang="en-US" b="1" cap="all" dirty="0"/>
              <a:t>WHAT YOU MIGHT HEAR</a:t>
            </a:r>
          </a:p>
          <a:p>
            <a:r>
              <a:rPr lang="en-US" dirty="0" smtClean="0"/>
              <a:t>"</a:t>
            </a:r>
            <a:r>
              <a:rPr lang="ja-JP" altLang="en-US" dirty="0"/>
              <a:t> 你有什么忌口吗？</a:t>
            </a:r>
            <a:r>
              <a:rPr lang="en-US" altLang="ja-JP" dirty="0" smtClean="0"/>
              <a:t>(</a:t>
            </a:r>
            <a:r>
              <a:rPr lang="en-US" dirty="0" err="1"/>
              <a:t>Nǐ</a:t>
            </a:r>
            <a:r>
              <a:rPr lang="en-US" dirty="0"/>
              <a:t> </a:t>
            </a:r>
            <a:r>
              <a:rPr lang="en-US" dirty="0" err="1" smtClean="0"/>
              <a:t>yǒu</a:t>
            </a:r>
            <a:r>
              <a:rPr lang="en-US" dirty="0" smtClean="0"/>
              <a:t> </a:t>
            </a:r>
            <a:r>
              <a:rPr lang="en-US" dirty="0" err="1"/>
              <a:t>shén</a:t>
            </a:r>
            <a:r>
              <a:rPr lang="en-US" dirty="0"/>
              <a:t> me </a:t>
            </a:r>
            <a:r>
              <a:rPr lang="en-US" dirty="0" err="1"/>
              <a:t>jì</a:t>
            </a:r>
            <a:r>
              <a:rPr lang="en-US" dirty="0"/>
              <a:t> </a:t>
            </a:r>
            <a:r>
              <a:rPr lang="en-US" dirty="0" err="1" smtClean="0"/>
              <a:t>kǒu</a:t>
            </a:r>
            <a:r>
              <a:rPr lang="en-US" dirty="0"/>
              <a:t>?</a:t>
            </a:r>
            <a:r>
              <a:rPr lang="en-US" dirty="0" smtClean="0"/>
              <a:t>)"</a:t>
            </a:r>
            <a:r>
              <a:rPr lang="en-US" dirty="0"/>
              <a:t/>
            </a:r>
            <a:br>
              <a:rPr lang="en-US" dirty="0"/>
            </a:br>
            <a:r>
              <a:rPr lang="en-US" dirty="0" smtClean="0"/>
              <a:t>“What allergies do you have?"</a:t>
            </a:r>
            <a:endParaRPr lang="en-US" dirty="0"/>
          </a:p>
          <a:p>
            <a:pPr lvl="1"/>
            <a:r>
              <a:rPr lang="en-US" dirty="0"/>
              <a:t>“</a:t>
            </a:r>
            <a:r>
              <a:rPr lang="ja-JP" altLang="en-US" dirty="0"/>
              <a:t>忌口” </a:t>
            </a:r>
            <a:r>
              <a:rPr lang="en-US" dirty="0"/>
              <a:t>roughly translates “diet” or “avoided foods.” </a:t>
            </a:r>
            <a:endParaRPr lang="en-US" dirty="0" smtClean="0"/>
          </a:p>
          <a:p>
            <a:pPr lvl="1"/>
            <a:r>
              <a:rPr lang="en-US" dirty="0" smtClean="0"/>
              <a:t>If </a:t>
            </a:r>
            <a:r>
              <a:rPr lang="en-US" dirty="0"/>
              <a:t>you have any allergies, food preferences, food restrictions, </a:t>
            </a:r>
            <a:r>
              <a:rPr lang="en-US" dirty="0" err="1"/>
              <a:t>etc</a:t>
            </a:r>
            <a:r>
              <a:rPr lang="en-US" dirty="0"/>
              <a:t>, this is when you speak up.</a:t>
            </a:r>
          </a:p>
          <a:p>
            <a:endParaRPr lang="en-US" dirty="0"/>
          </a:p>
        </p:txBody>
      </p:sp>
      <p:sp>
        <p:nvSpPr>
          <p:cNvPr id="4" name="TextBox 3"/>
          <p:cNvSpPr txBox="1"/>
          <p:nvPr/>
        </p:nvSpPr>
        <p:spPr>
          <a:xfrm>
            <a:off x="6096000" y="2410691"/>
            <a:ext cx="5270739" cy="4231928"/>
          </a:xfrm>
          <a:prstGeom prst="rect">
            <a:avLst/>
          </a:prstGeom>
          <a:noFill/>
        </p:spPr>
        <p:txBody>
          <a:bodyPr wrap="square" rtlCol="0">
            <a:spAutoFit/>
          </a:bodyPr>
          <a:lstStyle/>
          <a:p>
            <a:r>
              <a:rPr lang="en-US" b="1" dirty="0"/>
              <a:t>HOW YOU MIGHT RESPOND</a:t>
            </a:r>
            <a:endParaRPr lang="en-US" dirty="0"/>
          </a:p>
          <a:p>
            <a:r>
              <a:rPr lang="en-US" sz="1600" dirty="0"/>
              <a:t>You can start by saying, </a:t>
            </a:r>
            <a:r>
              <a:rPr lang="en-US" sz="1600" dirty="0" smtClean="0"/>
              <a:t>“</a:t>
            </a:r>
            <a:r>
              <a:rPr lang="en-US" sz="1600" dirty="0" err="1" smtClean="0"/>
              <a:t>Wǒ</a:t>
            </a:r>
            <a:r>
              <a:rPr lang="en-US" sz="1600" dirty="0" smtClean="0"/>
              <a:t> </a:t>
            </a:r>
            <a:r>
              <a:rPr lang="en-US" sz="1600" dirty="0" err="1"/>
              <a:t>bù</a:t>
            </a:r>
            <a:r>
              <a:rPr lang="en-US" sz="1600" dirty="0"/>
              <a:t> </a:t>
            </a:r>
            <a:r>
              <a:rPr lang="en-US" sz="1600" dirty="0" err="1" smtClean="0"/>
              <a:t>chī</a:t>
            </a:r>
            <a:r>
              <a:rPr lang="en-US" sz="1600" dirty="0" smtClean="0"/>
              <a:t>…(</a:t>
            </a:r>
            <a:r>
              <a:rPr lang="ja-JP" altLang="en-US" sz="1600" dirty="0"/>
              <a:t>我不吃</a:t>
            </a:r>
            <a:r>
              <a:rPr lang="en-US" altLang="ja-JP" sz="1600" dirty="0"/>
              <a:t>… </a:t>
            </a:r>
            <a:r>
              <a:rPr lang="en-US" sz="1600" dirty="0" smtClean="0"/>
              <a:t>)”</a:t>
            </a:r>
            <a:r>
              <a:rPr lang="en-US" sz="1600" dirty="0"/>
              <a:t/>
            </a:r>
            <a:br>
              <a:rPr lang="en-US" sz="1600" dirty="0"/>
            </a:br>
            <a:r>
              <a:rPr lang="en-US" sz="1600" dirty="0"/>
              <a:t>"I don’t eat</a:t>
            </a:r>
            <a:r>
              <a:rPr lang="en-US" sz="1600" dirty="0" smtClean="0"/>
              <a:t>…“</a:t>
            </a:r>
          </a:p>
          <a:p>
            <a:pPr marL="742950" lvl="1" indent="-285750">
              <a:buFont typeface="Arial" panose="020B0604020202020204" pitchFamily="34" charset="0"/>
              <a:buChar char="•"/>
            </a:pPr>
            <a:r>
              <a:rPr lang="en-US" sz="1600" dirty="0" err="1" smtClean="0"/>
              <a:t>Ròu</a:t>
            </a:r>
            <a:r>
              <a:rPr lang="en-US" sz="1600" dirty="0" smtClean="0"/>
              <a:t> (</a:t>
            </a:r>
            <a:r>
              <a:rPr lang="ja-JP" altLang="en-US" sz="1600" dirty="0" smtClean="0"/>
              <a:t>肉</a:t>
            </a:r>
            <a:r>
              <a:rPr lang="en-US" sz="1600" dirty="0" smtClean="0"/>
              <a:t>) – Meat</a:t>
            </a:r>
            <a:endParaRPr lang="en-US" sz="1600" dirty="0"/>
          </a:p>
          <a:p>
            <a:pPr marL="1200150" lvl="2" indent="-285750">
              <a:buFont typeface="Arial" panose="020B0604020202020204" pitchFamily="34" charset="0"/>
              <a:buChar char="•"/>
            </a:pPr>
            <a:r>
              <a:rPr lang="en-US" sz="1400" dirty="0" err="1"/>
              <a:t>n</a:t>
            </a:r>
            <a:r>
              <a:rPr lang="en-US" sz="1400" dirty="0" err="1" smtClean="0"/>
              <a:t>iú</a:t>
            </a:r>
            <a:r>
              <a:rPr lang="en-US" sz="1400" dirty="0" smtClean="0"/>
              <a:t> </a:t>
            </a:r>
            <a:r>
              <a:rPr lang="en-US" sz="1400" dirty="0" err="1" smtClean="0"/>
              <a:t>ròu</a:t>
            </a:r>
            <a:r>
              <a:rPr lang="en-US" sz="1400" dirty="0" smtClean="0"/>
              <a:t> (</a:t>
            </a:r>
            <a:r>
              <a:rPr lang="ja-JP" altLang="en-US" sz="1400" dirty="0" smtClean="0"/>
              <a:t>牛肉</a:t>
            </a:r>
            <a:r>
              <a:rPr lang="en-US" sz="1400" dirty="0" smtClean="0"/>
              <a:t>) – Beef </a:t>
            </a:r>
          </a:p>
          <a:p>
            <a:pPr marL="1200150" lvl="2" indent="-285750">
              <a:buFont typeface="Arial" panose="020B0604020202020204" pitchFamily="34" charset="0"/>
              <a:buChar char="•"/>
            </a:pPr>
            <a:r>
              <a:rPr lang="en-US" sz="1400" dirty="0" err="1"/>
              <a:t>z</a:t>
            </a:r>
            <a:r>
              <a:rPr lang="en-US" sz="1400" dirty="0" err="1" smtClean="0"/>
              <a:t>hū</a:t>
            </a:r>
            <a:r>
              <a:rPr lang="en-US" sz="1400" dirty="0" smtClean="0"/>
              <a:t> </a:t>
            </a:r>
            <a:r>
              <a:rPr lang="en-US" sz="1400" dirty="0" err="1" smtClean="0"/>
              <a:t>ròu</a:t>
            </a:r>
            <a:r>
              <a:rPr lang="en-US" sz="1400" dirty="0" smtClean="0"/>
              <a:t> (</a:t>
            </a:r>
            <a:r>
              <a:rPr lang="ja-JP" altLang="en-US" sz="1400" dirty="0" smtClean="0"/>
              <a:t>猪肉</a:t>
            </a:r>
            <a:r>
              <a:rPr lang="en-US" sz="1400" dirty="0" smtClean="0"/>
              <a:t>) – Pork</a:t>
            </a:r>
          </a:p>
          <a:p>
            <a:pPr marL="1200150" lvl="2" indent="-285750">
              <a:buFont typeface="Arial" panose="020B0604020202020204" pitchFamily="34" charset="0"/>
              <a:buChar char="•"/>
            </a:pPr>
            <a:r>
              <a:rPr lang="en-US" sz="1400" dirty="0" err="1" smtClean="0"/>
              <a:t>jī</a:t>
            </a:r>
            <a:r>
              <a:rPr lang="en-US" sz="1400" dirty="0" smtClean="0"/>
              <a:t> </a:t>
            </a:r>
            <a:r>
              <a:rPr lang="en-US" sz="1400" dirty="0" err="1" smtClean="0"/>
              <a:t>ròu</a:t>
            </a:r>
            <a:r>
              <a:rPr lang="en-US" sz="1400" dirty="0" smtClean="0"/>
              <a:t> (</a:t>
            </a:r>
            <a:r>
              <a:rPr lang="ja-JP" altLang="en-US" sz="1400" dirty="0" smtClean="0"/>
              <a:t>鸡肉</a:t>
            </a:r>
            <a:r>
              <a:rPr lang="en-US" sz="1400" dirty="0" smtClean="0"/>
              <a:t>)</a:t>
            </a:r>
            <a:r>
              <a:rPr lang="en-US" sz="1400" dirty="0"/>
              <a:t> — </a:t>
            </a:r>
            <a:r>
              <a:rPr lang="en-US" sz="1400" dirty="0" smtClean="0"/>
              <a:t>Chicken</a:t>
            </a:r>
          </a:p>
          <a:p>
            <a:pPr marL="1200150" lvl="2" indent="-285750">
              <a:buFont typeface="Arial" panose="020B0604020202020204" pitchFamily="34" charset="0"/>
              <a:buChar char="•"/>
            </a:pPr>
            <a:r>
              <a:rPr lang="en-US" sz="1400" dirty="0" err="1" smtClean="0"/>
              <a:t>yáng</a:t>
            </a:r>
            <a:r>
              <a:rPr lang="en-US" sz="1400" dirty="0" smtClean="0"/>
              <a:t> </a:t>
            </a:r>
            <a:r>
              <a:rPr lang="en-US" sz="1400" dirty="0" err="1" smtClean="0"/>
              <a:t>ròu</a:t>
            </a:r>
            <a:r>
              <a:rPr lang="en-US" sz="1400" dirty="0" smtClean="0"/>
              <a:t> (</a:t>
            </a:r>
            <a:r>
              <a:rPr lang="ja-JP" altLang="en-US" sz="1400" dirty="0" smtClean="0"/>
              <a:t>羊肉</a:t>
            </a:r>
            <a:r>
              <a:rPr lang="en-US" sz="1400" dirty="0" smtClean="0"/>
              <a:t>)</a:t>
            </a:r>
            <a:r>
              <a:rPr lang="en-US" sz="1400" dirty="0"/>
              <a:t> — </a:t>
            </a:r>
            <a:r>
              <a:rPr lang="en-US" sz="1400" dirty="0" smtClean="0"/>
              <a:t>Lamb</a:t>
            </a:r>
          </a:p>
          <a:p>
            <a:pPr marL="1200150" lvl="2" indent="-285750">
              <a:buFont typeface="Arial" panose="020B0604020202020204" pitchFamily="34" charset="0"/>
              <a:buChar char="•"/>
            </a:pPr>
            <a:r>
              <a:rPr lang="en-US" sz="1400" dirty="0" err="1" smtClean="0"/>
              <a:t>yā</a:t>
            </a:r>
            <a:r>
              <a:rPr lang="en-US" sz="1400" dirty="0" smtClean="0"/>
              <a:t> </a:t>
            </a:r>
            <a:r>
              <a:rPr lang="en-US" sz="1400" dirty="0" err="1" smtClean="0"/>
              <a:t>ròu</a:t>
            </a:r>
            <a:r>
              <a:rPr lang="en-US" sz="1400" dirty="0" smtClean="0"/>
              <a:t> (</a:t>
            </a:r>
            <a:r>
              <a:rPr lang="ja-JP" altLang="en-US" sz="1400" dirty="0" smtClean="0"/>
              <a:t>鸭肉</a:t>
            </a:r>
            <a:r>
              <a:rPr lang="en-US" sz="1400" dirty="0" smtClean="0"/>
              <a:t>)</a:t>
            </a:r>
            <a:r>
              <a:rPr lang="en-US" sz="1400" dirty="0"/>
              <a:t> — D</a:t>
            </a:r>
            <a:r>
              <a:rPr lang="en-US" sz="1400" dirty="0" smtClean="0"/>
              <a:t>uck</a:t>
            </a:r>
          </a:p>
          <a:p>
            <a:pPr lvl="1"/>
            <a:endParaRPr lang="en-US" sz="1000" dirty="0" smtClean="0"/>
          </a:p>
          <a:p>
            <a:pPr lvl="1"/>
            <a:r>
              <a:rPr lang="en-US" sz="1600" dirty="0" err="1"/>
              <a:t>Hǎixiān</a:t>
            </a:r>
            <a:r>
              <a:rPr lang="en-US" sz="1600" dirty="0"/>
              <a:t> (</a:t>
            </a:r>
            <a:r>
              <a:rPr lang="zh-CN" altLang="en-US" sz="1600" dirty="0"/>
              <a:t>海鲜</a:t>
            </a:r>
            <a:r>
              <a:rPr lang="en-US" altLang="zh-CN" sz="1600" dirty="0"/>
              <a:t>) – Seafood </a:t>
            </a:r>
            <a:endParaRPr lang="en-US" sz="1600" dirty="0"/>
          </a:p>
          <a:p>
            <a:pPr lvl="1"/>
            <a:endParaRPr lang="en-US" sz="500" dirty="0" smtClean="0"/>
          </a:p>
          <a:p>
            <a:pPr lvl="1"/>
            <a:r>
              <a:rPr lang="en-US" sz="1600" dirty="0" err="1" smtClean="0"/>
              <a:t>Là</a:t>
            </a:r>
            <a:r>
              <a:rPr lang="en-US" sz="1600" dirty="0" smtClean="0"/>
              <a:t> (</a:t>
            </a:r>
            <a:r>
              <a:rPr lang="ja-JP" altLang="en-US" sz="1600" dirty="0" smtClean="0"/>
              <a:t>辣</a:t>
            </a:r>
            <a:r>
              <a:rPr lang="en-US" sz="1600" dirty="0" smtClean="0"/>
              <a:t>) – Spicy (foods)</a:t>
            </a:r>
          </a:p>
          <a:p>
            <a:endParaRPr lang="en-US" sz="1000" dirty="0" smtClean="0"/>
          </a:p>
          <a:p>
            <a:r>
              <a:rPr lang="en-US" sz="1600" dirty="0" smtClean="0"/>
              <a:t>“</a:t>
            </a:r>
            <a:r>
              <a:rPr lang="en-US" sz="1600" dirty="0"/>
              <a:t>I’m a vegetarian.” – </a:t>
            </a:r>
            <a:r>
              <a:rPr lang="en-US" sz="1600" dirty="0" err="1"/>
              <a:t>Wǒ</a:t>
            </a:r>
            <a:r>
              <a:rPr lang="en-US" sz="1600" dirty="0"/>
              <a:t> </a:t>
            </a:r>
            <a:r>
              <a:rPr lang="en-US" sz="1600" dirty="0" err="1"/>
              <a:t>chī</a:t>
            </a:r>
            <a:r>
              <a:rPr lang="en-US" sz="1600" dirty="0"/>
              <a:t> </a:t>
            </a:r>
            <a:r>
              <a:rPr lang="en-US" sz="1600" dirty="0" err="1"/>
              <a:t>sù</a:t>
            </a:r>
            <a:r>
              <a:rPr lang="en-US" sz="1600" dirty="0"/>
              <a:t>.</a:t>
            </a:r>
          </a:p>
          <a:p>
            <a:endParaRPr lang="en-US" sz="1000" dirty="0" smtClean="0"/>
          </a:p>
          <a:p>
            <a:r>
              <a:rPr lang="en-US" sz="1600" dirty="0" smtClean="0"/>
              <a:t>If </a:t>
            </a:r>
            <a:r>
              <a:rPr lang="en-US" sz="1600" dirty="0"/>
              <a:t>you don’t have any preferences, you can simply say:</a:t>
            </a:r>
          </a:p>
          <a:p>
            <a:pPr lvl="1"/>
            <a:r>
              <a:rPr lang="en-US" sz="1600" dirty="0" smtClean="0"/>
              <a:t>“</a:t>
            </a:r>
            <a:r>
              <a:rPr lang="en-US" sz="1600" dirty="0" err="1"/>
              <a:t>Wǒ</a:t>
            </a:r>
            <a:r>
              <a:rPr lang="en-US" sz="1600" dirty="0"/>
              <a:t> </a:t>
            </a:r>
            <a:r>
              <a:rPr lang="en-US" sz="1600" dirty="0" err="1" smtClean="0"/>
              <a:t>méi</a:t>
            </a:r>
            <a:r>
              <a:rPr lang="en-US" sz="1600" dirty="0" smtClean="0"/>
              <a:t> </a:t>
            </a:r>
            <a:r>
              <a:rPr lang="en-US" sz="1600" dirty="0" err="1" smtClean="0"/>
              <a:t>yǒu</a:t>
            </a:r>
            <a:r>
              <a:rPr lang="en-US" sz="1600" dirty="0" smtClean="0"/>
              <a:t>” (</a:t>
            </a:r>
            <a:r>
              <a:rPr lang="ja-JP" altLang="en-US" sz="1600" dirty="0"/>
              <a:t>我没</a:t>
            </a:r>
            <a:r>
              <a:rPr lang="ja-JP" altLang="en-US" sz="1600" dirty="0" smtClean="0"/>
              <a:t>有</a:t>
            </a:r>
            <a:r>
              <a:rPr lang="en-US" sz="1600" dirty="0" smtClean="0"/>
              <a:t>)</a:t>
            </a:r>
            <a:r>
              <a:rPr lang="en-US" sz="1600" dirty="0"/>
              <a:t> </a:t>
            </a:r>
            <a:r>
              <a:rPr lang="en-US" sz="1600" dirty="0" smtClean="0"/>
              <a:t>"</a:t>
            </a:r>
            <a:r>
              <a:rPr lang="en-US" sz="1600" dirty="0"/>
              <a:t>I don’t have any."</a:t>
            </a:r>
          </a:p>
          <a:p>
            <a:endParaRPr lang="en-US" dirty="0"/>
          </a:p>
        </p:txBody>
      </p:sp>
    </p:spTree>
    <p:extLst>
      <p:ext uri="{BB962C8B-B14F-4D97-AF65-F5344CB8AC3E}">
        <p14:creationId xmlns:p14="http://schemas.microsoft.com/office/powerpoint/2010/main" val="88527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2000"/>
                                        <p:tgtEl>
                                          <p:spTgt spid="3">
                                            <p:txEl>
                                              <p:pRg st="3" end="3"/>
                                            </p:txEl>
                                          </p:spTgt>
                                        </p:tgtEl>
                                      </p:cBhvr>
                                    </p:animEffect>
                                    <p:anim calcmode="lin" valueType="num">
                                      <p:cBhvr>
                                        <p:cTn id="25"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6"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p:cTn id="3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4">
                                            <p:txEl>
                                              <p:pRg st="0" end="0"/>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p:cTn id="36"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7"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8" dur="500"/>
                                        <p:tgtEl>
                                          <p:spTgt spid="4">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circle(in)">
                                      <p:cBhvr>
                                        <p:cTn id="43" dur="2000"/>
                                        <p:tgtEl>
                                          <p:spTgt spid="4">
                                            <p:txEl>
                                              <p:pRg st="2" end="2"/>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circle(in)">
                                      <p:cBhvr>
                                        <p:cTn id="46" dur="2000"/>
                                        <p:tgtEl>
                                          <p:spTgt spid="4">
                                            <p:txEl>
                                              <p:pRg st="3" end="3"/>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circle(in)">
                                      <p:cBhvr>
                                        <p:cTn id="49" dur="2000"/>
                                        <p:tgtEl>
                                          <p:spTgt spid="4">
                                            <p:txEl>
                                              <p:pRg st="4" end="4"/>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Effect transition="in" filter="circle(in)">
                                      <p:cBhvr>
                                        <p:cTn id="52" dur="2000"/>
                                        <p:tgtEl>
                                          <p:spTgt spid="4">
                                            <p:txEl>
                                              <p:pRg st="5" end="5"/>
                                            </p:txEl>
                                          </p:spTgt>
                                        </p:tgtEl>
                                      </p:cBhvr>
                                    </p:animEffect>
                                  </p:childTnLst>
                                </p:cTn>
                              </p:par>
                              <p:par>
                                <p:cTn id="53" presetID="6" presetClass="entr" presetSubtype="16" fill="hold" nodeType="with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circle(in)">
                                      <p:cBhvr>
                                        <p:cTn id="55" dur="2000"/>
                                        <p:tgtEl>
                                          <p:spTgt spid="4">
                                            <p:txEl>
                                              <p:pRg st="6" end="6"/>
                                            </p:txEl>
                                          </p:spTgt>
                                        </p:tgtEl>
                                      </p:cBhvr>
                                    </p:animEffect>
                                  </p:childTnLst>
                                </p:cTn>
                              </p:par>
                              <p:par>
                                <p:cTn id="56" presetID="6" presetClass="entr" presetSubtype="16" fill="hold" nodeType="withEffect">
                                  <p:stCondLst>
                                    <p:cond delay="0"/>
                                  </p:stCondLst>
                                  <p:childTnLst>
                                    <p:set>
                                      <p:cBhvr>
                                        <p:cTn id="57" dur="1" fill="hold">
                                          <p:stCondLst>
                                            <p:cond delay="0"/>
                                          </p:stCondLst>
                                        </p:cTn>
                                        <p:tgtEl>
                                          <p:spTgt spid="4">
                                            <p:txEl>
                                              <p:pRg st="7" end="7"/>
                                            </p:txEl>
                                          </p:spTgt>
                                        </p:tgtEl>
                                        <p:attrNameLst>
                                          <p:attrName>style.visibility</p:attrName>
                                        </p:attrNameLst>
                                      </p:cBhvr>
                                      <p:to>
                                        <p:strVal val="visible"/>
                                      </p:to>
                                    </p:set>
                                    <p:animEffect transition="in" filter="circle(in)">
                                      <p:cBhvr>
                                        <p:cTn id="58" dur="20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11" end="11"/>
                                            </p:txEl>
                                          </p:spTgt>
                                        </p:tgtEl>
                                        <p:attrNameLst>
                                          <p:attrName>style.visibility</p:attrName>
                                        </p:attrNameLst>
                                      </p:cBhvr>
                                      <p:to>
                                        <p:strVal val="visible"/>
                                      </p:to>
                                    </p:set>
                                    <p:animEffect transition="in" filter="fade">
                                      <p:cBhvr>
                                        <p:cTn id="63" dur="1000"/>
                                        <p:tgtEl>
                                          <p:spTgt spid="4">
                                            <p:txEl>
                                              <p:pRg st="11" end="11"/>
                                            </p:txEl>
                                          </p:spTgt>
                                        </p:tgtEl>
                                      </p:cBhvr>
                                    </p:animEffect>
                                    <p:anim calcmode="lin" valueType="num">
                                      <p:cBhvr>
                                        <p:cTn id="64"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66" presetID="6" presetClass="entr" presetSubtype="16" fill="hold" nodeType="with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circle(in)">
                                      <p:cBhvr>
                                        <p:cTn id="68" dur="2000"/>
                                        <p:tgtEl>
                                          <p:spTgt spid="4">
                                            <p:txEl>
                                              <p:pRg st="9" end="9"/>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
                                            <p:txEl>
                                              <p:pRg st="13" end="13"/>
                                            </p:txEl>
                                          </p:spTgt>
                                        </p:tgtEl>
                                        <p:attrNameLst>
                                          <p:attrName>style.visibility</p:attrName>
                                        </p:attrNameLst>
                                      </p:cBhvr>
                                      <p:to>
                                        <p:strVal val="visible"/>
                                      </p:to>
                                    </p:set>
                                    <p:animEffect transition="in" filter="fade">
                                      <p:cBhvr>
                                        <p:cTn id="73" dur="500"/>
                                        <p:tgtEl>
                                          <p:spTgt spid="4">
                                            <p:txEl>
                                              <p:pRg st="13" end="1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4">
                                            <p:txEl>
                                              <p:pRg st="15" end="15"/>
                                            </p:txEl>
                                          </p:spTgt>
                                        </p:tgtEl>
                                        <p:attrNameLst>
                                          <p:attrName>style.visibility</p:attrName>
                                        </p:attrNameLst>
                                      </p:cBhvr>
                                      <p:to>
                                        <p:strVal val="visible"/>
                                      </p:to>
                                    </p:set>
                                    <p:animEffect transition="in" filter="circle(in)">
                                      <p:cBhvr>
                                        <p:cTn id="78" dur="2000"/>
                                        <p:tgtEl>
                                          <p:spTgt spid="4">
                                            <p:txEl>
                                              <p:pRg st="15" end="15"/>
                                            </p:txEl>
                                          </p:spTgt>
                                        </p:tgtEl>
                                      </p:cBhvr>
                                    </p:animEffect>
                                  </p:childTnLst>
                                </p:cTn>
                              </p:par>
                              <p:par>
                                <p:cTn id="79" presetID="6" presetClass="entr" presetSubtype="16" fill="hold" nodeType="withEffect">
                                  <p:stCondLst>
                                    <p:cond delay="0"/>
                                  </p:stCondLst>
                                  <p:childTnLst>
                                    <p:set>
                                      <p:cBhvr>
                                        <p:cTn id="80" dur="1" fill="hold">
                                          <p:stCondLst>
                                            <p:cond delay="0"/>
                                          </p:stCondLst>
                                        </p:cTn>
                                        <p:tgtEl>
                                          <p:spTgt spid="4">
                                            <p:txEl>
                                              <p:pRg st="16" end="16"/>
                                            </p:txEl>
                                          </p:spTgt>
                                        </p:tgtEl>
                                        <p:attrNameLst>
                                          <p:attrName>style.visibility</p:attrName>
                                        </p:attrNameLst>
                                      </p:cBhvr>
                                      <p:to>
                                        <p:strVal val="visible"/>
                                      </p:to>
                                    </p:set>
                                    <p:animEffect transition="in" filter="circle(in)">
                                      <p:cBhvr>
                                        <p:cTn id="81" dur="2000"/>
                                        <p:tgtEl>
                                          <p:spTgt spid="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591" y="2727804"/>
            <a:ext cx="5487783" cy="1303867"/>
          </a:xfrm>
        </p:spPr>
        <p:txBody>
          <a:bodyPr/>
          <a:lstStyle/>
          <a:p>
            <a:r>
              <a:rPr lang="en-US" dirty="0" smtClean="0"/>
              <a:t>Meme Time!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185" y="1083619"/>
            <a:ext cx="3943989" cy="4933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3006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Ordering (Part 4)</a:t>
            </a:r>
            <a:endParaRPr lang="en-US" dirty="0"/>
          </a:p>
        </p:txBody>
      </p:sp>
      <p:sp>
        <p:nvSpPr>
          <p:cNvPr id="3" name="Content Placeholder 2"/>
          <p:cNvSpPr>
            <a:spLocks noGrp="1"/>
          </p:cNvSpPr>
          <p:nvPr>
            <p:ph idx="1"/>
          </p:nvPr>
        </p:nvSpPr>
        <p:spPr>
          <a:xfrm>
            <a:off x="1295401" y="2556931"/>
            <a:ext cx="3820063" cy="3582611"/>
          </a:xfrm>
        </p:spPr>
        <p:txBody>
          <a:bodyPr>
            <a:normAutofit fontScale="85000" lnSpcReduction="10000"/>
          </a:bodyPr>
          <a:lstStyle/>
          <a:p>
            <a:pPr marL="0" indent="0">
              <a:buNone/>
            </a:pPr>
            <a:r>
              <a:rPr lang="en-US" b="1" dirty="0"/>
              <a:t>Food Phrases for Placing Your Order in Chinese</a:t>
            </a:r>
          </a:p>
          <a:p>
            <a:pPr lvl="1" fontAlgn="base"/>
            <a:r>
              <a:rPr lang="en-US" dirty="0" err="1"/>
              <a:t>yī</a:t>
            </a:r>
            <a:r>
              <a:rPr lang="en-US" dirty="0"/>
              <a:t> </a:t>
            </a:r>
            <a:r>
              <a:rPr lang="en-US" dirty="0" err="1" smtClean="0"/>
              <a:t>wǎn</a:t>
            </a:r>
            <a:r>
              <a:rPr lang="en-US" dirty="0" smtClean="0"/>
              <a:t> </a:t>
            </a:r>
            <a:r>
              <a:rPr lang="en-US" altLang="ja-JP" b="1" dirty="0" smtClean="0"/>
              <a:t>(</a:t>
            </a:r>
            <a:r>
              <a:rPr lang="ja-JP" altLang="en-US" b="1" dirty="0" smtClean="0"/>
              <a:t>一碗</a:t>
            </a:r>
            <a:r>
              <a:rPr lang="en-US" altLang="ja-JP" b="1" dirty="0"/>
              <a:t>)</a:t>
            </a:r>
            <a:r>
              <a:rPr lang="en-US" dirty="0"/>
              <a:t> — </a:t>
            </a:r>
            <a:r>
              <a:rPr lang="en-US" dirty="0" smtClean="0"/>
              <a:t>One </a:t>
            </a:r>
            <a:r>
              <a:rPr lang="en-US" dirty="0"/>
              <a:t>bowl of</a:t>
            </a:r>
          </a:p>
          <a:p>
            <a:pPr lvl="1" fontAlgn="base"/>
            <a:r>
              <a:rPr lang="en-US" dirty="0" err="1"/>
              <a:t>yī</a:t>
            </a:r>
            <a:r>
              <a:rPr lang="en-US" dirty="0"/>
              <a:t> </a:t>
            </a:r>
            <a:r>
              <a:rPr lang="en-US" dirty="0" err="1" smtClean="0"/>
              <a:t>pán</a:t>
            </a:r>
            <a:r>
              <a:rPr lang="en-US" dirty="0" smtClean="0"/>
              <a:t> </a:t>
            </a:r>
            <a:r>
              <a:rPr lang="en-US" altLang="ja-JP" dirty="0" smtClean="0"/>
              <a:t>(</a:t>
            </a:r>
            <a:r>
              <a:rPr lang="ja-JP" altLang="en-US" dirty="0" smtClean="0"/>
              <a:t>一盘</a:t>
            </a:r>
            <a:r>
              <a:rPr lang="en-US" altLang="ja-JP" dirty="0" smtClean="0"/>
              <a:t>)</a:t>
            </a:r>
            <a:r>
              <a:rPr lang="en-US" dirty="0"/>
              <a:t> — </a:t>
            </a:r>
            <a:r>
              <a:rPr lang="en-US" dirty="0" smtClean="0"/>
              <a:t>One </a:t>
            </a:r>
            <a:r>
              <a:rPr lang="en-US" dirty="0"/>
              <a:t>plate </a:t>
            </a:r>
            <a:r>
              <a:rPr lang="en-US" dirty="0" smtClean="0"/>
              <a:t>of</a:t>
            </a:r>
          </a:p>
          <a:p>
            <a:pPr lvl="1" fontAlgn="base"/>
            <a:r>
              <a:rPr lang="en-US" dirty="0" err="1" smtClean="0"/>
              <a:t>yī</a:t>
            </a:r>
            <a:r>
              <a:rPr lang="en-US" dirty="0" smtClean="0"/>
              <a:t> </a:t>
            </a:r>
            <a:r>
              <a:rPr lang="en-US" dirty="0" err="1" smtClean="0"/>
              <a:t>fèn</a:t>
            </a:r>
            <a:r>
              <a:rPr lang="en-US" dirty="0" smtClean="0"/>
              <a:t> </a:t>
            </a:r>
            <a:r>
              <a:rPr lang="en-US" altLang="ja-JP" dirty="0" smtClean="0"/>
              <a:t>(</a:t>
            </a:r>
            <a:r>
              <a:rPr lang="ja-JP" altLang="en-US" dirty="0" smtClean="0"/>
              <a:t>一份</a:t>
            </a:r>
            <a:r>
              <a:rPr lang="en-US" altLang="ja-JP" dirty="0" smtClean="0"/>
              <a:t>)</a:t>
            </a:r>
            <a:r>
              <a:rPr lang="en-US" dirty="0"/>
              <a:t> — </a:t>
            </a:r>
            <a:r>
              <a:rPr lang="en-US" dirty="0" smtClean="0"/>
              <a:t>One serving of</a:t>
            </a:r>
            <a:endParaRPr lang="en-US" dirty="0"/>
          </a:p>
          <a:p>
            <a:pPr fontAlgn="base"/>
            <a:r>
              <a:rPr lang="en-US" dirty="0" err="1" smtClean="0"/>
              <a:t>Zhà</a:t>
            </a:r>
            <a:r>
              <a:rPr lang="en-US" dirty="0" smtClean="0"/>
              <a:t> (</a:t>
            </a:r>
            <a:r>
              <a:rPr lang="ja-JP" altLang="en-US" dirty="0" smtClean="0"/>
              <a:t>炸</a:t>
            </a:r>
            <a:r>
              <a:rPr lang="en-US" altLang="ja-JP" dirty="0" smtClean="0"/>
              <a:t>)</a:t>
            </a:r>
            <a:r>
              <a:rPr lang="en-US" dirty="0"/>
              <a:t> — Fried</a:t>
            </a:r>
          </a:p>
          <a:p>
            <a:pPr fontAlgn="base"/>
            <a:r>
              <a:rPr lang="en-US" dirty="0" err="1" smtClean="0"/>
              <a:t>Chǎo</a:t>
            </a:r>
            <a:r>
              <a:rPr lang="en-US" dirty="0" smtClean="0"/>
              <a:t> </a:t>
            </a:r>
            <a:r>
              <a:rPr lang="en-US" altLang="ja-JP" b="1" dirty="0" smtClean="0"/>
              <a:t>(</a:t>
            </a:r>
            <a:r>
              <a:rPr lang="ja-JP" altLang="en-US" b="1" dirty="0" smtClean="0"/>
              <a:t>炒</a:t>
            </a:r>
            <a:r>
              <a:rPr lang="en-US" altLang="ja-JP" dirty="0"/>
              <a:t>)</a:t>
            </a:r>
            <a:r>
              <a:rPr lang="en-US" dirty="0"/>
              <a:t> — Stir-fried</a:t>
            </a:r>
          </a:p>
          <a:p>
            <a:pPr fontAlgn="base"/>
            <a:r>
              <a:rPr lang="en-US" dirty="0" err="1" smtClean="0"/>
              <a:t>Zhǔ</a:t>
            </a:r>
            <a:r>
              <a:rPr lang="en-US" dirty="0" smtClean="0"/>
              <a:t> (</a:t>
            </a:r>
            <a:r>
              <a:rPr lang="ja-JP" altLang="en-US" b="1" dirty="0" smtClean="0"/>
              <a:t>煮</a:t>
            </a:r>
            <a:r>
              <a:rPr lang="en-US" dirty="0" smtClean="0"/>
              <a:t>)</a:t>
            </a:r>
            <a:r>
              <a:rPr lang="en-US" dirty="0"/>
              <a:t> — Boiled</a:t>
            </a:r>
          </a:p>
          <a:p>
            <a:pPr fontAlgn="base"/>
            <a:r>
              <a:rPr lang="en-US" dirty="0" err="1" smtClean="0"/>
              <a:t>Kǎo</a:t>
            </a:r>
            <a:r>
              <a:rPr lang="en-US" dirty="0" smtClean="0"/>
              <a:t> </a:t>
            </a:r>
            <a:r>
              <a:rPr lang="en-US" altLang="ja-JP" b="1" dirty="0" smtClean="0"/>
              <a:t>(</a:t>
            </a:r>
            <a:r>
              <a:rPr lang="ja-JP" altLang="en-US" b="1" dirty="0" smtClean="0"/>
              <a:t>烤</a:t>
            </a:r>
            <a:r>
              <a:rPr lang="en-US" dirty="0" smtClean="0"/>
              <a:t>) — Roasted</a:t>
            </a:r>
          </a:p>
        </p:txBody>
      </p:sp>
      <p:sp>
        <p:nvSpPr>
          <p:cNvPr id="4" name="TextBox 3"/>
          <p:cNvSpPr txBox="1"/>
          <p:nvPr/>
        </p:nvSpPr>
        <p:spPr>
          <a:xfrm>
            <a:off x="5561942" y="3094458"/>
            <a:ext cx="3805841" cy="2862322"/>
          </a:xfrm>
          <a:prstGeom prst="rect">
            <a:avLst/>
          </a:prstGeom>
          <a:noFill/>
        </p:spPr>
        <p:txBody>
          <a:bodyPr wrap="square" rtlCol="0">
            <a:spAutoFit/>
          </a:bodyPr>
          <a:lstStyle/>
          <a:p>
            <a:pPr fontAlgn="base"/>
            <a:r>
              <a:rPr lang="en-US" dirty="0" err="1" smtClean="0"/>
              <a:t>fàn</a:t>
            </a:r>
            <a:r>
              <a:rPr lang="en-US" dirty="0" smtClean="0"/>
              <a:t> (</a:t>
            </a:r>
            <a:r>
              <a:rPr lang="ja-JP" altLang="en-US" dirty="0" smtClean="0"/>
              <a:t>饭</a:t>
            </a:r>
            <a:r>
              <a:rPr lang="en-US" dirty="0" smtClean="0"/>
              <a:t>)</a:t>
            </a:r>
            <a:r>
              <a:rPr lang="en-US" dirty="0"/>
              <a:t> — rice</a:t>
            </a:r>
          </a:p>
          <a:p>
            <a:pPr fontAlgn="base"/>
            <a:r>
              <a:rPr lang="en-US" dirty="0" err="1"/>
              <a:t>chǎo</a:t>
            </a:r>
            <a:r>
              <a:rPr lang="en-US" dirty="0"/>
              <a:t> </a:t>
            </a:r>
            <a:r>
              <a:rPr lang="en-US" dirty="0" err="1" smtClean="0"/>
              <a:t>fàn</a:t>
            </a:r>
            <a:r>
              <a:rPr lang="en-US" dirty="0" smtClean="0"/>
              <a:t> (</a:t>
            </a:r>
            <a:r>
              <a:rPr lang="ja-JP" altLang="en-US" dirty="0" smtClean="0"/>
              <a:t>炒饭</a:t>
            </a:r>
            <a:r>
              <a:rPr lang="en-US" dirty="0" smtClean="0"/>
              <a:t>)</a:t>
            </a:r>
            <a:r>
              <a:rPr lang="en-US" dirty="0"/>
              <a:t> — fried </a:t>
            </a:r>
            <a:r>
              <a:rPr lang="en-US" dirty="0" smtClean="0"/>
              <a:t>rice</a:t>
            </a:r>
          </a:p>
          <a:p>
            <a:pPr fontAlgn="base"/>
            <a:r>
              <a:rPr lang="en-US" dirty="0" err="1"/>
              <a:t>m</a:t>
            </a:r>
            <a:r>
              <a:rPr lang="en-US" dirty="0" err="1" smtClean="0"/>
              <a:t>iàn</a:t>
            </a:r>
            <a:r>
              <a:rPr lang="en-US" dirty="0" smtClean="0"/>
              <a:t> </a:t>
            </a:r>
            <a:r>
              <a:rPr lang="en-US" altLang="ja-JP" dirty="0" smtClean="0"/>
              <a:t>(</a:t>
            </a:r>
            <a:r>
              <a:rPr lang="ja-JP" altLang="en-US" dirty="0" smtClean="0"/>
              <a:t>面</a:t>
            </a:r>
            <a:r>
              <a:rPr lang="en-US" dirty="0" smtClean="0"/>
              <a:t>)</a:t>
            </a:r>
            <a:r>
              <a:rPr lang="en-US" dirty="0"/>
              <a:t> — </a:t>
            </a:r>
            <a:r>
              <a:rPr lang="en-US" dirty="0" smtClean="0"/>
              <a:t>noodles</a:t>
            </a:r>
          </a:p>
          <a:p>
            <a:pPr fontAlgn="base"/>
            <a:r>
              <a:rPr lang="en-US" dirty="0" err="1"/>
              <a:t>chǎo</a:t>
            </a:r>
            <a:r>
              <a:rPr lang="en-US" dirty="0"/>
              <a:t> </a:t>
            </a:r>
            <a:r>
              <a:rPr lang="en-US" dirty="0" err="1"/>
              <a:t>miàn</a:t>
            </a:r>
            <a:r>
              <a:rPr lang="en-US" dirty="0" smtClean="0"/>
              <a:t> </a:t>
            </a:r>
            <a:r>
              <a:rPr lang="en-US" dirty="0"/>
              <a:t>(</a:t>
            </a:r>
            <a:r>
              <a:rPr lang="ja-JP" altLang="en-US" dirty="0" smtClean="0"/>
              <a:t>炒</a:t>
            </a:r>
            <a:r>
              <a:rPr lang="ja-JP" altLang="en-US" dirty="0"/>
              <a:t>面</a:t>
            </a:r>
            <a:r>
              <a:rPr lang="en-US" dirty="0" smtClean="0"/>
              <a:t>)</a:t>
            </a:r>
            <a:r>
              <a:rPr lang="en-US" dirty="0"/>
              <a:t> — </a:t>
            </a:r>
            <a:r>
              <a:rPr lang="en-US" dirty="0" smtClean="0"/>
              <a:t>(stir) fried noodles</a:t>
            </a:r>
          </a:p>
          <a:p>
            <a:pPr fontAlgn="base"/>
            <a:r>
              <a:rPr lang="en-US" altLang="ja-JP" dirty="0" err="1"/>
              <a:t>t</a:t>
            </a:r>
            <a:r>
              <a:rPr lang="en-US" altLang="ja-JP" dirty="0" err="1" smtClean="0"/>
              <a:t>āng</a:t>
            </a:r>
            <a:r>
              <a:rPr lang="en-US" altLang="ja-JP" dirty="0" smtClean="0"/>
              <a:t> </a:t>
            </a:r>
            <a:r>
              <a:rPr lang="en-US" altLang="ja-JP" dirty="0" err="1" smtClean="0"/>
              <a:t>miàn</a:t>
            </a:r>
            <a:r>
              <a:rPr lang="en-US" altLang="ja-JP" dirty="0" smtClean="0"/>
              <a:t> (</a:t>
            </a:r>
            <a:r>
              <a:rPr lang="zh-CN" altLang="en-US" dirty="0"/>
              <a:t>汤面</a:t>
            </a:r>
            <a:r>
              <a:rPr lang="en-US" altLang="ja-JP" dirty="0" smtClean="0"/>
              <a:t>) – noodle soup</a:t>
            </a:r>
            <a:endParaRPr lang="en-US" altLang="ja-JP" dirty="0"/>
          </a:p>
          <a:p>
            <a:pPr fontAlgn="base"/>
            <a:endParaRPr lang="en-US" dirty="0" smtClean="0"/>
          </a:p>
          <a:p>
            <a:pPr fontAlgn="base"/>
            <a:r>
              <a:rPr lang="en-US" dirty="0" err="1"/>
              <a:t>c</a:t>
            </a:r>
            <a:r>
              <a:rPr lang="en-US" dirty="0" err="1" smtClean="0"/>
              <a:t>ōng</a:t>
            </a:r>
            <a:r>
              <a:rPr lang="en-US" dirty="0" smtClean="0"/>
              <a:t> </a:t>
            </a:r>
            <a:r>
              <a:rPr lang="en-US" altLang="ja-JP" dirty="0" smtClean="0"/>
              <a:t>(</a:t>
            </a:r>
            <a:r>
              <a:rPr lang="ja-JP" altLang="en-US" dirty="0" smtClean="0"/>
              <a:t>葱</a:t>
            </a:r>
            <a:r>
              <a:rPr lang="en-US" dirty="0" smtClean="0"/>
              <a:t>)</a:t>
            </a:r>
            <a:r>
              <a:rPr lang="en-US" dirty="0"/>
              <a:t> — green </a:t>
            </a:r>
            <a:r>
              <a:rPr lang="en-US" dirty="0" smtClean="0"/>
              <a:t>onions</a:t>
            </a:r>
          </a:p>
          <a:p>
            <a:pPr fontAlgn="base"/>
            <a:endParaRPr lang="en-US" altLang="ja-JP" dirty="0" smtClean="0"/>
          </a:p>
          <a:p>
            <a:pPr fontAlgn="base"/>
            <a:r>
              <a:rPr lang="en-US" dirty="0" err="1"/>
              <a:t>Běijīng</a:t>
            </a:r>
            <a:r>
              <a:rPr lang="en-US" dirty="0"/>
              <a:t> </a:t>
            </a:r>
            <a:r>
              <a:rPr lang="en-US" dirty="0" err="1"/>
              <a:t>kǎo</a:t>
            </a:r>
            <a:r>
              <a:rPr lang="en-US" dirty="0"/>
              <a:t> </a:t>
            </a:r>
            <a:r>
              <a:rPr lang="en-US" dirty="0" err="1" smtClean="0"/>
              <a:t>yā</a:t>
            </a:r>
            <a:r>
              <a:rPr lang="en-US" dirty="0" smtClean="0"/>
              <a:t> </a:t>
            </a:r>
            <a:r>
              <a:rPr lang="en-US" altLang="ja-JP" dirty="0" smtClean="0"/>
              <a:t>(</a:t>
            </a:r>
            <a:r>
              <a:rPr lang="ja-JP" altLang="en-US" dirty="0" smtClean="0"/>
              <a:t>北</a:t>
            </a:r>
            <a:r>
              <a:rPr lang="ja-JP" altLang="en-US" dirty="0"/>
              <a:t>京烤</a:t>
            </a:r>
            <a:r>
              <a:rPr lang="ja-JP" altLang="en-US" dirty="0" smtClean="0"/>
              <a:t>鸭</a:t>
            </a:r>
            <a:r>
              <a:rPr lang="en-US" dirty="0" smtClean="0"/>
              <a:t>)</a:t>
            </a:r>
            <a:r>
              <a:rPr lang="en-US" dirty="0"/>
              <a:t> — </a:t>
            </a:r>
            <a:r>
              <a:rPr lang="en-US" dirty="0" smtClean="0"/>
              <a:t>	Peking duck/Beijing </a:t>
            </a:r>
            <a:r>
              <a:rPr lang="en-US" dirty="0"/>
              <a:t>Roast </a:t>
            </a:r>
            <a:r>
              <a:rPr lang="en-US" dirty="0" smtClean="0"/>
              <a:t>Duck</a:t>
            </a:r>
            <a:endParaRPr lang="en-US" dirty="0"/>
          </a:p>
        </p:txBody>
      </p:sp>
      <p:pic>
        <p:nvPicPr>
          <p:cNvPr id="5" name="Picture 4" descr="Sopa - Viquidit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125" y="3495306"/>
            <a:ext cx="1697184" cy="1135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Soon Fatt &lt;strong&gt;Beijing Roast Duck&lt;/strong&gt; Pudu - Places and Food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4262" y="5007034"/>
            <a:ext cx="1567543" cy="10450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3705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80">
                                          <p:stCondLst>
                                            <p:cond delay="0"/>
                                          </p:stCondLst>
                                        </p:cTn>
                                        <p:tgtEl>
                                          <p:spTgt spid="3">
                                            <p:txEl>
                                              <p:pRg st="2" end="2"/>
                                            </p:txEl>
                                          </p:spTgt>
                                        </p:tgtEl>
                                      </p:cBhvr>
                                    </p:animEffect>
                                    <p:anim calcmode="lin" valueType="num">
                                      <p:cBhvr>
                                        <p:cTn id="2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2" end="2"/>
                                            </p:txEl>
                                          </p:spTgt>
                                        </p:tgtEl>
                                      </p:cBhvr>
                                      <p:to x="100000" y="60000"/>
                                    </p:animScale>
                                    <p:animScale>
                                      <p:cBhvr>
                                        <p:cTn id="35" dur="166" decel="50000">
                                          <p:stCondLst>
                                            <p:cond delay="676"/>
                                          </p:stCondLst>
                                        </p:cTn>
                                        <p:tgtEl>
                                          <p:spTgt spid="3">
                                            <p:txEl>
                                              <p:pRg st="2" end="2"/>
                                            </p:txEl>
                                          </p:spTgt>
                                        </p:tgtEl>
                                      </p:cBhvr>
                                      <p:to x="100000" y="100000"/>
                                    </p:animScale>
                                    <p:animScale>
                                      <p:cBhvr>
                                        <p:cTn id="36" dur="26">
                                          <p:stCondLst>
                                            <p:cond delay="1312"/>
                                          </p:stCondLst>
                                        </p:cTn>
                                        <p:tgtEl>
                                          <p:spTgt spid="3">
                                            <p:txEl>
                                              <p:pRg st="2" end="2"/>
                                            </p:txEl>
                                          </p:spTgt>
                                        </p:tgtEl>
                                      </p:cBhvr>
                                      <p:to x="100000" y="80000"/>
                                    </p:animScale>
                                    <p:animScale>
                                      <p:cBhvr>
                                        <p:cTn id="37" dur="166" decel="50000">
                                          <p:stCondLst>
                                            <p:cond delay="1338"/>
                                          </p:stCondLst>
                                        </p:cTn>
                                        <p:tgtEl>
                                          <p:spTgt spid="3">
                                            <p:txEl>
                                              <p:pRg st="2" end="2"/>
                                            </p:txEl>
                                          </p:spTgt>
                                        </p:tgtEl>
                                      </p:cBhvr>
                                      <p:to x="100000" y="100000"/>
                                    </p:animScale>
                                    <p:animScale>
                                      <p:cBhvr>
                                        <p:cTn id="38" dur="26">
                                          <p:stCondLst>
                                            <p:cond delay="1642"/>
                                          </p:stCondLst>
                                        </p:cTn>
                                        <p:tgtEl>
                                          <p:spTgt spid="3">
                                            <p:txEl>
                                              <p:pRg st="2" end="2"/>
                                            </p:txEl>
                                          </p:spTgt>
                                        </p:tgtEl>
                                      </p:cBhvr>
                                      <p:to x="100000" y="90000"/>
                                    </p:animScale>
                                    <p:animScale>
                                      <p:cBhvr>
                                        <p:cTn id="39" dur="166" decel="50000">
                                          <p:stCondLst>
                                            <p:cond delay="1668"/>
                                          </p:stCondLst>
                                        </p:cTn>
                                        <p:tgtEl>
                                          <p:spTgt spid="3">
                                            <p:txEl>
                                              <p:pRg st="2" end="2"/>
                                            </p:txEl>
                                          </p:spTgt>
                                        </p:tgtEl>
                                      </p:cBhvr>
                                      <p:to x="100000" y="100000"/>
                                    </p:animScale>
                                    <p:animScale>
                                      <p:cBhvr>
                                        <p:cTn id="40" dur="26">
                                          <p:stCondLst>
                                            <p:cond delay="1808"/>
                                          </p:stCondLst>
                                        </p:cTn>
                                        <p:tgtEl>
                                          <p:spTgt spid="3">
                                            <p:txEl>
                                              <p:pRg st="2" end="2"/>
                                            </p:txEl>
                                          </p:spTgt>
                                        </p:tgtEl>
                                      </p:cBhvr>
                                      <p:to x="100000" y="95000"/>
                                    </p:animScale>
                                    <p:animScale>
                                      <p:cBhvr>
                                        <p:cTn id="41" dur="166" decel="50000">
                                          <p:stCondLst>
                                            <p:cond delay="1834"/>
                                          </p:stCondLst>
                                        </p:cTn>
                                        <p:tgtEl>
                                          <p:spTgt spid="3">
                                            <p:txEl>
                                              <p:pRg st="2" end="2"/>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wipe(down)">
                                      <p:cBhvr>
                                        <p:cTn id="44" dur="580">
                                          <p:stCondLst>
                                            <p:cond delay="0"/>
                                          </p:stCondLst>
                                        </p:cTn>
                                        <p:tgtEl>
                                          <p:spTgt spid="3">
                                            <p:txEl>
                                              <p:pRg st="3" end="3"/>
                                            </p:txEl>
                                          </p:spTgt>
                                        </p:tgtEl>
                                      </p:cBhvr>
                                    </p:animEffect>
                                    <p:anim calcmode="lin" valueType="num">
                                      <p:cBhvr>
                                        <p:cTn id="4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3" end="3"/>
                                            </p:txEl>
                                          </p:spTgt>
                                        </p:tgtEl>
                                      </p:cBhvr>
                                      <p:to x="100000" y="60000"/>
                                    </p:animScale>
                                    <p:animScale>
                                      <p:cBhvr>
                                        <p:cTn id="51" dur="166" decel="50000">
                                          <p:stCondLst>
                                            <p:cond delay="676"/>
                                          </p:stCondLst>
                                        </p:cTn>
                                        <p:tgtEl>
                                          <p:spTgt spid="3">
                                            <p:txEl>
                                              <p:pRg st="3" end="3"/>
                                            </p:txEl>
                                          </p:spTgt>
                                        </p:tgtEl>
                                      </p:cBhvr>
                                      <p:to x="100000" y="100000"/>
                                    </p:animScale>
                                    <p:animScale>
                                      <p:cBhvr>
                                        <p:cTn id="52" dur="26">
                                          <p:stCondLst>
                                            <p:cond delay="1312"/>
                                          </p:stCondLst>
                                        </p:cTn>
                                        <p:tgtEl>
                                          <p:spTgt spid="3">
                                            <p:txEl>
                                              <p:pRg st="3" end="3"/>
                                            </p:txEl>
                                          </p:spTgt>
                                        </p:tgtEl>
                                      </p:cBhvr>
                                      <p:to x="100000" y="80000"/>
                                    </p:animScale>
                                    <p:animScale>
                                      <p:cBhvr>
                                        <p:cTn id="53" dur="166" decel="50000">
                                          <p:stCondLst>
                                            <p:cond delay="1338"/>
                                          </p:stCondLst>
                                        </p:cTn>
                                        <p:tgtEl>
                                          <p:spTgt spid="3">
                                            <p:txEl>
                                              <p:pRg st="3" end="3"/>
                                            </p:txEl>
                                          </p:spTgt>
                                        </p:tgtEl>
                                      </p:cBhvr>
                                      <p:to x="100000" y="100000"/>
                                    </p:animScale>
                                    <p:animScale>
                                      <p:cBhvr>
                                        <p:cTn id="54" dur="26">
                                          <p:stCondLst>
                                            <p:cond delay="1642"/>
                                          </p:stCondLst>
                                        </p:cTn>
                                        <p:tgtEl>
                                          <p:spTgt spid="3">
                                            <p:txEl>
                                              <p:pRg st="3" end="3"/>
                                            </p:txEl>
                                          </p:spTgt>
                                        </p:tgtEl>
                                      </p:cBhvr>
                                      <p:to x="100000" y="90000"/>
                                    </p:animScale>
                                    <p:animScale>
                                      <p:cBhvr>
                                        <p:cTn id="55" dur="166" decel="50000">
                                          <p:stCondLst>
                                            <p:cond delay="1668"/>
                                          </p:stCondLst>
                                        </p:cTn>
                                        <p:tgtEl>
                                          <p:spTgt spid="3">
                                            <p:txEl>
                                              <p:pRg st="3" end="3"/>
                                            </p:txEl>
                                          </p:spTgt>
                                        </p:tgtEl>
                                      </p:cBhvr>
                                      <p:to x="100000" y="100000"/>
                                    </p:animScale>
                                    <p:animScale>
                                      <p:cBhvr>
                                        <p:cTn id="56" dur="26">
                                          <p:stCondLst>
                                            <p:cond delay="1808"/>
                                          </p:stCondLst>
                                        </p:cTn>
                                        <p:tgtEl>
                                          <p:spTgt spid="3">
                                            <p:txEl>
                                              <p:pRg st="3" end="3"/>
                                            </p:txEl>
                                          </p:spTgt>
                                        </p:tgtEl>
                                      </p:cBhvr>
                                      <p:to x="100000" y="95000"/>
                                    </p:animScale>
                                    <p:animScale>
                                      <p:cBhvr>
                                        <p:cTn id="57" dur="166" decel="50000">
                                          <p:stCondLst>
                                            <p:cond delay="1834"/>
                                          </p:stCondLst>
                                        </p:cTn>
                                        <p:tgtEl>
                                          <p:spTgt spid="3">
                                            <p:txEl>
                                              <p:pRg st="3" end="3"/>
                                            </p:txEl>
                                          </p:spTgt>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Effect transition="in" filter="circle(in)">
                                      <p:cBhvr>
                                        <p:cTn id="62" dur="2000"/>
                                        <p:tgtEl>
                                          <p:spTgt spid="3">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Effect transition="in" filter="fade">
                                      <p:cBhvr>
                                        <p:cTn id="67" dur="1000"/>
                                        <p:tgtEl>
                                          <p:spTgt spid="3">
                                            <p:txEl>
                                              <p:pRg st="5" end="5"/>
                                            </p:txEl>
                                          </p:spTgt>
                                        </p:tgtEl>
                                      </p:cBhvr>
                                    </p:animEffect>
                                    <p:anim calcmode="lin" valueType="num">
                                      <p:cBhvr>
                                        <p:cTn id="6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nodeType="clickEffect">
                                  <p:stCondLst>
                                    <p:cond delay="0"/>
                                  </p:stCondLst>
                                  <p:childTnLst>
                                    <p:set>
                                      <p:cBhvr>
                                        <p:cTn id="73" dur="1" fill="hold">
                                          <p:stCondLst>
                                            <p:cond delay="0"/>
                                          </p:stCondLst>
                                        </p:cTn>
                                        <p:tgtEl>
                                          <p:spTgt spid="3">
                                            <p:txEl>
                                              <p:pRg st="6" end="6"/>
                                            </p:txEl>
                                          </p:spTgt>
                                        </p:tgtEl>
                                        <p:attrNameLst>
                                          <p:attrName>style.visibility</p:attrName>
                                        </p:attrNameLst>
                                      </p:cBhvr>
                                      <p:to>
                                        <p:strVal val="visible"/>
                                      </p:to>
                                    </p:set>
                                    <p:animEffect transition="in" filter="wheel(1)">
                                      <p:cBhvr>
                                        <p:cTn id="74" dur="2000"/>
                                        <p:tgtEl>
                                          <p:spTgt spid="3">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anim calcmode="lin" valueType="num">
                                      <p:cBhvr>
                                        <p:cTn id="7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nodeType="clickEffect">
                                  <p:stCondLst>
                                    <p:cond delay="0"/>
                                  </p:stCondLst>
                                  <p:childTnLst>
                                    <p:set>
                                      <p:cBhvr>
                                        <p:cTn id="86" dur="1" fill="hold">
                                          <p:stCondLst>
                                            <p:cond delay="0"/>
                                          </p:stCondLst>
                                        </p:cTn>
                                        <p:tgtEl>
                                          <p:spTgt spid="4">
                                            <p:txEl>
                                              <p:pRg st="0" end="0"/>
                                            </p:txEl>
                                          </p:spTgt>
                                        </p:tgtEl>
                                        <p:attrNameLst>
                                          <p:attrName>style.visibility</p:attrName>
                                        </p:attrNameLst>
                                      </p:cBhvr>
                                      <p:to>
                                        <p:strVal val="visible"/>
                                      </p:to>
                                    </p:set>
                                    <p:animEffect transition="in" filter="wipe(down)">
                                      <p:cBhvr>
                                        <p:cTn id="87" dur="580">
                                          <p:stCondLst>
                                            <p:cond delay="0"/>
                                          </p:stCondLst>
                                        </p:cTn>
                                        <p:tgtEl>
                                          <p:spTgt spid="4">
                                            <p:txEl>
                                              <p:pRg st="0" end="0"/>
                                            </p:txEl>
                                          </p:spTgt>
                                        </p:tgtEl>
                                      </p:cBhvr>
                                    </p:animEffect>
                                    <p:anim calcmode="lin" valueType="num">
                                      <p:cBhvr>
                                        <p:cTn id="8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4">
                                            <p:txEl>
                                              <p:pRg st="0" end="0"/>
                                            </p:txEl>
                                          </p:spTgt>
                                        </p:tgtEl>
                                      </p:cBhvr>
                                      <p:to x="100000" y="60000"/>
                                    </p:animScale>
                                    <p:animScale>
                                      <p:cBhvr>
                                        <p:cTn id="94" dur="166" decel="50000">
                                          <p:stCondLst>
                                            <p:cond delay="676"/>
                                          </p:stCondLst>
                                        </p:cTn>
                                        <p:tgtEl>
                                          <p:spTgt spid="4">
                                            <p:txEl>
                                              <p:pRg st="0" end="0"/>
                                            </p:txEl>
                                          </p:spTgt>
                                        </p:tgtEl>
                                      </p:cBhvr>
                                      <p:to x="100000" y="100000"/>
                                    </p:animScale>
                                    <p:animScale>
                                      <p:cBhvr>
                                        <p:cTn id="95" dur="26">
                                          <p:stCondLst>
                                            <p:cond delay="1312"/>
                                          </p:stCondLst>
                                        </p:cTn>
                                        <p:tgtEl>
                                          <p:spTgt spid="4">
                                            <p:txEl>
                                              <p:pRg st="0" end="0"/>
                                            </p:txEl>
                                          </p:spTgt>
                                        </p:tgtEl>
                                      </p:cBhvr>
                                      <p:to x="100000" y="80000"/>
                                    </p:animScale>
                                    <p:animScale>
                                      <p:cBhvr>
                                        <p:cTn id="96" dur="166" decel="50000">
                                          <p:stCondLst>
                                            <p:cond delay="1338"/>
                                          </p:stCondLst>
                                        </p:cTn>
                                        <p:tgtEl>
                                          <p:spTgt spid="4">
                                            <p:txEl>
                                              <p:pRg st="0" end="0"/>
                                            </p:txEl>
                                          </p:spTgt>
                                        </p:tgtEl>
                                      </p:cBhvr>
                                      <p:to x="100000" y="100000"/>
                                    </p:animScale>
                                    <p:animScale>
                                      <p:cBhvr>
                                        <p:cTn id="97" dur="26">
                                          <p:stCondLst>
                                            <p:cond delay="1642"/>
                                          </p:stCondLst>
                                        </p:cTn>
                                        <p:tgtEl>
                                          <p:spTgt spid="4">
                                            <p:txEl>
                                              <p:pRg st="0" end="0"/>
                                            </p:txEl>
                                          </p:spTgt>
                                        </p:tgtEl>
                                      </p:cBhvr>
                                      <p:to x="100000" y="90000"/>
                                    </p:animScale>
                                    <p:animScale>
                                      <p:cBhvr>
                                        <p:cTn id="98" dur="166" decel="50000">
                                          <p:stCondLst>
                                            <p:cond delay="1668"/>
                                          </p:stCondLst>
                                        </p:cTn>
                                        <p:tgtEl>
                                          <p:spTgt spid="4">
                                            <p:txEl>
                                              <p:pRg st="0" end="0"/>
                                            </p:txEl>
                                          </p:spTgt>
                                        </p:tgtEl>
                                      </p:cBhvr>
                                      <p:to x="100000" y="100000"/>
                                    </p:animScale>
                                    <p:animScale>
                                      <p:cBhvr>
                                        <p:cTn id="99" dur="26">
                                          <p:stCondLst>
                                            <p:cond delay="1808"/>
                                          </p:stCondLst>
                                        </p:cTn>
                                        <p:tgtEl>
                                          <p:spTgt spid="4">
                                            <p:txEl>
                                              <p:pRg st="0" end="0"/>
                                            </p:txEl>
                                          </p:spTgt>
                                        </p:tgtEl>
                                      </p:cBhvr>
                                      <p:to x="100000" y="95000"/>
                                    </p:animScale>
                                    <p:animScale>
                                      <p:cBhvr>
                                        <p:cTn id="100" dur="166" decel="50000">
                                          <p:stCondLst>
                                            <p:cond delay="1834"/>
                                          </p:stCondLst>
                                        </p:cTn>
                                        <p:tgtEl>
                                          <p:spTgt spid="4">
                                            <p:txEl>
                                              <p:pRg st="0" end="0"/>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4">
                                            <p:txEl>
                                              <p:pRg st="1" end="1"/>
                                            </p:txEl>
                                          </p:spTgt>
                                        </p:tgtEl>
                                        <p:attrNameLst>
                                          <p:attrName>style.visibility</p:attrName>
                                        </p:attrNameLst>
                                      </p:cBhvr>
                                      <p:to>
                                        <p:strVal val="visible"/>
                                      </p:to>
                                    </p:set>
                                    <p:animEffect transition="in" filter="wipe(down)">
                                      <p:cBhvr>
                                        <p:cTn id="103" dur="580">
                                          <p:stCondLst>
                                            <p:cond delay="0"/>
                                          </p:stCondLst>
                                        </p:cTn>
                                        <p:tgtEl>
                                          <p:spTgt spid="4">
                                            <p:txEl>
                                              <p:pRg st="1" end="1"/>
                                            </p:txEl>
                                          </p:spTgt>
                                        </p:tgtEl>
                                      </p:cBhvr>
                                    </p:animEffect>
                                    <p:anim calcmode="lin" valueType="num">
                                      <p:cBhvr>
                                        <p:cTn id="10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4">
                                            <p:txEl>
                                              <p:pRg st="1" end="1"/>
                                            </p:txEl>
                                          </p:spTgt>
                                        </p:tgtEl>
                                      </p:cBhvr>
                                      <p:to x="100000" y="60000"/>
                                    </p:animScale>
                                    <p:animScale>
                                      <p:cBhvr>
                                        <p:cTn id="110" dur="166" decel="50000">
                                          <p:stCondLst>
                                            <p:cond delay="676"/>
                                          </p:stCondLst>
                                        </p:cTn>
                                        <p:tgtEl>
                                          <p:spTgt spid="4">
                                            <p:txEl>
                                              <p:pRg st="1" end="1"/>
                                            </p:txEl>
                                          </p:spTgt>
                                        </p:tgtEl>
                                      </p:cBhvr>
                                      <p:to x="100000" y="100000"/>
                                    </p:animScale>
                                    <p:animScale>
                                      <p:cBhvr>
                                        <p:cTn id="111" dur="26">
                                          <p:stCondLst>
                                            <p:cond delay="1312"/>
                                          </p:stCondLst>
                                        </p:cTn>
                                        <p:tgtEl>
                                          <p:spTgt spid="4">
                                            <p:txEl>
                                              <p:pRg st="1" end="1"/>
                                            </p:txEl>
                                          </p:spTgt>
                                        </p:tgtEl>
                                      </p:cBhvr>
                                      <p:to x="100000" y="80000"/>
                                    </p:animScale>
                                    <p:animScale>
                                      <p:cBhvr>
                                        <p:cTn id="112" dur="166" decel="50000">
                                          <p:stCondLst>
                                            <p:cond delay="1338"/>
                                          </p:stCondLst>
                                        </p:cTn>
                                        <p:tgtEl>
                                          <p:spTgt spid="4">
                                            <p:txEl>
                                              <p:pRg st="1" end="1"/>
                                            </p:txEl>
                                          </p:spTgt>
                                        </p:tgtEl>
                                      </p:cBhvr>
                                      <p:to x="100000" y="100000"/>
                                    </p:animScale>
                                    <p:animScale>
                                      <p:cBhvr>
                                        <p:cTn id="113" dur="26">
                                          <p:stCondLst>
                                            <p:cond delay="1642"/>
                                          </p:stCondLst>
                                        </p:cTn>
                                        <p:tgtEl>
                                          <p:spTgt spid="4">
                                            <p:txEl>
                                              <p:pRg st="1" end="1"/>
                                            </p:txEl>
                                          </p:spTgt>
                                        </p:tgtEl>
                                      </p:cBhvr>
                                      <p:to x="100000" y="90000"/>
                                    </p:animScale>
                                    <p:animScale>
                                      <p:cBhvr>
                                        <p:cTn id="114" dur="166" decel="50000">
                                          <p:stCondLst>
                                            <p:cond delay="1668"/>
                                          </p:stCondLst>
                                        </p:cTn>
                                        <p:tgtEl>
                                          <p:spTgt spid="4">
                                            <p:txEl>
                                              <p:pRg st="1" end="1"/>
                                            </p:txEl>
                                          </p:spTgt>
                                        </p:tgtEl>
                                      </p:cBhvr>
                                      <p:to x="100000" y="100000"/>
                                    </p:animScale>
                                    <p:animScale>
                                      <p:cBhvr>
                                        <p:cTn id="115" dur="26">
                                          <p:stCondLst>
                                            <p:cond delay="1808"/>
                                          </p:stCondLst>
                                        </p:cTn>
                                        <p:tgtEl>
                                          <p:spTgt spid="4">
                                            <p:txEl>
                                              <p:pRg st="1" end="1"/>
                                            </p:txEl>
                                          </p:spTgt>
                                        </p:tgtEl>
                                      </p:cBhvr>
                                      <p:to x="100000" y="95000"/>
                                    </p:animScale>
                                    <p:animScale>
                                      <p:cBhvr>
                                        <p:cTn id="116" dur="166" decel="50000">
                                          <p:stCondLst>
                                            <p:cond delay="1834"/>
                                          </p:stCondLst>
                                        </p:cTn>
                                        <p:tgtEl>
                                          <p:spTgt spid="4">
                                            <p:txEl>
                                              <p:pRg st="1" end="1"/>
                                            </p:txEl>
                                          </p:spTgt>
                                        </p:tgtEl>
                                      </p:cBhvr>
                                      <p:to x="100000" y="100000"/>
                                    </p:animScale>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nodeType="clickEffect">
                                  <p:stCondLst>
                                    <p:cond delay="0"/>
                                  </p:stCondLst>
                                  <p:childTnLst>
                                    <p:set>
                                      <p:cBhvr>
                                        <p:cTn id="120" dur="1" fill="hold">
                                          <p:stCondLst>
                                            <p:cond delay="0"/>
                                          </p:stCondLst>
                                        </p:cTn>
                                        <p:tgtEl>
                                          <p:spTgt spid="4">
                                            <p:txEl>
                                              <p:pRg st="2" end="2"/>
                                            </p:txEl>
                                          </p:spTgt>
                                        </p:tgtEl>
                                        <p:attrNameLst>
                                          <p:attrName>style.visibility</p:attrName>
                                        </p:attrNameLst>
                                      </p:cBhvr>
                                      <p:to>
                                        <p:strVal val="visible"/>
                                      </p:to>
                                    </p:set>
                                    <p:animEffect transition="in" filter="wipe(down)">
                                      <p:cBhvr>
                                        <p:cTn id="121" dur="500"/>
                                        <p:tgtEl>
                                          <p:spTgt spid="4">
                                            <p:txEl>
                                              <p:pRg st="2" end="2"/>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nodeType="clickEffect">
                                  <p:stCondLst>
                                    <p:cond delay="0"/>
                                  </p:stCondLst>
                                  <p:childTnLst>
                                    <p:set>
                                      <p:cBhvr>
                                        <p:cTn id="125" dur="1" fill="hold">
                                          <p:stCondLst>
                                            <p:cond delay="0"/>
                                          </p:stCondLst>
                                        </p:cTn>
                                        <p:tgtEl>
                                          <p:spTgt spid="4">
                                            <p:txEl>
                                              <p:pRg st="3" end="3"/>
                                            </p:txEl>
                                          </p:spTgt>
                                        </p:tgtEl>
                                        <p:attrNameLst>
                                          <p:attrName>style.visibility</p:attrName>
                                        </p:attrNameLst>
                                      </p:cBhvr>
                                      <p:to>
                                        <p:strVal val="visible"/>
                                      </p:to>
                                    </p:set>
                                    <p:animEffect transition="in" filter="wipe(down)">
                                      <p:cBhvr>
                                        <p:cTn id="126" dur="500"/>
                                        <p:tgtEl>
                                          <p:spTgt spid="4">
                                            <p:txEl>
                                              <p:pRg st="3" end="3"/>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nodeType="clickEffect">
                                  <p:stCondLst>
                                    <p:cond delay="0"/>
                                  </p:stCondLst>
                                  <p:childTnLst>
                                    <p:set>
                                      <p:cBhvr>
                                        <p:cTn id="130" dur="1" fill="hold">
                                          <p:stCondLst>
                                            <p:cond delay="0"/>
                                          </p:stCondLst>
                                        </p:cTn>
                                        <p:tgtEl>
                                          <p:spTgt spid="4">
                                            <p:txEl>
                                              <p:pRg st="4" end="4"/>
                                            </p:txEl>
                                          </p:spTgt>
                                        </p:tgtEl>
                                        <p:attrNameLst>
                                          <p:attrName>style.visibility</p:attrName>
                                        </p:attrNameLst>
                                      </p:cBhvr>
                                      <p:to>
                                        <p:strVal val="visible"/>
                                      </p:to>
                                    </p:set>
                                    <p:animEffect transition="in" filter="wipe(down)">
                                      <p:cBhvr>
                                        <p:cTn id="131" dur="500"/>
                                        <p:tgtEl>
                                          <p:spTgt spid="4">
                                            <p:txEl>
                                              <p:pRg st="4" end="4"/>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6" presetClass="entr" presetSubtype="21" fill="hold" nodeType="clickEffect">
                                  <p:stCondLst>
                                    <p:cond delay="0"/>
                                  </p:stCondLst>
                                  <p:childTnLst>
                                    <p:set>
                                      <p:cBhvr>
                                        <p:cTn id="135" dur="1" fill="hold">
                                          <p:stCondLst>
                                            <p:cond delay="0"/>
                                          </p:stCondLst>
                                        </p:cTn>
                                        <p:tgtEl>
                                          <p:spTgt spid="5"/>
                                        </p:tgtEl>
                                        <p:attrNameLst>
                                          <p:attrName>style.visibility</p:attrName>
                                        </p:attrNameLst>
                                      </p:cBhvr>
                                      <p:to>
                                        <p:strVal val="visible"/>
                                      </p:to>
                                    </p:set>
                                    <p:animEffect transition="in" filter="barn(inVertical)">
                                      <p:cBhvr>
                                        <p:cTn id="136" dur="500"/>
                                        <p:tgtEl>
                                          <p:spTgt spid="5"/>
                                        </p:tgtEl>
                                      </p:cBhvr>
                                    </p:animEffect>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nodeType="clickEffect">
                                  <p:stCondLst>
                                    <p:cond delay="0"/>
                                  </p:stCondLst>
                                  <p:childTnLst>
                                    <p:set>
                                      <p:cBhvr>
                                        <p:cTn id="140" dur="1" fill="hold">
                                          <p:stCondLst>
                                            <p:cond delay="0"/>
                                          </p:stCondLst>
                                        </p:cTn>
                                        <p:tgtEl>
                                          <p:spTgt spid="4">
                                            <p:txEl>
                                              <p:pRg st="6" end="6"/>
                                            </p:txEl>
                                          </p:spTgt>
                                        </p:tgtEl>
                                        <p:attrNameLst>
                                          <p:attrName>style.visibility</p:attrName>
                                        </p:attrNameLst>
                                      </p:cBhvr>
                                      <p:to>
                                        <p:strVal val="visible"/>
                                      </p:to>
                                    </p:set>
                                    <p:animEffect transition="in" filter="fade">
                                      <p:cBhvr>
                                        <p:cTn id="141" dur="1000"/>
                                        <p:tgtEl>
                                          <p:spTgt spid="4">
                                            <p:txEl>
                                              <p:pRg st="6" end="6"/>
                                            </p:txEl>
                                          </p:spTgt>
                                        </p:tgtEl>
                                      </p:cBhvr>
                                    </p:animEffect>
                                    <p:anim calcmode="lin" valueType="num">
                                      <p:cBhvr>
                                        <p:cTn id="14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4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6" presetClass="entr" presetSubtype="16" fill="hold" nodeType="clickEffect">
                                  <p:stCondLst>
                                    <p:cond delay="0"/>
                                  </p:stCondLst>
                                  <p:childTnLst>
                                    <p:set>
                                      <p:cBhvr>
                                        <p:cTn id="147" dur="1" fill="hold">
                                          <p:stCondLst>
                                            <p:cond delay="0"/>
                                          </p:stCondLst>
                                        </p:cTn>
                                        <p:tgtEl>
                                          <p:spTgt spid="4">
                                            <p:txEl>
                                              <p:pRg st="8" end="8"/>
                                            </p:txEl>
                                          </p:spTgt>
                                        </p:tgtEl>
                                        <p:attrNameLst>
                                          <p:attrName>style.visibility</p:attrName>
                                        </p:attrNameLst>
                                      </p:cBhvr>
                                      <p:to>
                                        <p:strVal val="visible"/>
                                      </p:to>
                                    </p:set>
                                    <p:animEffect transition="in" filter="circle(in)">
                                      <p:cBhvr>
                                        <p:cTn id="148" dur="2000"/>
                                        <p:tgtEl>
                                          <p:spTgt spid="4">
                                            <p:txEl>
                                              <p:pRg st="8" end="8"/>
                                            </p:txEl>
                                          </p:spTgt>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nodeType="clickEffect">
                                  <p:stCondLst>
                                    <p:cond delay="0"/>
                                  </p:stCondLst>
                                  <p:childTnLst>
                                    <p:set>
                                      <p:cBhvr>
                                        <p:cTn id="152" dur="1" fill="hold">
                                          <p:stCondLst>
                                            <p:cond delay="0"/>
                                          </p:stCondLst>
                                        </p:cTn>
                                        <p:tgtEl>
                                          <p:spTgt spid="6"/>
                                        </p:tgtEl>
                                        <p:attrNameLst>
                                          <p:attrName>style.visibility</p:attrName>
                                        </p:attrNameLst>
                                      </p:cBhvr>
                                      <p:to>
                                        <p:strVal val="visible"/>
                                      </p:to>
                                    </p:set>
                                    <p:animEffect transition="in" filter="wipe(down)">
                                      <p:cBhvr>
                                        <p:cTn id="1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Ordering (Part 5)</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Below is a list of other </a:t>
            </a:r>
            <a:r>
              <a:rPr lang="en-US" b="1" dirty="0" smtClean="0"/>
              <a:t>popular </a:t>
            </a:r>
            <a:r>
              <a:rPr lang="en-US" b="1" dirty="0"/>
              <a:t>foods that you might order:</a:t>
            </a:r>
            <a:endParaRPr lang="en-US" dirty="0"/>
          </a:p>
          <a:p>
            <a:r>
              <a:rPr lang="en-US" dirty="0" err="1"/>
              <a:t>z</a:t>
            </a:r>
            <a:r>
              <a:rPr lang="en-US" dirty="0" err="1" smtClean="0"/>
              <a:t>hōu</a:t>
            </a:r>
            <a:r>
              <a:rPr lang="en-US" dirty="0" smtClean="0"/>
              <a:t> (</a:t>
            </a:r>
            <a:r>
              <a:rPr lang="ja-JP" altLang="en-US" dirty="0" smtClean="0"/>
              <a:t>粥</a:t>
            </a:r>
            <a:r>
              <a:rPr lang="en-US" dirty="0" smtClean="0"/>
              <a:t>) Congee</a:t>
            </a:r>
          </a:p>
          <a:p>
            <a:r>
              <a:rPr lang="en-US" dirty="0" err="1"/>
              <a:t>qīng</a:t>
            </a:r>
            <a:r>
              <a:rPr lang="en-US" dirty="0"/>
              <a:t> </a:t>
            </a:r>
            <a:r>
              <a:rPr lang="en-US" dirty="0" err="1" smtClean="0"/>
              <a:t>cài</a:t>
            </a:r>
            <a:r>
              <a:rPr lang="en-US" dirty="0" smtClean="0"/>
              <a:t> (</a:t>
            </a:r>
            <a:r>
              <a:rPr lang="ja-JP" altLang="en-US" dirty="0" smtClean="0"/>
              <a:t>青菜</a:t>
            </a:r>
            <a:r>
              <a:rPr lang="en-US" dirty="0" smtClean="0"/>
              <a:t>) Leafy greens/Vegetables</a:t>
            </a:r>
            <a:endParaRPr lang="en-US" dirty="0"/>
          </a:p>
          <a:p>
            <a:r>
              <a:rPr lang="en-US" dirty="0" err="1"/>
              <a:t>jiǎo</a:t>
            </a:r>
            <a:r>
              <a:rPr lang="en-US" dirty="0"/>
              <a:t> </a:t>
            </a:r>
            <a:r>
              <a:rPr lang="en-US" dirty="0" err="1" smtClean="0"/>
              <a:t>zi</a:t>
            </a:r>
            <a:r>
              <a:rPr lang="en-US" dirty="0" smtClean="0"/>
              <a:t> (</a:t>
            </a:r>
            <a:r>
              <a:rPr lang="ja-JP" altLang="en-US" dirty="0" smtClean="0"/>
              <a:t>饺子</a:t>
            </a:r>
            <a:r>
              <a:rPr lang="en-US" dirty="0" smtClean="0"/>
              <a:t>) Dumplings</a:t>
            </a:r>
          </a:p>
          <a:p>
            <a:r>
              <a:rPr lang="en-US" dirty="0" err="1"/>
              <a:t>m</a:t>
            </a:r>
            <a:r>
              <a:rPr lang="en-US" dirty="0" err="1" smtClean="0"/>
              <a:t>iàn</a:t>
            </a:r>
            <a:r>
              <a:rPr lang="en-US" dirty="0" smtClean="0"/>
              <a:t> (</a:t>
            </a:r>
            <a:r>
              <a:rPr lang="ja-JP" altLang="en-US" dirty="0" smtClean="0"/>
              <a:t>面</a:t>
            </a:r>
            <a:r>
              <a:rPr lang="en-US" dirty="0" smtClean="0"/>
              <a:t>) Noodles</a:t>
            </a:r>
          </a:p>
          <a:p>
            <a:pPr fontAlgn="base"/>
            <a:r>
              <a:rPr lang="en-US" dirty="0" err="1"/>
              <a:t>dòu</a:t>
            </a:r>
            <a:r>
              <a:rPr lang="en-US" dirty="0"/>
              <a:t> </a:t>
            </a:r>
            <a:r>
              <a:rPr lang="en-US" dirty="0" err="1"/>
              <a:t>fu</a:t>
            </a:r>
            <a:r>
              <a:rPr lang="en-US" dirty="0"/>
              <a:t> (</a:t>
            </a:r>
            <a:r>
              <a:rPr lang="ja-JP" altLang="en-US" dirty="0"/>
              <a:t>豆腐</a:t>
            </a:r>
            <a:r>
              <a:rPr lang="en-US" dirty="0" smtClean="0"/>
              <a:t>) Tofu</a:t>
            </a:r>
            <a:endParaRPr lang="en-US" dirty="0"/>
          </a:p>
          <a:p>
            <a:pPr fontAlgn="base"/>
            <a:r>
              <a:rPr lang="en-US" dirty="0" err="1"/>
              <a:t>bāo</a:t>
            </a:r>
            <a:r>
              <a:rPr lang="en-US" dirty="0"/>
              <a:t> </a:t>
            </a:r>
            <a:r>
              <a:rPr lang="en-US" dirty="0" err="1"/>
              <a:t>zi</a:t>
            </a:r>
            <a:r>
              <a:rPr lang="en-US" dirty="0"/>
              <a:t> </a:t>
            </a:r>
            <a:r>
              <a:rPr lang="en-US" altLang="ja-JP" dirty="0"/>
              <a:t>(</a:t>
            </a:r>
            <a:r>
              <a:rPr lang="ja-JP" altLang="en-US" dirty="0"/>
              <a:t>包子</a:t>
            </a:r>
            <a:r>
              <a:rPr lang="en-US" dirty="0"/>
              <a:t>) </a:t>
            </a:r>
            <a:r>
              <a:rPr lang="en-US" dirty="0" smtClean="0"/>
              <a:t>Stuffed </a:t>
            </a:r>
            <a:r>
              <a:rPr lang="en-US" dirty="0"/>
              <a:t>buns</a:t>
            </a:r>
          </a:p>
          <a:p>
            <a:pPr marL="0" indent="0">
              <a:buNone/>
            </a:pPr>
            <a:endParaRPr lang="en-US" dirty="0"/>
          </a:p>
          <a:p>
            <a:pPr marL="0" indent="0">
              <a:buNone/>
            </a:pPr>
            <a:endParaRPr lang="en-US" dirty="0"/>
          </a:p>
        </p:txBody>
      </p:sp>
      <p:pic>
        <p:nvPicPr>
          <p:cNvPr id="1026" name="Picture 2" descr="flour food in chine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9317" y="3182842"/>
            <a:ext cx="4102388" cy="28779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050" name="Picture 2" descr="Chicken Congee Recipe - NYT Cook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1" y="720888"/>
            <a:ext cx="2651824" cy="14916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03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1026"/>
                                        </p:tgtEl>
                                        <p:attrNameLst>
                                          <p:attrName>style.visibility</p:attrName>
                                        </p:attrNameLst>
                                      </p:cBhvr>
                                      <p:to>
                                        <p:strVal val="visible"/>
                                      </p:to>
                                    </p:set>
                                    <p:animEffect transition="in" filter="randombar(horizontal)">
                                      <p:cBhvr>
                                        <p:cTn id="5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Meme Time!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2382" y="2557463"/>
            <a:ext cx="4127235" cy="3317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Oval Callout 5"/>
          <p:cNvSpPr/>
          <p:nvPr/>
        </p:nvSpPr>
        <p:spPr>
          <a:xfrm>
            <a:off x="4763192" y="4846321"/>
            <a:ext cx="972590" cy="565266"/>
          </a:xfrm>
          <a:prstGeom prst="wedgeEllipseCallout">
            <a:avLst>
              <a:gd name="adj1" fmla="val 54381"/>
              <a:gd name="adj2" fmla="val 5808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4925290" y="4944288"/>
            <a:ext cx="648393" cy="369332"/>
          </a:xfrm>
          <a:prstGeom prst="rect">
            <a:avLst/>
          </a:prstGeom>
          <a:noFill/>
        </p:spPr>
        <p:txBody>
          <a:bodyPr wrap="square" rtlCol="0">
            <a:spAutoFit/>
          </a:bodyPr>
          <a:lstStyle/>
          <a:p>
            <a:r>
              <a:rPr lang="en-US" dirty="0" err="1"/>
              <a:t>zhōu</a:t>
            </a:r>
            <a:endParaRPr lang="en-US" dirty="0"/>
          </a:p>
        </p:txBody>
      </p:sp>
    </p:spTree>
    <p:extLst>
      <p:ext uri="{BB962C8B-B14F-4D97-AF65-F5344CB8AC3E}">
        <p14:creationId xmlns:p14="http://schemas.microsoft.com/office/powerpoint/2010/main" val="225919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Food Items? (Requests from You)</a:t>
            </a:r>
            <a:endParaRPr lang="en-US" dirty="0"/>
          </a:p>
        </p:txBody>
      </p:sp>
      <p:sp>
        <p:nvSpPr>
          <p:cNvPr id="10" name="Content Placeholder 8"/>
          <p:cNvSpPr txBox="1">
            <a:spLocks/>
          </p:cNvSpPr>
          <p:nvPr/>
        </p:nvSpPr>
        <p:spPr>
          <a:xfrm>
            <a:off x="4897583" y="2556932"/>
            <a:ext cx="3409603"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endParaRPr lang="en-US" dirty="0"/>
          </a:p>
        </p:txBody>
      </p:sp>
      <p:sp>
        <p:nvSpPr>
          <p:cNvPr id="11" name="Content Placeholder 8"/>
          <p:cNvSpPr txBox="1">
            <a:spLocks/>
          </p:cNvSpPr>
          <p:nvPr/>
        </p:nvSpPr>
        <p:spPr>
          <a:xfrm>
            <a:off x="8139547" y="2556932"/>
            <a:ext cx="3409603"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720640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the Meal</a:t>
            </a:r>
            <a:endParaRPr lang="en-US" dirty="0"/>
          </a:p>
        </p:txBody>
      </p:sp>
      <p:sp>
        <p:nvSpPr>
          <p:cNvPr id="3" name="Content Placeholder 2"/>
          <p:cNvSpPr>
            <a:spLocks noGrp="1"/>
          </p:cNvSpPr>
          <p:nvPr>
            <p:ph idx="1"/>
          </p:nvPr>
        </p:nvSpPr>
        <p:spPr>
          <a:xfrm>
            <a:off x="5818093" y="2415396"/>
            <a:ext cx="5237834" cy="3918901"/>
          </a:xfrm>
        </p:spPr>
        <p:txBody>
          <a:bodyPr>
            <a:normAutofit/>
          </a:bodyPr>
          <a:lstStyle/>
          <a:p>
            <a:r>
              <a:rPr lang="en-US" b="1" cap="all" dirty="0"/>
              <a:t>WHAT YOU MIGHT SAY</a:t>
            </a:r>
          </a:p>
          <a:p>
            <a:pPr lvl="1"/>
            <a:r>
              <a:rPr lang="en-US" altLang="ja-JP" dirty="0" err="1"/>
              <a:t>Q</a:t>
            </a:r>
            <a:r>
              <a:rPr lang="en-US" dirty="0" err="1"/>
              <a:t>ǐng</a:t>
            </a:r>
            <a:r>
              <a:rPr lang="en-US" dirty="0"/>
              <a:t> </a:t>
            </a:r>
            <a:r>
              <a:rPr lang="en-US" dirty="0" err="1"/>
              <a:t>jiā</a:t>
            </a:r>
            <a:r>
              <a:rPr lang="en-US" dirty="0"/>
              <a:t> </a:t>
            </a:r>
            <a:r>
              <a:rPr lang="en-US" dirty="0" err="1" smtClean="0"/>
              <a:t>chá</a:t>
            </a:r>
            <a:r>
              <a:rPr lang="en-US" dirty="0" smtClean="0"/>
              <a:t> (</a:t>
            </a:r>
            <a:r>
              <a:rPr lang="ja-JP" altLang="en-US" dirty="0" smtClean="0"/>
              <a:t>请加茶</a:t>
            </a:r>
            <a:r>
              <a:rPr lang="en-US" altLang="ja-JP" dirty="0" smtClean="0"/>
              <a:t>!</a:t>
            </a:r>
            <a:r>
              <a:rPr lang="en-US" dirty="0" smtClean="0"/>
              <a:t>)</a:t>
            </a:r>
            <a:r>
              <a:rPr lang="en-US" dirty="0"/>
              <a:t/>
            </a:r>
            <a:br>
              <a:rPr lang="en-US" dirty="0"/>
            </a:br>
            <a:r>
              <a:rPr lang="en-US" dirty="0" smtClean="0"/>
              <a:t>“Please add tea!"</a:t>
            </a:r>
            <a:endParaRPr lang="en-US" dirty="0"/>
          </a:p>
          <a:p>
            <a:pPr lvl="1"/>
            <a:r>
              <a:rPr lang="en-US" dirty="0" smtClean="0"/>
              <a:t>“</a:t>
            </a:r>
            <a:r>
              <a:rPr lang="en-US" dirty="0" err="1"/>
              <a:t>W</a:t>
            </a:r>
            <a:r>
              <a:rPr lang="en-US" dirty="0" err="1" smtClean="0"/>
              <a:t>ǒ</a:t>
            </a:r>
            <a:r>
              <a:rPr lang="en-US" dirty="0" smtClean="0"/>
              <a:t> </a:t>
            </a:r>
            <a:r>
              <a:rPr lang="en-US" dirty="0" err="1"/>
              <a:t>yào</a:t>
            </a:r>
            <a:r>
              <a:rPr lang="en-US" dirty="0" smtClean="0"/>
              <a:t>…” </a:t>
            </a:r>
            <a:r>
              <a:rPr lang="en-US" dirty="0"/>
              <a:t>(</a:t>
            </a:r>
            <a:r>
              <a:rPr lang="en-US" dirty="0" err="1" smtClean="0"/>
              <a:t>我要</a:t>
            </a:r>
            <a:r>
              <a:rPr lang="en-US" dirty="0" smtClean="0"/>
              <a:t>…)</a:t>
            </a:r>
            <a:r>
              <a:rPr lang="en-US" i="1" dirty="0"/>
              <a:t/>
            </a:r>
            <a:br>
              <a:rPr lang="en-US" i="1" dirty="0"/>
            </a:br>
            <a:r>
              <a:rPr lang="en-US" dirty="0" smtClean="0"/>
              <a:t>I want/would </a:t>
            </a:r>
            <a:r>
              <a:rPr lang="en-US" dirty="0"/>
              <a:t>like</a:t>
            </a:r>
            <a:r>
              <a:rPr lang="en-US" dirty="0" smtClean="0"/>
              <a:t>…</a:t>
            </a:r>
          </a:p>
          <a:p>
            <a:pPr lvl="1"/>
            <a:r>
              <a:rPr lang="en-US" dirty="0" smtClean="0"/>
              <a:t>“</a:t>
            </a:r>
            <a:r>
              <a:rPr lang="en-US" dirty="0" err="1" smtClean="0"/>
              <a:t>Zhè</a:t>
            </a:r>
            <a:r>
              <a:rPr lang="en-US" dirty="0" smtClean="0"/>
              <a:t> </a:t>
            </a:r>
            <a:r>
              <a:rPr lang="en-US" dirty="0" err="1"/>
              <a:t>bú</a:t>
            </a:r>
            <a:r>
              <a:rPr lang="en-US" dirty="0"/>
              <a:t> </a:t>
            </a:r>
            <a:r>
              <a:rPr lang="en-US" dirty="0" err="1"/>
              <a:t>shì</a:t>
            </a:r>
            <a:r>
              <a:rPr lang="en-US" dirty="0"/>
              <a:t> </a:t>
            </a:r>
            <a:r>
              <a:rPr lang="en-US" dirty="0" err="1"/>
              <a:t>wǒ</a:t>
            </a:r>
            <a:r>
              <a:rPr lang="en-US" dirty="0"/>
              <a:t> </a:t>
            </a:r>
            <a:r>
              <a:rPr lang="en-US" dirty="0" err="1"/>
              <a:t>diǎn</a:t>
            </a:r>
            <a:r>
              <a:rPr lang="en-US" dirty="0"/>
              <a:t> de</a:t>
            </a:r>
            <a:r>
              <a:rPr lang="en-US" dirty="0" smtClean="0"/>
              <a:t>.” </a:t>
            </a:r>
            <a:r>
              <a:rPr lang="en-US" altLang="zh-CN" dirty="0" smtClean="0"/>
              <a:t>(</a:t>
            </a:r>
            <a:r>
              <a:rPr lang="zh-CN" altLang="en-US" dirty="0" smtClean="0"/>
              <a:t>这</a:t>
            </a:r>
            <a:r>
              <a:rPr lang="zh-CN" altLang="en-US" dirty="0"/>
              <a:t>不是我点的</a:t>
            </a:r>
            <a:r>
              <a:rPr lang="en-US" altLang="zh-CN" dirty="0" smtClean="0"/>
              <a:t>｡)</a:t>
            </a:r>
            <a:r>
              <a:rPr lang="en-US" dirty="0" smtClean="0"/>
              <a:t/>
            </a:r>
            <a:br>
              <a:rPr lang="en-US" dirty="0" smtClean="0"/>
            </a:br>
            <a:r>
              <a:rPr lang="en-US" dirty="0" smtClean="0"/>
              <a:t>This </a:t>
            </a:r>
            <a:r>
              <a:rPr lang="en-US" dirty="0"/>
              <a:t>is not what I ordered.</a:t>
            </a:r>
          </a:p>
        </p:txBody>
      </p:sp>
      <p:sp>
        <p:nvSpPr>
          <p:cNvPr id="5" name="TextBox 4"/>
          <p:cNvSpPr txBox="1"/>
          <p:nvPr/>
        </p:nvSpPr>
        <p:spPr>
          <a:xfrm>
            <a:off x="1434353" y="2554941"/>
            <a:ext cx="4025153" cy="2862322"/>
          </a:xfrm>
          <a:prstGeom prst="rect">
            <a:avLst/>
          </a:prstGeom>
          <a:noFill/>
        </p:spPr>
        <p:txBody>
          <a:bodyPr wrap="square" rtlCol="0">
            <a:spAutoFit/>
          </a:bodyPr>
          <a:lstStyle/>
          <a:p>
            <a:r>
              <a:rPr lang="en-US" b="1" cap="all" dirty="0"/>
              <a:t>NEW VOCABULARY</a:t>
            </a:r>
          </a:p>
          <a:p>
            <a:pPr marL="285750" indent="-285750">
              <a:buFont typeface="Arial" panose="020B0604020202020204" pitchFamily="34" charset="0"/>
              <a:buChar char="•"/>
            </a:pPr>
            <a:r>
              <a:rPr lang="en-US" dirty="0" err="1"/>
              <a:t>jiā</a:t>
            </a:r>
            <a:r>
              <a:rPr lang="en-US" dirty="0" smtClean="0"/>
              <a:t> (</a:t>
            </a:r>
            <a:r>
              <a:rPr lang="ja-JP" altLang="en-US" dirty="0"/>
              <a:t>加</a:t>
            </a:r>
            <a:r>
              <a:rPr lang="en-US" altLang="ja-JP" dirty="0" smtClean="0"/>
              <a:t>) </a:t>
            </a:r>
            <a:r>
              <a:rPr lang="en-US" altLang="ja-JP" dirty="0"/>
              <a:t>– </a:t>
            </a:r>
            <a:r>
              <a:rPr lang="en-US" altLang="ja-JP" i="1" dirty="0"/>
              <a:t>verb</a:t>
            </a:r>
            <a:r>
              <a:rPr lang="en-US" altLang="ja-JP" dirty="0"/>
              <a:t> – to </a:t>
            </a:r>
            <a:r>
              <a:rPr lang="en-US" altLang="ja-JP" dirty="0" smtClean="0"/>
              <a:t>add</a:t>
            </a:r>
            <a:endParaRPr lang="en-US" altLang="ja-JP" dirty="0"/>
          </a:p>
          <a:p>
            <a:pPr marL="285750" indent="-285750">
              <a:buFont typeface="Arial" panose="020B0604020202020204" pitchFamily="34" charset="0"/>
              <a:buChar char="•"/>
            </a:pPr>
            <a:r>
              <a:rPr lang="en-US" dirty="0" err="1"/>
              <a:t>cān</a:t>
            </a:r>
            <a:r>
              <a:rPr lang="en-US" dirty="0"/>
              <a:t> </a:t>
            </a:r>
            <a:r>
              <a:rPr lang="en-US" dirty="0" err="1" smtClean="0"/>
              <a:t>jīn</a:t>
            </a:r>
            <a:r>
              <a:rPr lang="en-US" dirty="0" smtClean="0"/>
              <a:t> (</a:t>
            </a:r>
            <a:r>
              <a:rPr lang="ja-JP" altLang="en-US" dirty="0"/>
              <a:t>餐</a:t>
            </a:r>
            <a:r>
              <a:rPr lang="ja-JP" altLang="en-US" dirty="0" smtClean="0"/>
              <a:t>巾</a:t>
            </a:r>
            <a:r>
              <a:rPr lang="en-US" dirty="0" smtClean="0"/>
              <a:t>) </a:t>
            </a:r>
            <a:r>
              <a:rPr lang="en-US" dirty="0"/>
              <a:t>– </a:t>
            </a:r>
            <a:r>
              <a:rPr lang="en-US" i="1" dirty="0"/>
              <a:t>noun</a:t>
            </a:r>
            <a:r>
              <a:rPr lang="en-US" dirty="0"/>
              <a:t> – </a:t>
            </a:r>
            <a:r>
              <a:rPr lang="en-US" dirty="0" smtClean="0"/>
              <a:t>napkins</a:t>
            </a:r>
          </a:p>
          <a:p>
            <a:pPr marL="285750" indent="-285750">
              <a:buFont typeface="Arial" panose="020B0604020202020204" pitchFamily="34" charset="0"/>
              <a:buChar char="•"/>
            </a:pPr>
            <a:r>
              <a:rPr lang="en-US" dirty="0" err="1"/>
              <a:t>d</a:t>
            </a:r>
            <a:r>
              <a:rPr lang="en-US" dirty="0" err="1" smtClean="0"/>
              <a:t>ān</a:t>
            </a:r>
            <a:r>
              <a:rPr lang="en-US" dirty="0" smtClean="0"/>
              <a:t> (</a:t>
            </a:r>
            <a:r>
              <a:rPr lang="ja-JP" altLang="en-US" dirty="0"/>
              <a:t>单</a:t>
            </a:r>
            <a:r>
              <a:rPr lang="en-US" dirty="0" smtClean="0"/>
              <a:t>) – </a:t>
            </a:r>
            <a:r>
              <a:rPr lang="en-US" i="1" dirty="0" smtClean="0"/>
              <a:t>noun</a:t>
            </a:r>
            <a:r>
              <a:rPr lang="en-US" dirty="0" smtClean="0"/>
              <a:t> – bill </a:t>
            </a:r>
          </a:p>
          <a:p>
            <a:pPr marL="285750" indent="-285750">
              <a:buFont typeface="Arial" panose="020B0604020202020204" pitchFamily="34" charset="0"/>
              <a:buChar char="•"/>
            </a:pPr>
            <a:endParaRPr lang="en-US" dirty="0"/>
          </a:p>
          <a:p>
            <a:r>
              <a:rPr lang="en-US" b="1" dirty="0" smtClean="0"/>
              <a:t>UTENSILS</a:t>
            </a:r>
            <a:endParaRPr lang="en-US" b="1" dirty="0"/>
          </a:p>
          <a:p>
            <a:pPr marL="285750" indent="-285750">
              <a:buFont typeface="Arial" panose="020B0604020202020204" pitchFamily="34" charset="0"/>
              <a:buChar char="•"/>
            </a:pPr>
            <a:r>
              <a:rPr lang="en-US" dirty="0" err="1"/>
              <a:t>kuài</a:t>
            </a:r>
            <a:r>
              <a:rPr lang="en-US" dirty="0"/>
              <a:t> </a:t>
            </a:r>
            <a:r>
              <a:rPr lang="en-US" dirty="0" err="1"/>
              <a:t>zi</a:t>
            </a:r>
            <a:r>
              <a:rPr lang="en-US" dirty="0"/>
              <a:t> (</a:t>
            </a:r>
            <a:r>
              <a:rPr lang="ja-JP" altLang="en-US" dirty="0"/>
              <a:t>筷子</a:t>
            </a:r>
            <a:r>
              <a:rPr lang="en-US" altLang="ja-JP" dirty="0"/>
              <a:t>)</a:t>
            </a:r>
            <a:r>
              <a:rPr lang="en-US" dirty="0"/>
              <a:t>– </a:t>
            </a:r>
            <a:r>
              <a:rPr lang="en-US" i="1" dirty="0"/>
              <a:t>noun</a:t>
            </a:r>
            <a:r>
              <a:rPr lang="en-US" dirty="0"/>
              <a:t> – </a:t>
            </a:r>
            <a:r>
              <a:rPr lang="en-US" dirty="0" smtClean="0"/>
              <a:t>chopsticks</a:t>
            </a:r>
          </a:p>
          <a:p>
            <a:pPr marL="285750" indent="-285750">
              <a:buFont typeface="Arial" panose="020B0604020202020204" pitchFamily="34" charset="0"/>
              <a:buChar char="•"/>
            </a:pPr>
            <a:r>
              <a:rPr lang="en-US" dirty="0" err="1" smtClean="0"/>
              <a:t>chā</a:t>
            </a:r>
            <a:r>
              <a:rPr lang="en-US" dirty="0" smtClean="0"/>
              <a:t> </a:t>
            </a:r>
            <a:r>
              <a:rPr lang="en-US" dirty="0" err="1"/>
              <a:t>zi</a:t>
            </a:r>
            <a:r>
              <a:rPr lang="en-US" dirty="0" smtClean="0"/>
              <a:t> (</a:t>
            </a:r>
            <a:r>
              <a:rPr lang="ja-JP" altLang="en-US" dirty="0"/>
              <a:t>叉子</a:t>
            </a:r>
            <a:r>
              <a:rPr lang="en-US" altLang="ja-JP" dirty="0" smtClean="0"/>
              <a:t>)</a:t>
            </a:r>
            <a:r>
              <a:rPr lang="en-US" dirty="0" smtClean="0"/>
              <a:t>– </a:t>
            </a:r>
            <a:r>
              <a:rPr lang="en-US" i="1" dirty="0"/>
              <a:t>noun</a:t>
            </a:r>
            <a:r>
              <a:rPr lang="en-US" dirty="0"/>
              <a:t> – </a:t>
            </a:r>
            <a:r>
              <a:rPr lang="en-US" dirty="0" smtClean="0"/>
              <a:t>fork</a:t>
            </a:r>
          </a:p>
          <a:p>
            <a:pPr marL="285750" indent="-285750">
              <a:buFont typeface="Arial" panose="020B0604020202020204" pitchFamily="34" charset="0"/>
              <a:buChar char="•"/>
            </a:pPr>
            <a:r>
              <a:rPr lang="en-US" dirty="0" err="1" smtClean="0"/>
              <a:t>shǎo</a:t>
            </a:r>
            <a:r>
              <a:rPr lang="en-US" dirty="0"/>
              <a:t> </a:t>
            </a:r>
            <a:r>
              <a:rPr lang="en-US" dirty="0" err="1" smtClean="0"/>
              <a:t>zi</a:t>
            </a:r>
            <a:r>
              <a:rPr lang="en-US" dirty="0" smtClean="0"/>
              <a:t> (</a:t>
            </a:r>
            <a:r>
              <a:rPr lang="ja-JP" altLang="en-US" dirty="0"/>
              <a:t>勺子</a:t>
            </a:r>
            <a:r>
              <a:rPr lang="en-US" altLang="ja-JP" dirty="0" smtClean="0"/>
              <a:t>)</a:t>
            </a:r>
            <a:r>
              <a:rPr lang="en-US" dirty="0" smtClean="0"/>
              <a:t>– </a:t>
            </a:r>
            <a:r>
              <a:rPr lang="en-US" i="1" dirty="0"/>
              <a:t>noun</a:t>
            </a:r>
            <a:r>
              <a:rPr lang="en-US" dirty="0"/>
              <a:t> – </a:t>
            </a:r>
            <a:r>
              <a:rPr lang="en-US" dirty="0" smtClean="0"/>
              <a:t>spoon</a:t>
            </a:r>
          </a:p>
          <a:p>
            <a:pPr marL="285750" indent="-285750">
              <a:buFont typeface="Arial" panose="020B0604020202020204" pitchFamily="34" charset="0"/>
              <a:buChar char="•"/>
            </a:pPr>
            <a:r>
              <a:rPr lang="en-US" dirty="0" err="1" smtClean="0"/>
              <a:t>dāo</a:t>
            </a:r>
            <a:r>
              <a:rPr lang="en-US" dirty="0" smtClean="0"/>
              <a:t> </a:t>
            </a:r>
            <a:r>
              <a:rPr lang="en-US" dirty="0" err="1" smtClean="0"/>
              <a:t>zi</a:t>
            </a:r>
            <a:r>
              <a:rPr lang="en-US" dirty="0" smtClean="0"/>
              <a:t> (</a:t>
            </a:r>
            <a:r>
              <a:rPr lang="ja-JP" altLang="en-US" b="1" dirty="0"/>
              <a:t>刀子 </a:t>
            </a:r>
            <a:r>
              <a:rPr lang="en-US" altLang="ja-JP" dirty="0"/>
              <a:t>)</a:t>
            </a:r>
            <a:r>
              <a:rPr lang="en-US" dirty="0"/>
              <a:t>– </a:t>
            </a:r>
            <a:r>
              <a:rPr lang="en-US" i="1" dirty="0"/>
              <a:t>noun</a:t>
            </a:r>
            <a:r>
              <a:rPr lang="en-US" dirty="0"/>
              <a:t> – </a:t>
            </a:r>
            <a:r>
              <a:rPr lang="en-US" dirty="0" smtClean="0"/>
              <a:t>knife</a:t>
            </a:r>
            <a:endParaRPr lang="en-US" dirty="0"/>
          </a:p>
        </p:txBody>
      </p:sp>
    </p:spTree>
    <p:extLst>
      <p:ext uri="{BB962C8B-B14F-4D97-AF65-F5344CB8AC3E}">
        <p14:creationId xmlns:p14="http://schemas.microsoft.com/office/powerpoint/2010/main" val="411303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1000"/>
                                        <p:tgtEl>
                                          <p:spTgt spid="5">
                                            <p:txEl>
                                              <p:pRg st="7" end="7"/>
                                            </p:txEl>
                                          </p:spTgt>
                                        </p:tgtEl>
                                      </p:cBhvr>
                                    </p:animEffect>
                                    <p:anim calcmode="lin" valueType="num">
                                      <p:cBhvr>
                                        <p:cTn id="36"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1000"/>
                                        <p:tgtEl>
                                          <p:spTgt spid="5">
                                            <p:txEl>
                                              <p:pRg st="8" end="8"/>
                                            </p:txEl>
                                          </p:spTgt>
                                        </p:tgtEl>
                                      </p:cBhvr>
                                    </p:animEffect>
                                    <p:anim calcmode="lin" valueType="num">
                                      <p:cBhvr>
                                        <p:cTn id="4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Effect transition="in" filter="fade">
                                      <p:cBhvr>
                                        <p:cTn id="49" dur="1000"/>
                                        <p:tgtEl>
                                          <p:spTgt spid="5">
                                            <p:txEl>
                                              <p:pRg st="9" end="9"/>
                                            </p:txEl>
                                          </p:spTgt>
                                        </p:tgtEl>
                                      </p:cBhvr>
                                    </p:animEffect>
                                    <p:anim calcmode="lin" valueType="num">
                                      <p:cBhvr>
                                        <p:cTn id="50"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
                                            <p:txEl>
                                              <p:pRg st="0" end="0"/>
                                            </p:txEl>
                                          </p:spTgt>
                                        </p:tgtEl>
                                        <p:attrNameLst>
                                          <p:attrName>style.visibility</p:attrName>
                                        </p:attrNameLst>
                                      </p:cBhvr>
                                      <p:to>
                                        <p:strVal val="visible"/>
                                      </p:to>
                                    </p:set>
                                    <p:animEffect transition="in" filter="wipe(down)">
                                      <p:cBhvr>
                                        <p:cTn id="56" dur="500"/>
                                        <p:tgtEl>
                                          <p:spTgt spid="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 end="1"/>
                                            </p:txEl>
                                          </p:spTgt>
                                        </p:tgtEl>
                                        <p:attrNameLst>
                                          <p:attrName>style.visibility</p:attrName>
                                        </p:attrNameLst>
                                      </p:cBhvr>
                                      <p:to>
                                        <p:strVal val="visible"/>
                                      </p:to>
                                    </p:set>
                                    <p:anim calcmode="lin" valueType="num">
                                      <p:cBhvr additive="base">
                                        <p:cTn id="6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2" end="2"/>
                                            </p:txEl>
                                          </p:spTgt>
                                        </p:tgtEl>
                                        <p:attrNameLst>
                                          <p:attrName>style.visibility</p:attrName>
                                        </p:attrNameLst>
                                      </p:cBhvr>
                                      <p:to>
                                        <p:strVal val="visible"/>
                                      </p:to>
                                    </p:set>
                                    <p:animEffect transition="in" filter="fade">
                                      <p:cBhvr>
                                        <p:cTn id="67" dur="1000"/>
                                        <p:tgtEl>
                                          <p:spTgt spid="3">
                                            <p:txEl>
                                              <p:pRg st="2" end="2"/>
                                            </p:txEl>
                                          </p:spTgt>
                                        </p:tgtEl>
                                      </p:cBhvr>
                                    </p:animEffect>
                                    <p:anim calcmode="lin" valueType="num">
                                      <p:cBhvr>
                                        <p:cTn id="6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
                                            <p:txEl>
                                              <p:pRg st="3" end="3"/>
                                            </p:txEl>
                                          </p:spTgt>
                                        </p:tgtEl>
                                        <p:attrNameLst>
                                          <p:attrName>style.visibility</p:attrName>
                                        </p:attrNameLst>
                                      </p:cBhvr>
                                      <p:to>
                                        <p:strVal val="visible"/>
                                      </p:to>
                                    </p:set>
                                    <p:animEffect transition="in" filter="fade">
                                      <p:cBhvr>
                                        <p:cTn id="74" dur="1000"/>
                                        <p:tgtEl>
                                          <p:spTgt spid="3">
                                            <p:txEl>
                                              <p:pRg st="3" end="3"/>
                                            </p:txEl>
                                          </p:spTgt>
                                        </p:tgtEl>
                                      </p:cBhvr>
                                    </p:animEffect>
                                    <p:anim calcmode="lin" valueType="num">
                                      <p:cBhvr>
                                        <p:cTn id="7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Culture in China</a:t>
            </a:r>
            <a:endParaRPr lang="en-US" dirty="0"/>
          </a:p>
        </p:txBody>
      </p:sp>
      <p:sp>
        <p:nvSpPr>
          <p:cNvPr id="3" name="Content Placeholder 2"/>
          <p:cNvSpPr>
            <a:spLocks noGrp="1"/>
          </p:cNvSpPr>
          <p:nvPr>
            <p:ph idx="1"/>
          </p:nvPr>
        </p:nvSpPr>
        <p:spPr>
          <a:xfrm>
            <a:off x="1295401" y="2556931"/>
            <a:ext cx="9601196" cy="3700177"/>
          </a:xfrm>
        </p:spPr>
        <p:txBody>
          <a:bodyPr>
            <a:normAutofit fontScale="85000" lnSpcReduction="20000"/>
          </a:bodyPr>
          <a:lstStyle/>
          <a:p>
            <a:pPr fontAlgn="base"/>
            <a:r>
              <a:rPr lang="en-US" dirty="0" smtClean="0"/>
              <a:t>Family style</a:t>
            </a:r>
          </a:p>
          <a:p>
            <a:pPr fontAlgn="base"/>
            <a:r>
              <a:rPr lang="en-US" dirty="0" smtClean="0"/>
              <a:t>Expect </a:t>
            </a:r>
            <a:r>
              <a:rPr lang="en-US" dirty="0"/>
              <a:t>to see lots of food left over on the table. </a:t>
            </a:r>
            <a:endParaRPr lang="en-US" dirty="0" smtClean="0"/>
          </a:p>
          <a:p>
            <a:pPr fontAlgn="base"/>
            <a:r>
              <a:rPr lang="en-US" dirty="0" smtClean="0"/>
              <a:t>Providing </a:t>
            </a:r>
            <a:r>
              <a:rPr lang="en-US" dirty="0"/>
              <a:t>plenty of food shows that the hosts are both wealthy and generous enough to feed their guests well.</a:t>
            </a:r>
          </a:p>
          <a:p>
            <a:pPr fontAlgn="base"/>
            <a:r>
              <a:rPr lang="en-US" dirty="0"/>
              <a:t>C</a:t>
            </a:r>
            <a:r>
              <a:rPr lang="en-US" dirty="0" smtClean="0"/>
              <a:t>ommunication </a:t>
            </a:r>
            <a:r>
              <a:rPr lang="en-US" dirty="0"/>
              <a:t>between service staff and patrons is very direct. </a:t>
            </a:r>
            <a:endParaRPr lang="en-US" dirty="0" smtClean="0"/>
          </a:p>
          <a:p>
            <a:pPr lvl="1" fontAlgn="base"/>
            <a:r>
              <a:rPr lang="en-US" dirty="0" smtClean="0"/>
              <a:t>There’s </a:t>
            </a:r>
            <a:r>
              <a:rPr lang="en-US" dirty="0"/>
              <a:t>little small talk since you aren’t family. </a:t>
            </a:r>
            <a:endParaRPr lang="en-US" dirty="0" smtClean="0"/>
          </a:p>
          <a:p>
            <a:pPr lvl="1" fontAlgn="base"/>
            <a:r>
              <a:rPr lang="en-US" dirty="0" smtClean="0"/>
              <a:t>They’re </a:t>
            </a:r>
            <a:r>
              <a:rPr lang="en-US" dirty="0"/>
              <a:t>on a mission to feed everyone, so this is especially true when they’re busy.</a:t>
            </a:r>
          </a:p>
          <a:p>
            <a:pPr fontAlgn="base"/>
            <a:r>
              <a:rPr lang="en-US" dirty="0" smtClean="0"/>
              <a:t>The Chinese </a:t>
            </a:r>
            <a:r>
              <a:rPr lang="en-US" dirty="0"/>
              <a:t>character </a:t>
            </a:r>
            <a:r>
              <a:rPr lang="ja-JP" altLang="en-US" dirty="0"/>
              <a:t>饿 </a:t>
            </a:r>
            <a:r>
              <a:rPr lang="en-US" altLang="ja-JP" i="1" dirty="0"/>
              <a:t>(</a:t>
            </a:r>
            <a:r>
              <a:rPr lang="en-US" i="1" dirty="0"/>
              <a:t>è —</a:t>
            </a:r>
            <a:r>
              <a:rPr lang="en-US" dirty="0"/>
              <a:t> hungry) is made up of two parts: </a:t>
            </a:r>
            <a:endParaRPr lang="en-US" dirty="0" smtClean="0"/>
          </a:p>
          <a:p>
            <a:pPr lvl="1" fontAlgn="base"/>
            <a:r>
              <a:rPr lang="ja-JP" altLang="en-US" dirty="0" smtClean="0"/>
              <a:t>饣</a:t>
            </a:r>
            <a:r>
              <a:rPr lang="en-US" altLang="ja-JP" i="1" dirty="0"/>
              <a:t>(</a:t>
            </a:r>
            <a:r>
              <a:rPr lang="en-US" i="1" dirty="0" err="1"/>
              <a:t>shí</a:t>
            </a:r>
            <a:r>
              <a:rPr lang="en-US" dirty="0"/>
              <a:t> — food) and </a:t>
            </a:r>
            <a:r>
              <a:rPr lang="ja-JP" altLang="en-US" dirty="0"/>
              <a:t>我 </a:t>
            </a:r>
            <a:r>
              <a:rPr lang="en-US" altLang="ja-JP" i="1" dirty="0"/>
              <a:t>(</a:t>
            </a:r>
            <a:r>
              <a:rPr lang="en-US" i="1" dirty="0" err="1"/>
              <a:t>wǒ</a:t>
            </a:r>
            <a:r>
              <a:rPr lang="en-US" dirty="0"/>
              <a:t> — me). </a:t>
            </a:r>
            <a:endParaRPr lang="en-US" dirty="0" smtClean="0"/>
          </a:p>
          <a:p>
            <a:pPr lvl="1" fontAlgn="base"/>
            <a:r>
              <a:rPr lang="en-US" dirty="0" smtClean="0"/>
              <a:t>So </a:t>
            </a:r>
            <a:r>
              <a:rPr lang="en-US" dirty="0"/>
              <a:t>just telling someone you’re hungry is straightforward information: Food me</a:t>
            </a:r>
            <a:r>
              <a:rPr lang="en-US" dirty="0" smtClean="0"/>
              <a:t>!</a:t>
            </a:r>
            <a:endParaRPr lang="en-US" dirty="0"/>
          </a:p>
        </p:txBody>
      </p:sp>
    </p:spTree>
    <p:extLst>
      <p:ext uri="{BB962C8B-B14F-4D97-AF65-F5344CB8AC3E}">
        <p14:creationId xmlns:p14="http://schemas.microsoft.com/office/powerpoint/2010/main" val="29075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Meal</a:t>
            </a:r>
            <a:endParaRPr lang="en-US" dirty="0"/>
          </a:p>
        </p:txBody>
      </p:sp>
      <p:sp>
        <p:nvSpPr>
          <p:cNvPr id="3" name="Content Placeholder 2"/>
          <p:cNvSpPr>
            <a:spLocks noGrp="1"/>
          </p:cNvSpPr>
          <p:nvPr>
            <p:ph idx="1"/>
          </p:nvPr>
        </p:nvSpPr>
        <p:spPr>
          <a:xfrm>
            <a:off x="1295401" y="2556932"/>
            <a:ext cx="9601196" cy="3593702"/>
          </a:xfrm>
        </p:spPr>
        <p:txBody>
          <a:bodyPr>
            <a:normAutofit/>
          </a:bodyPr>
          <a:lstStyle/>
          <a:p>
            <a:r>
              <a:rPr lang="en-US" b="1" cap="all" dirty="0"/>
              <a:t>WHAT YOU MIGHT SAY</a:t>
            </a:r>
          </a:p>
          <a:p>
            <a:pPr lvl="1"/>
            <a:r>
              <a:rPr lang="en-US" altLang="ja-JP" dirty="0" smtClean="0"/>
              <a:t>“</a:t>
            </a:r>
            <a:r>
              <a:rPr lang="en-US" altLang="ja-JP" dirty="0" err="1" smtClean="0"/>
              <a:t>Q</a:t>
            </a:r>
            <a:r>
              <a:rPr lang="en-US" dirty="0" err="1" smtClean="0"/>
              <a:t>ǐng</a:t>
            </a:r>
            <a:r>
              <a:rPr lang="en-US" dirty="0" smtClean="0"/>
              <a:t> </a:t>
            </a:r>
            <a:r>
              <a:rPr lang="en-US" dirty="0" err="1"/>
              <a:t>mǎi</a:t>
            </a:r>
            <a:r>
              <a:rPr lang="en-US" dirty="0"/>
              <a:t> </a:t>
            </a:r>
            <a:r>
              <a:rPr lang="en-US" dirty="0" err="1" smtClean="0"/>
              <a:t>dān</a:t>
            </a:r>
            <a:r>
              <a:rPr lang="en-US" dirty="0" smtClean="0"/>
              <a:t>.” </a:t>
            </a:r>
            <a:r>
              <a:rPr lang="en-US" altLang="ja-JP" dirty="0" smtClean="0"/>
              <a:t>(</a:t>
            </a:r>
            <a:r>
              <a:rPr lang="ja-JP" altLang="en-US" dirty="0" smtClean="0"/>
              <a:t>请</a:t>
            </a:r>
            <a:r>
              <a:rPr lang="ja-JP" altLang="en-US" dirty="0"/>
              <a:t>买</a:t>
            </a:r>
            <a:r>
              <a:rPr lang="ja-JP" altLang="en-US" dirty="0" smtClean="0"/>
              <a:t>单</a:t>
            </a:r>
            <a:r>
              <a:rPr lang="en-US" altLang="ja-JP" dirty="0"/>
              <a:t>｡</a:t>
            </a:r>
            <a:r>
              <a:rPr lang="en-US" dirty="0" smtClean="0"/>
              <a:t>) </a:t>
            </a:r>
            <a:br>
              <a:rPr lang="en-US" dirty="0" smtClean="0"/>
            </a:br>
            <a:r>
              <a:rPr lang="en-US" dirty="0" smtClean="0"/>
              <a:t>Please bring the bill.</a:t>
            </a:r>
          </a:p>
          <a:p>
            <a:pPr lvl="1"/>
            <a:r>
              <a:rPr lang="en-US" dirty="0" smtClean="0"/>
              <a:t>“</a:t>
            </a:r>
            <a:r>
              <a:rPr lang="en-US" dirty="0" err="1" smtClean="0"/>
              <a:t>Duō</a:t>
            </a:r>
            <a:r>
              <a:rPr lang="en-US" dirty="0" smtClean="0"/>
              <a:t> </a:t>
            </a:r>
            <a:r>
              <a:rPr lang="en-US" dirty="0" err="1"/>
              <a:t>shǎo</a:t>
            </a:r>
            <a:r>
              <a:rPr lang="en-US" dirty="0"/>
              <a:t> </a:t>
            </a:r>
            <a:r>
              <a:rPr lang="en-US" dirty="0" err="1"/>
              <a:t>qián</a:t>
            </a:r>
            <a:r>
              <a:rPr lang="en-US" dirty="0" smtClean="0"/>
              <a:t>?” </a:t>
            </a:r>
            <a:r>
              <a:rPr lang="en-US" altLang="ja-JP" dirty="0" smtClean="0"/>
              <a:t>(</a:t>
            </a:r>
            <a:r>
              <a:rPr lang="ja-JP" altLang="en-US" dirty="0" smtClean="0"/>
              <a:t>多</a:t>
            </a:r>
            <a:r>
              <a:rPr lang="ja-JP" altLang="en-US" dirty="0"/>
              <a:t>少钱</a:t>
            </a:r>
            <a:r>
              <a:rPr lang="en-US" altLang="ja-JP" dirty="0" smtClean="0"/>
              <a:t>?)</a:t>
            </a:r>
            <a:br>
              <a:rPr lang="en-US" altLang="ja-JP" dirty="0" smtClean="0"/>
            </a:br>
            <a:r>
              <a:rPr lang="en-US" altLang="ja-JP" dirty="0" smtClean="0"/>
              <a:t>How much is it?</a:t>
            </a:r>
          </a:p>
          <a:p>
            <a:pPr lvl="1"/>
            <a:r>
              <a:rPr lang="en-US" altLang="ja-JP" dirty="0" smtClean="0"/>
              <a:t>“</a:t>
            </a:r>
            <a:r>
              <a:rPr lang="en-US" altLang="ja-JP" dirty="0" err="1" smtClean="0"/>
              <a:t>Wǒ</a:t>
            </a:r>
            <a:r>
              <a:rPr lang="en-US" altLang="ja-JP" dirty="0" smtClean="0"/>
              <a:t> </a:t>
            </a:r>
            <a:r>
              <a:rPr lang="en-US" altLang="ja-JP" dirty="0"/>
              <a:t>de </a:t>
            </a:r>
            <a:r>
              <a:rPr lang="en-US" altLang="ja-JP" dirty="0" err="1"/>
              <a:t>d</a:t>
            </a:r>
            <a:r>
              <a:rPr lang="en-US" dirty="0" err="1"/>
              <a:t>ān</a:t>
            </a:r>
            <a:r>
              <a:rPr lang="en-US" dirty="0"/>
              <a:t> </a:t>
            </a:r>
            <a:r>
              <a:rPr lang="en-US" dirty="0" err="1"/>
              <a:t>bù</a:t>
            </a:r>
            <a:r>
              <a:rPr lang="en-US" dirty="0"/>
              <a:t> </a:t>
            </a:r>
            <a:r>
              <a:rPr lang="en-US" dirty="0" err="1"/>
              <a:t>duì</a:t>
            </a:r>
            <a:r>
              <a:rPr lang="en-US" dirty="0" smtClean="0"/>
              <a:t>.” </a:t>
            </a:r>
            <a:r>
              <a:rPr lang="en-US" altLang="ja-JP" dirty="0" smtClean="0"/>
              <a:t>(</a:t>
            </a:r>
            <a:r>
              <a:rPr lang="ja-JP" altLang="en-US" dirty="0" smtClean="0"/>
              <a:t>我</a:t>
            </a:r>
            <a:r>
              <a:rPr lang="ja-JP" altLang="en-US" dirty="0"/>
              <a:t>的</a:t>
            </a:r>
            <a:r>
              <a:rPr lang="ja-JP" altLang="en-US" dirty="0" smtClean="0"/>
              <a:t>单</a:t>
            </a:r>
            <a:r>
              <a:rPr lang="ja-JP" altLang="en-US" dirty="0"/>
              <a:t>不对</a:t>
            </a:r>
            <a:r>
              <a:rPr lang="en-US" altLang="ja-JP" dirty="0" smtClean="0"/>
              <a:t>｡)</a:t>
            </a:r>
            <a:br>
              <a:rPr lang="en-US" altLang="ja-JP" dirty="0" smtClean="0"/>
            </a:br>
            <a:r>
              <a:rPr lang="en-US" altLang="ja-JP" dirty="0" smtClean="0"/>
              <a:t>My bill is incorrect.</a:t>
            </a:r>
            <a:endParaRPr lang="en-US" dirty="0"/>
          </a:p>
          <a:p>
            <a:pPr lvl="1"/>
            <a:r>
              <a:rPr lang="en-US" altLang="ja-JP" dirty="0" smtClean="0"/>
              <a:t>“</a:t>
            </a:r>
            <a:r>
              <a:rPr lang="en-US" altLang="ja-JP" dirty="0" err="1" smtClean="0"/>
              <a:t>Wǒ</a:t>
            </a:r>
            <a:r>
              <a:rPr lang="en-US" altLang="ja-JP" dirty="0" smtClean="0"/>
              <a:t> </a:t>
            </a:r>
            <a:r>
              <a:rPr lang="en-US" altLang="ja-JP" dirty="0" err="1"/>
              <a:t>k</a:t>
            </a:r>
            <a:r>
              <a:rPr lang="en-US" dirty="0" err="1"/>
              <a:t>ě</a:t>
            </a:r>
            <a:r>
              <a:rPr lang="en-US" dirty="0"/>
              <a:t> </a:t>
            </a:r>
            <a:r>
              <a:rPr lang="en-US" dirty="0" err="1"/>
              <a:t>yǐ</a:t>
            </a:r>
            <a:r>
              <a:rPr lang="en-US" dirty="0"/>
              <a:t> </a:t>
            </a:r>
            <a:r>
              <a:rPr lang="en-US" dirty="0" err="1"/>
              <a:t>shuā</a:t>
            </a:r>
            <a:r>
              <a:rPr lang="en-US" dirty="0"/>
              <a:t> </a:t>
            </a:r>
            <a:r>
              <a:rPr lang="en-US" dirty="0" err="1"/>
              <a:t>kǎ</a:t>
            </a:r>
            <a:r>
              <a:rPr lang="en-US" dirty="0"/>
              <a:t> </a:t>
            </a:r>
            <a:r>
              <a:rPr lang="en-US" dirty="0" smtClean="0"/>
              <a:t>ma?” </a:t>
            </a:r>
            <a:r>
              <a:rPr lang="en-US" altLang="ja-JP" dirty="0" smtClean="0"/>
              <a:t>(</a:t>
            </a:r>
            <a:r>
              <a:rPr lang="ja-JP" altLang="en-US" dirty="0" smtClean="0"/>
              <a:t>我</a:t>
            </a:r>
            <a:r>
              <a:rPr lang="ja-JP" altLang="en-US" dirty="0"/>
              <a:t>可以刷卡吗</a:t>
            </a:r>
            <a:r>
              <a:rPr lang="en-US" altLang="ja-JP" dirty="0" smtClean="0"/>
              <a:t>?</a:t>
            </a:r>
            <a:r>
              <a:rPr lang="en-US" altLang="ja-JP" dirty="0"/>
              <a:t>)</a:t>
            </a:r>
            <a:r>
              <a:rPr lang="en-US" dirty="0" smtClean="0"/>
              <a:t> </a:t>
            </a:r>
            <a:br>
              <a:rPr lang="en-US" dirty="0" smtClean="0"/>
            </a:br>
            <a:r>
              <a:rPr lang="en-US" dirty="0" smtClean="0"/>
              <a:t>Can </a:t>
            </a:r>
            <a:r>
              <a:rPr lang="en-US" dirty="0"/>
              <a:t>I use a credit card</a:t>
            </a:r>
            <a:r>
              <a:rPr lang="en-US" dirty="0" smtClean="0"/>
              <a:t>?</a:t>
            </a:r>
          </a:p>
          <a:p>
            <a:pPr lvl="1"/>
            <a:endParaRPr lang="en-US" dirty="0"/>
          </a:p>
        </p:txBody>
      </p:sp>
    </p:spTree>
    <p:extLst>
      <p:ext uri="{BB962C8B-B14F-4D97-AF65-F5344CB8AC3E}">
        <p14:creationId xmlns:p14="http://schemas.microsoft.com/office/powerpoint/2010/main" val="197321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80">
                                          <p:stCondLst>
                                            <p:cond delay="0"/>
                                          </p:stCondLst>
                                        </p:cTn>
                                        <p:tgtEl>
                                          <p:spTgt spid="3">
                                            <p:txEl>
                                              <p:pRg st="2" end="2"/>
                                            </p:txEl>
                                          </p:spTgt>
                                        </p:tgtEl>
                                      </p:cBhvr>
                                    </p:animEffect>
                                    <p:anim calcmode="lin" valueType="num">
                                      <p:cBhvr>
                                        <p:cTn id="2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2" end="2"/>
                                            </p:txEl>
                                          </p:spTgt>
                                        </p:tgtEl>
                                      </p:cBhvr>
                                      <p:to x="100000" y="60000"/>
                                    </p:animScale>
                                    <p:animScale>
                                      <p:cBhvr>
                                        <p:cTn id="26" dur="166" decel="50000">
                                          <p:stCondLst>
                                            <p:cond delay="676"/>
                                          </p:stCondLst>
                                        </p:cTn>
                                        <p:tgtEl>
                                          <p:spTgt spid="3">
                                            <p:txEl>
                                              <p:pRg st="2" end="2"/>
                                            </p:txEl>
                                          </p:spTgt>
                                        </p:tgtEl>
                                      </p:cBhvr>
                                      <p:to x="100000" y="100000"/>
                                    </p:animScale>
                                    <p:animScale>
                                      <p:cBhvr>
                                        <p:cTn id="27" dur="26">
                                          <p:stCondLst>
                                            <p:cond delay="1312"/>
                                          </p:stCondLst>
                                        </p:cTn>
                                        <p:tgtEl>
                                          <p:spTgt spid="3">
                                            <p:txEl>
                                              <p:pRg st="2" end="2"/>
                                            </p:txEl>
                                          </p:spTgt>
                                        </p:tgtEl>
                                      </p:cBhvr>
                                      <p:to x="100000" y="80000"/>
                                    </p:animScale>
                                    <p:animScale>
                                      <p:cBhvr>
                                        <p:cTn id="28" dur="166" decel="50000">
                                          <p:stCondLst>
                                            <p:cond delay="1338"/>
                                          </p:stCondLst>
                                        </p:cTn>
                                        <p:tgtEl>
                                          <p:spTgt spid="3">
                                            <p:txEl>
                                              <p:pRg st="2" end="2"/>
                                            </p:txEl>
                                          </p:spTgt>
                                        </p:tgtEl>
                                      </p:cBhvr>
                                      <p:to x="100000" y="100000"/>
                                    </p:animScale>
                                    <p:animScale>
                                      <p:cBhvr>
                                        <p:cTn id="29" dur="26">
                                          <p:stCondLst>
                                            <p:cond delay="1642"/>
                                          </p:stCondLst>
                                        </p:cTn>
                                        <p:tgtEl>
                                          <p:spTgt spid="3">
                                            <p:txEl>
                                              <p:pRg st="2" end="2"/>
                                            </p:txEl>
                                          </p:spTgt>
                                        </p:tgtEl>
                                      </p:cBhvr>
                                      <p:to x="100000" y="90000"/>
                                    </p:animScale>
                                    <p:animScale>
                                      <p:cBhvr>
                                        <p:cTn id="30" dur="166" decel="50000">
                                          <p:stCondLst>
                                            <p:cond delay="1668"/>
                                          </p:stCondLst>
                                        </p:cTn>
                                        <p:tgtEl>
                                          <p:spTgt spid="3">
                                            <p:txEl>
                                              <p:pRg st="2" end="2"/>
                                            </p:txEl>
                                          </p:spTgt>
                                        </p:tgtEl>
                                      </p:cBhvr>
                                      <p:to x="100000" y="100000"/>
                                    </p:animScale>
                                    <p:animScale>
                                      <p:cBhvr>
                                        <p:cTn id="31" dur="26">
                                          <p:stCondLst>
                                            <p:cond delay="1808"/>
                                          </p:stCondLst>
                                        </p:cTn>
                                        <p:tgtEl>
                                          <p:spTgt spid="3">
                                            <p:txEl>
                                              <p:pRg st="2" end="2"/>
                                            </p:txEl>
                                          </p:spTgt>
                                        </p:tgtEl>
                                      </p:cBhvr>
                                      <p:to x="100000" y="95000"/>
                                    </p:animScale>
                                    <p:animScale>
                                      <p:cBhvr>
                                        <p:cTn id="32" dur="166" decel="50000">
                                          <p:stCondLst>
                                            <p:cond delay="1834"/>
                                          </p:stCondLst>
                                        </p:cTn>
                                        <p:tgtEl>
                                          <p:spTgt spid="3">
                                            <p:txEl>
                                              <p:pRg st="2" end="2"/>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Tipping (</a:t>
            </a:r>
            <a:r>
              <a:rPr lang="en-US" dirty="0" err="1"/>
              <a:t>xiǎo</a:t>
            </a:r>
            <a:r>
              <a:rPr lang="en-US" dirty="0"/>
              <a:t> </a:t>
            </a:r>
            <a:r>
              <a:rPr lang="en-US" dirty="0" err="1" smtClean="0"/>
              <a:t>fèi</a:t>
            </a:r>
            <a:r>
              <a:rPr lang="en-US" dirty="0" smtClean="0"/>
              <a:t>)</a:t>
            </a:r>
            <a:endParaRPr lang="en-US" dirty="0"/>
          </a:p>
        </p:txBody>
      </p:sp>
      <p:sp>
        <p:nvSpPr>
          <p:cNvPr id="3" name="Content Placeholder 2"/>
          <p:cNvSpPr>
            <a:spLocks noGrp="1"/>
          </p:cNvSpPr>
          <p:nvPr>
            <p:ph idx="1"/>
          </p:nvPr>
        </p:nvSpPr>
        <p:spPr/>
        <p:txBody>
          <a:bodyPr/>
          <a:lstStyle/>
          <a:p>
            <a:r>
              <a:rPr lang="en-US" dirty="0" smtClean="0"/>
              <a:t>It’s </a:t>
            </a:r>
            <a:r>
              <a:rPr lang="en-US" dirty="0"/>
              <a:t>not customary to tip in restaurants in China. </a:t>
            </a:r>
            <a:endParaRPr lang="en-US" dirty="0" smtClean="0"/>
          </a:p>
          <a:p>
            <a:r>
              <a:rPr lang="en-US" dirty="0" smtClean="0"/>
              <a:t>If </a:t>
            </a:r>
            <a:r>
              <a:rPr lang="en-US" dirty="0"/>
              <a:t>the service was exceptionally good, and you are paying in cash, you can simply </a:t>
            </a:r>
            <a:r>
              <a:rPr lang="en-US" dirty="0" smtClean="0"/>
              <a:t>tell them that the remainder is tip.</a:t>
            </a:r>
            <a:endParaRPr lang="en-US" dirty="0"/>
          </a:p>
          <a:p>
            <a:pPr lvl="1"/>
            <a:r>
              <a:rPr lang="en-US" dirty="0" smtClean="0"/>
              <a:t>“</a:t>
            </a:r>
            <a:r>
              <a:rPr lang="en-US" b="1" dirty="0" err="1"/>
              <a:t>Zhè</a:t>
            </a:r>
            <a:r>
              <a:rPr lang="en-US" b="1" dirty="0"/>
              <a:t> </a:t>
            </a:r>
            <a:r>
              <a:rPr lang="en-US" b="1" dirty="0" err="1"/>
              <a:t>shì</a:t>
            </a:r>
            <a:r>
              <a:rPr lang="en-US" b="1" dirty="0"/>
              <a:t> </a:t>
            </a:r>
            <a:r>
              <a:rPr lang="en-US" b="1" dirty="0" err="1" smtClean="0"/>
              <a:t>xiǎofèi</a:t>
            </a:r>
            <a:r>
              <a:rPr lang="en-US" b="1" dirty="0" smtClean="0"/>
              <a:t> </a:t>
            </a:r>
            <a:r>
              <a:rPr lang="en-US" altLang="ja-JP" dirty="0" smtClean="0"/>
              <a:t>(</a:t>
            </a:r>
            <a:r>
              <a:rPr lang="ja-JP" altLang="en-US" dirty="0" smtClean="0"/>
              <a:t>这是小费</a:t>
            </a:r>
            <a:r>
              <a:rPr lang="en-US" altLang="ja-JP" dirty="0"/>
              <a:t>｡</a:t>
            </a:r>
            <a:r>
              <a:rPr lang="en-US" dirty="0" smtClean="0"/>
              <a:t>)”</a:t>
            </a:r>
            <a:br>
              <a:rPr lang="en-US" dirty="0" smtClean="0"/>
            </a:br>
            <a:r>
              <a:rPr lang="en-US" dirty="0" smtClean="0"/>
              <a:t>“This is the tip."</a:t>
            </a:r>
            <a:endParaRPr lang="en-US" dirty="0"/>
          </a:p>
        </p:txBody>
      </p:sp>
    </p:spTree>
    <p:extLst>
      <p:ext uri="{BB962C8B-B14F-4D97-AF65-F5344CB8AC3E}">
        <p14:creationId xmlns:p14="http://schemas.microsoft.com/office/powerpoint/2010/main" val="64564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Finished?</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endParaRPr lang="en-US" dirty="0"/>
          </a:p>
          <a:p>
            <a:r>
              <a:rPr lang="en-US" altLang="ja-JP" dirty="0" err="1"/>
              <a:t>H</a:t>
            </a:r>
            <a:r>
              <a:rPr lang="en-US" dirty="0" err="1"/>
              <a:t>ěn</a:t>
            </a:r>
            <a:r>
              <a:rPr lang="en-US" dirty="0"/>
              <a:t> </a:t>
            </a:r>
            <a:r>
              <a:rPr lang="en-US" dirty="0" err="1"/>
              <a:t>hào</a:t>
            </a:r>
            <a:r>
              <a:rPr lang="en-US" dirty="0"/>
              <a:t> </a:t>
            </a:r>
            <a:r>
              <a:rPr lang="en-US" dirty="0" err="1"/>
              <a:t>chī</a:t>
            </a:r>
            <a:r>
              <a:rPr lang="en-US" dirty="0" smtClean="0"/>
              <a:t>! </a:t>
            </a:r>
            <a:r>
              <a:rPr lang="en-US" altLang="ja-JP" dirty="0" smtClean="0"/>
              <a:t>(</a:t>
            </a:r>
            <a:r>
              <a:rPr lang="ja-JP" altLang="en-US" dirty="0" smtClean="0"/>
              <a:t>很</a:t>
            </a:r>
            <a:r>
              <a:rPr lang="ja-JP" altLang="en-US" dirty="0"/>
              <a:t>好</a:t>
            </a:r>
            <a:r>
              <a:rPr lang="ja-JP" altLang="en-US" dirty="0" smtClean="0"/>
              <a:t>吃</a:t>
            </a:r>
            <a:r>
              <a:rPr lang="en-US" altLang="ja-JP" dirty="0" smtClean="0"/>
              <a:t>!)</a:t>
            </a:r>
          </a:p>
          <a:p>
            <a:pPr marL="0" indent="0">
              <a:buNone/>
            </a:pPr>
            <a:r>
              <a:rPr lang="en-US" altLang="ja-JP" dirty="0"/>
              <a:t> </a:t>
            </a:r>
            <a:r>
              <a:rPr lang="en-US" altLang="ja-JP" dirty="0" smtClean="0"/>
              <a:t>    Very good!/Tasty</a:t>
            </a:r>
          </a:p>
          <a:p>
            <a:pPr marL="0" indent="0">
              <a:buNone/>
            </a:pPr>
            <a:endParaRPr lang="en-US" altLang="ja-JP" dirty="0" smtClean="0"/>
          </a:p>
          <a:p>
            <a:r>
              <a:rPr lang="en-US" dirty="0" err="1" smtClean="0"/>
              <a:t>Xiè</a:t>
            </a:r>
            <a:r>
              <a:rPr lang="en-US" dirty="0" smtClean="0"/>
              <a:t> </a:t>
            </a:r>
            <a:r>
              <a:rPr lang="en-US" dirty="0" err="1"/>
              <a:t>xiè</a:t>
            </a:r>
            <a:r>
              <a:rPr lang="en-US" dirty="0" smtClean="0"/>
              <a:t>! </a:t>
            </a:r>
            <a:r>
              <a:rPr lang="en-US" altLang="ja-JP" dirty="0" smtClean="0"/>
              <a:t>(</a:t>
            </a:r>
            <a:r>
              <a:rPr lang="ja-JP" altLang="en-US" dirty="0" smtClean="0"/>
              <a:t>谢谢</a:t>
            </a:r>
            <a:r>
              <a:rPr lang="en-US" altLang="ja-JP" dirty="0" smtClean="0"/>
              <a:t>!)</a:t>
            </a:r>
            <a:r>
              <a:rPr lang="en-US" dirty="0"/>
              <a:t/>
            </a:r>
            <a:br>
              <a:rPr lang="en-US" dirty="0"/>
            </a:br>
            <a:r>
              <a:rPr lang="en-US" dirty="0"/>
              <a:t>Thank you</a:t>
            </a:r>
            <a:r>
              <a:rPr lang="en-US" dirty="0" smtClean="0"/>
              <a:t>!</a:t>
            </a:r>
          </a:p>
          <a:p>
            <a:endParaRPr lang="en-US" dirty="0"/>
          </a:p>
          <a:p>
            <a:r>
              <a:rPr lang="en-US" altLang="ja-JP" dirty="0" err="1"/>
              <a:t>Z</a:t>
            </a:r>
            <a:r>
              <a:rPr lang="en-US" dirty="0" err="1"/>
              <a:t>ài</a:t>
            </a:r>
            <a:r>
              <a:rPr lang="en-US" dirty="0"/>
              <a:t> </a:t>
            </a:r>
            <a:r>
              <a:rPr lang="en-US" dirty="0" err="1" smtClean="0"/>
              <a:t>jiàn</a:t>
            </a:r>
            <a:r>
              <a:rPr lang="en-US" dirty="0" smtClean="0"/>
              <a:t>! (</a:t>
            </a:r>
            <a:r>
              <a:rPr lang="ja-JP" altLang="en-US" dirty="0" smtClean="0"/>
              <a:t>再见</a:t>
            </a:r>
            <a:r>
              <a:rPr lang="en-US" dirty="0" smtClean="0"/>
              <a:t>!)</a:t>
            </a:r>
            <a:r>
              <a:rPr lang="en-US" dirty="0"/>
              <a:t/>
            </a:r>
            <a:br>
              <a:rPr lang="en-US" dirty="0"/>
            </a:br>
            <a:r>
              <a:rPr lang="en-US" dirty="0" smtClean="0"/>
              <a:t>Goodbye!</a:t>
            </a:r>
            <a:endParaRPr lang="en-US" dirty="0"/>
          </a:p>
          <a:p>
            <a:pPr marL="0" indent="0">
              <a:buNone/>
            </a:pPr>
            <a:endParaRPr lang="en-US" dirty="0"/>
          </a:p>
        </p:txBody>
      </p:sp>
    </p:spTree>
    <p:extLst>
      <p:ext uri="{BB962C8B-B14F-4D97-AF65-F5344CB8AC3E}">
        <p14:creationId xmlns:p14="http://schemas.microsoft.com/office/powerpoint/2010/main" val="203362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80">
                                          <p:stCondLst>
                                            <p:cond delay="0"/>
                                          </p:stCondLst>
                                        </p:cTn>
                                        <p:tgtEl>
                                          <p:spTgt spid="3">
                                            <p:txEl>
                                              <p:pRg st="4" end="4"/>
                                            </p:txEl>
                                          </p:spTgt>
                                        </p:tgtEl>
                                      </p:cBhvr>
                                    </p:animEffect>
                                    <p:anim calcmode="lin" valueType="num">
                                      <p:cBhvr>
                                        <p:cTn id="4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4" end="4"/>
                                            </p:txEl>
                                          </p:spTgt>
                                        </p:tgtEl>
                                      </p:cBhvr>
                                      <p:to x="100000" y="60000"/>
                                    </p:animScale>
                                    <p:animScale>
                                      <p:cBhvr>
                                        <p:cTn id="50" dur="166" decel="50000">
                                          <p:stCondLst>
                                            <p:cond delay="676"/>
                                          </p:stCondLst>
                                        </p:cTn>
                                        <p:tgtEl>
                                          <p:spTgt spid="3">
                                            <p:txEl>
                                              <p:pRg st="4" end="4"/>
                                            </p:txEl>
                                          </p:spTgt>
                                        </p:tgtEl>
                                      </p:cBhvr>
                                      <p:to x="100000" y="100000"/>
                                    </p:animScale>
                                    <p:animScale>
                                      <p:cBhvr>
                                        <p:cTn id="51" dur="26">
                                          <p:stCondLst>
                                            <p:cond delay="1312"/>
                                          </p:stCondLst>
                                        </p:cTn>
                                        <p:tgtEl>
                                          <p:spTgt spid="3">
                                            <p:txEl>
                                              <p:pRg st="4" end="4"/>
                                            </p:txEl>
                                          </p:spTgt>
                                        </p:tgtEl>
                                      </p:cBhvr>
                                      <p:to x="100000" y="80000"/>
                                    </p:animScale>
                                    <p:animScale>
                                      <p:cBhvr>
                                        <p:cTn id="52" dur="166" decel="50000">
                                          <p:stCondLst>
                                            <p:cond delay="1338"/>
                                          </p:stCondLst>
                                        </p:cTn>
                                        <p:tgtEl>
                                          <p:spTgt spid="3">
                                            <p:txEl>
                                              <p:pRg st="4" end="4"/>
                                            </p:txEl>
                                          </p:spTgt>
                                        </p:tgtEl>
                                      </p:cBhvr>
                                      <p:to x="100000" y="100000"/>
                                    </p:animScale>
                                    <p:animScale>
                                      <p:cBhvr>
                                        <p:cTn id="53" dur="26">
                                          <p:stCondLst>
                                            <p:cond delay="1642"/>
                                          </p:stCondLst>
                                        </p:cTn>
                                        <p:tgtEl>
                                          <p:spTgt spid="3">
                                            <p:txEl>
                                              <p:pRg st="4" end="4"/>
                                            </p:txEl>
                                          </p:spTgt>
                                        </p:tgtEl>
                                      </p:cBhvr>
                                      <p:to x="100000" y="90000"/>
                                    </p:animScale>
                                    <p:animScale>
                                      <p:cBhvr>
                                        <p:cTn id="54" dur="166" decel="50000">
                                          <p:stCondLst>
                                            <p:cond delay="1668"/>
                                          </p:stCondLst>
                                        </p:cTn>
                                        <p:tgtEl>
                                          <p:spTgt spid="3">
                                            <p:txEl>
                                              <p:pRg st="4" end="4"/>
                                            </p:txEl>
                                          </p:spTgt>
                                        </p:tgtEl>
                                      </p:cBhvr>
                                      <p:to x="100000" y="100000"/>
                                    </p:animScale>
                                    <p:animScale>
                                      <p:cBhvr>
                                        <p:cTn id="55" dur="26">
                                          <p:stCondLst>
                                            <p:cond delay="1808"/>
                                          </p:stCondLst>
                                        </p:cTn>
                                        <p:tgtEl>
                                          <p:spTgt spid="3">
                                            <p:txEl>
                                              <p:pRg st="4" end="4"/>
                                            </p:txEl>
                                          </p:spTgt>
                                        </p:tgtEl>
                                      </p:cBhvr>
                                      <p:to x="100000" y="95000"/>
                                    </p:animScale>
                                    <p:animScale>
                                      <p:cBhvr>
                                        <p:cTn id="56" dur="166" decel="50000">
                                          <p:stCondLst>
                                            <p:cond delay="1834"/>
                                          </p:stCondLst>
                                        </p:cTn>
                                        <p:tgtEl>
                                          <p:spTgt spid="3">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wipe(down)">
                                      <p:cBhvr>
                                        <p:cTn id="61" dur="580">
                                          <p:stCondLst>
                                            <p:cond delay="0"/>
                                          </p:stCondLst>
                                        </p:cTn>
                                        <p:tgtEl>
                                          <p:spTgt spid="3">
                                            <p:txEl>
                                              <p:pRg st="6" end="6"/>
                                            </p:txEl>
                                          </p:spTgt>
                                        </p:tgtEl>
                                      </p:cBhvr>
                                    </p:animEffect>
                                    <p:anim calcmode="lin" valueType="num">
                                      <p:cBhvr>
                                        <p:cTn id="6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6" end="6"/>
                                            </p:txEl>
                                          </p:spTgt>
                                        </p:tgtEl>
                                      </p:cBhvr>
                                      <p:to x="100000" y="60000"/>
                                    </p:animScale>
                                    <p:animScale>
                                      <p:cBhvr>
                                        <p:cTn id="68" dur="166" decel="50000">
                                          <p:stCondLst>
                                            <p:cond delay="676"/>
                                          </p:stCondLst>
                                        </p:cTn>
                                        <p:tgtEl>
                                          <p:spTgt spid="3">
                                            <p:txEl>
                                              <p:pRg st="6" end="6"/>
                                            </p:txEl>
                                          </p:spTgt>
                                        </p:tgtEl>
                                      </p:cBhvr>
                                      <p:to x="100000" y="100000"/>
                                    </p:animScale>
                                    <p:animScale>
                                      <p:cBhvr>
                                        <p:cTn id="69" dur="26">
                                          <p:stCondLst>
                                            <p:cond delay="1312"/>
                                          </p:stCondLst>
                                        </p:cTn>
                                        <p:tgtEl>
                                          <p:spTgt spid="3">
                                            <p:txEl>
                                              <p:pRg st="6" end="6"/>
                                            </p:txEl>
                                          </p:spTgt>
                                        </p:tgtEl>
                                      </p:cBhvr>
                                      <p:to x="100000" y="80000"/>
                                    </p:animScale>
                                    <p:animScale>
                                      <p:cBhvr>
                                        <p:cTn id="70" dur="166" decel="50000">
                                          <p:stCondLst>
                                            <p:cond delay="1338"/>
                                          </p:stCondLst>
                                        </p:cTn>
                                        <p:tgtEl>
                                          <p:spTgt spid="3">
                                            <p:txEl>
                                              <p:pRg st="6" end="6"/>
                                            </p:txEl>
                                          </p:spTgt>
                                        </p:tgtEl>
                                      </p:cBhvr>
                                      <p:to x="100000" y="100000"/>
                                    </p:animScale>
                                    <p:animScale>
                                      <p:cBhvr>
                                        <p:cTn id="71" dur="26">
                                          <p:stCondLst>
                                            <p:cond delay="1642"/>
                                          </p:stCondLst>
                                        </p:cTn>
                                        <p:tgtEl>
                                          <p:spTgt spid="3">
                                            <p:txEl>
                                              <p:pRg st="6" end="6"/>
                                            </p:txEl>
                                          </p:spTgt>
                                        </p:tgtEl>
                                      </p:cBhvr>
                                      <p:to x="100000" y="90000"/>
                                    </p:animScale>
                                    <p:animScale>
                                      <p:cBhvr>
                                        <p:cTn id="72" dur="166" decel="50000">
                                          <p:stCondLst>
                                            <p:cond delay="1668"/>
                                          </p:stCondLst>
                                        </p:cTn>
                                        <p:tgtEl>
                                          <p:spTgt spid="3">
                                            <p:txEl>
                                              <p:pRg st="6" end="6"/>
                                            </p:txEl>
                                          </p:spTgt>
                                        </p:tgtEl>
                                      </p:cBhvr>
                                      <p:to x="100000" y="100000"/>
                                    </p:animScale>
                                    <p:animScale>
                                      <p:cBhvr>
                                        <p:cTn id="73" dur="26">
                                          <p:stCondLst>
                                            <p:cond delay="1808"/>
                                          </p:stCondLst>
                                        </p:cTn>
                                        <p:tgtEl>
                                          <p:spTgt spid="3">
                                            <p:txEl>
                                              <p:pRg st="6" end="6"/>
                                            </p:txEl>
                                          </p:spTgt>
                                        </p:tgtEl>
                                      </p:cBhvr>
                                      <p:to x="100000" y="95000"/>
                                    </p:animScale>
                                    <p:animScale>
                                      <p:cBhvr>
                                        <p:cTn id="74"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Meme Time!</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5282"/>
          <a:stretch/>
        </p:blipFill>
        <p:spPr>
          <a:xfrm>
            <a:off x="2383309" y="2557463"/>
            <a:ext cx="2230255" cy="331787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9498" y="2511282"/>
            <a:ext cx="3588327" cy="33640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4480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Chopsticks Culture in China (continued)</a:t>
            </a:r>
            <a:endParaRPr lang="en-US" dirty="0"/>
          </a:p>
        </p:txBody>
      </p:sp>
      <p:sp>
        <p:nvSpPr>
          <p:cNvPr id="3" name="Content Placeholder 2"/>
          <p:cNvSpPr>
            <a:spLocks noGrp="1"/>
          </p:cNvSpPr>
          <p:nvPr>
            <p:ph idx="1"/>
          </p:nvPr>
        </p:nvSpPr>
        <p:spPr>
          <a:xfrm>
            <a:off x="1295401" y="2556932"/>
            <a:ext cx="6892635" cy="3318936"/>
          </a:xfrm>
        </p:spPr>
        <p:txBody>
          <a:bodyPr/>
          <a:lstStyle/>
          <a:p>
            <a:r>
              <a:rPr lang="en-US" dirty="0" smtClean="0"/>
              <a:t>Chopsticks (and spoons for soup) are predominantly used.</a:t>
            </a:r>
          </a:p>
          <a:p>
            <a:r>
              <a:rPr lang="en-US" dirty="0" smtClean="0"/>
              <a:t>Do not use chopsticks separately.</a:t>
            </a:r>
          </a:p>
          <a:p>
            <a:r>
              <a:rPr lang="en-US" dirty="0" smtClean="0"/>
              <a:t>Always lay your chopsticks down. Do not stick them straight up in a bowl of rice.</a:t>
            </a:r>
          </a:p>
          <a:p>
            <a:r>
              <a:rPr lang="en-US" dirty="0" smtClean="0"/>
              <a:t>To eat rice with chopsticks, you would scoop it into your mouth with chopsticks by picking up the bowl.</a:t>
            </a:r>
            <a:endParaRPr lang="en-US" dirty="0"/>
          </a:p>
        </p:txBody>
      </p:sp>
      <p:pic>
        <p:nvPicPr>
          <p:cNvPr id="1028" name="Picture 4" descr="Incense Bowl With Gold Handmade Ceramic Incense Holder Matte - Et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854" y="2669049"/>
            <a:ext cx="3094701" cy="3094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34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1000"/>
                                        <p:tgtEl>
                                          <p:spTgt spid="1028"/>
                                        </p:tgtEl>
                                      </p:cBhvr>
                                    </p:animEffect>
                                    <p:anim calcmode="lin" valueType="num">
                                      <p:cBhvr>
                                        <p:cTn id="26" dur="1000" fill="hold"/>
                                        <p:tgtEl>
                                          <p:spTgt spid="1028"/>
                                        </p:tgtEl>
                                        <p:attrNameLst>
                                          <p:attrName>ppt_x</p:attrName>
                                        </p:attrNameLst>
                                      </p:cBhvr>
                                      <p:tavLst>
                                        <p:tav tm="0">
                                          <p:val>
                                            <p:strVal val="#ppt_x"/>
                                          </p:val>
                                        </p:tav>
                                        <p:tav tm="100000">
                                          <p:val>
                                            <p:strVal val="#ppt_x"/>
                                          </p:val>
                                        </p:tav>
                                      </p:tavLst>
                                    </p:anim>
                                    <p:anim calcmode="lin" valueType="num">
                                      <p:cBhvr>
                                        <p:cTn id="27"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Places to Eat</a:t>
            </a:r>
            <a:endParaRPr lang="en-US" dirty="0"/>
          </a:p>
        </p:txBody>
      </p:sp>
      <p:sp>
        <p:nvSpPr>
          <p:cNvPr id="3" name="Content Placeholder 2"/>
          <p:cNvSpPr>
            <a:spLocks noGrp="1"/>
          </p:cNvSpPr>
          <p:nvPr>
            <p:ph idx="1"/>
          </p:nvPr>
        </p:nvSpPr>
        <p:spPr>
          <a:xfrm>
            <a:off x="1295401" y="2452255"/>
            <a:ext cx="9601196" cy="3915294"/>
          </a:xfrm>
        </p:spPr>
        <p:txBody>
          <a:bodyPr>
            <a:normAutofit fontScale="77500" lnSpcReduction="20000"/>
          </a:bodyPr>
          <a:lstStyle/>
          <a:p>
            <a:r>
              <a:rPr lang="en-US" dirty="0" smtClean="0"/>
              <a:t>A</a:t>
            </a:r>
            <a:r>
              <a:rPr lang="ja-JP" altLang="en-US" dirty="0"/>
              <a:t> </a:t>
            </a:r>
            <a:r>
              <a:rPr lang="en-US" b="1" i="1" dirty="0" err="1" smtClean="0"/>
              <a:t>cān</a:t>
            </a:r>
            <a:r>
              <a:rPr lang="en-US" b="1" i="1" dirty="0" smtClean="0"/>
              <a:t> </a:t>
            </a:r>
            <a:r>
              <a:rPr lang="en-US" b="1" i="1" dirty="0" err="1" smtClean="0"/>
              <a:t>tīng</a:t>
            </a:r>
            <a:r>
              <a:rPr lang="en-US" b="1" i="1" dirty="0"/>
              <a:t> </a:t>
            </a:r>
            <a:r>
              <a:rPr lang="en-US" dirty="0" smtClean="0"/>
              <a:t>(</a:t>
            </a:r>
            <a:r>
              <a:rPr lang="ja-JP" altLang="en-US" dirty="0"/>
              <a:t>餐</a:t>
            </a:r>
            <a:r>
              <a:rPr lang="ja-JP" altLang="en-US" dirty="0" smtClean="0"/>
              <a:t>厅</a:t>
            </a:r>
            <a:r>
              <a:rPr lang="en-US" altLang="ja-JP" dirty="0" smtClean="0"/>
              <a:t>)</a:t>
            </a:r>
            <a:endParaRPr lang="en-US" dirty="0"/>
          </a:p>
          <a:p>
            <a:pPr lvl="1"/>
            <a:r>
              <a:rPr lang="en-US" dirty="0"/>
              <a:t>L</a:t>
            </a:r>
            <a:r>
              <a:rPr lang="en-US" dirty="0" smtClean="0"/>
              <a:t>arger-scale </a:t>
            </a:r>
            <a:r>
              <a:rPr lang="en-US" dirty="0"/>
              <a:t>or fine dining </a:t>
            </a:r>
            <a:r>
              <a:rPr lang="en-US" dirty="0" smtClean="0"/>
              <a:t>restaurant</a:t>
            </a:r>
          </a:p>
          <a:p>
            <a:pPr lvl="1"/>
            <a:r>
              <a:rPr lang="en-US" dirty="0"/>
              <a:t>D</a:t>
            </a:r>
            <a:r>
              <a:rPr lang="en-US" dirty="0" smtClean="0"/>
              <a:t>oesn’t </a:t>
            </a:r>
            <a:r>
              <a:rPr lang="en-US" dirty="0"/>
              <a:t>differ much from a nicer restaurant in a Western country. </a:t>
            </a:r>
            <a:endParaRPr lang="en-US" dirty="0" smtClean="0"/>
          </a:p>
          <a:p>
            <a:pPr lvl="1"/>
            <a:r>
              <a:rPr lang="en-US" dirty="0"/>
              <a:t>W</a:t>
            </a:r>
            <a:r>
              <a:rPr lang="en-US" dirty="0" smtClean="0"/>
              <a:t>aiters </a:t>
            </a:r>
            <a:r>
              <a:rPr lang="en-US" dirty="0"/>
              <a:t>will be well-dressed, a hostess will welcome you, complimentary tea will be provided and the lighting and decor will </a:t>
            </a:r>
            <a:r>
              <a:rPr lang="en-US" dirty="0" smtClean="0"/>
              <a:t>be nice.</a:t>
            </a:r>
          </a:p>
          <a:p>
            <a:pPr fontAlgn="base"/>
            <a:r>
              <a:rPr lang="en-US" dirty="0" smtClean="0"/>
              <a:t>A</a:t>
            </a:r>
            <a:r>
              <a:rPr lang="ja-JP" altLang="en-US" dirty="0"/>
              <a:t> </a:t>
            </a:r>
            <a:r>
              <a:rPr lang="en-US" b="1" i="1" dirty="0" err="1" smtClean="0"/>
              <a:t>fàn</a:t>
            </a:r>
            <a:r>
              <a:rPr lang="en-US" b="1" i="1" dirty="0" smtClean="0"/>
              <a:t> </a:t>
            </a:r>
            <a:r>
              <a:rPr lang="en-US" b="1" i="1" dirty="0" err="1" smtClean="0"/>
              <a:t>guǎn</a:t>
            </a:r>
            <a:r>
              <a:rPr lang="en-US" b="1" i="1" dirty="0"/>
              <a:t> </a:t>
            </a:r>
            <a:r>
              <a:rPr lang="en-US" dirty="0" smtClean="0"/>
              <a:t>(</a:t>
            </a:r>
            <a:r>
              <a:rPr lang="ja-JP" altLang="en-US" dirty="0"/>
              <a:t>饭馆</a:t>
            </a:r>
            <a:r>
              <a:rPr lang="en-US" dirty="0" smtClean="0"/>
              <a:t>)</a:t>
            </a:r>
          </a:p>
          <a:p>
            <a:pPr lvl="1" fontAlgn="base"/>
            <a:r>
              <a:rPr lang="en-US" dirty="0" smtClean="0"/>
              <a:t>Casual </a:t>
            </a:r>
            <a:r>
              <a:rPr lang="en-US" dirty="0"/>
              <a:t>restaurant </a:t>
            </a:r>
            <a:endParaRPr lang="en-US" dirty="0" smtClean="0"/>
          </a:p>
          <a:p>
            <a:pPr lvl="1" fontAlgn="base"/>
            <a:r>
              <a:rPr lang="en-US" dirty="0"/>
              <a:t>M</a:t>
            </a:r>
            <a:r>
              <a:rPr lang="en-US" dirty="0" smtClean="0"/>
              <a:t>uch </a:t>
            </a:r>
            <a:r>
              <a:rPr lang="en-US" dirty="0"/>
              <a:t>less formal than a regular </a:t>
            </a:r>
            <a:r>
              <a:rPr lang="en-US" dirty="0" smtClean="0"/>
              <a:t>restaurant. </a:t>
            </a:r>
          </a:p>
          <a:p>
            <a:pPr lvl="1" fontAlgn="base"/>
            <a:r>
              <a:rPr lang="en-US" dirty="0" smtClean="0"/>
              <a:t>All </a:t>
            </a:r>
            <a:r>
              <a:rPr lang="en-US" dirty="0"/>
              <a:t>plates are individual. </a:t>
            </a:r>
            <a:endParaRPr lang="en-US" dirty="0" smtClean="0"/>
          </a:p>
          <a:p>
            <a:pPr lvl="1" fontAlgn="base"/>
            <a:r>
              <a:rPr lang="en-US" dirty="0" smtClean="0"/>
              <a:t>Patrons </a:t>
            </a:r>
            <a:r>
              <a:rPr lang="en-US" dirty="0"/>
              <a:t>are usually in and out, so the tables are freed up quicker for other people. </a:t>
            </a:r>
            <a:endParaRPr lang="en-US" dirty="0" smtClean="0"/>
          </a:p>
          <a:p>
            <a:pPr lvl="1" fontAlgn="base"/>
            <a:r>
              <a:rPr lang="en-US" dirty="0" smtClean="0"/>
              <a:t>You </a:t>
            </a:r>
            <a:r>
              <a:rPr lang="en-US" dirty="0"/>
              <a:t>pay first, then get your food. </a:t>
            </a:r>
            <a:endParaRPr lang="en-US" dirty="0" smtClean="0"/>
          </a:p>
          <a:p>
            <a:pPr lvl="1" fontAlgn="base"/>
            <a:r>
              <a:rPr lang="en-US" dirty="0" smtClean="0"/>
              <a:t>Cafeteria style</a:t>
            </a:r>
          </a:p>
          <a:p>
            <a:pPr fontAlgn="base"/>
            <a:endParaRPr lang="en-US" dirty="0"/>
          </a:p>
          <a:p>
            <a:endParaRPr lang="en-US" dirty="0"/>
          </a:p>
        </p:txBody>
      </p:sp>
    </p:spTree>
    <p:extLst>
      <p:ext uri="{BB962C8B-B14F-4D97-AF65-F5344CB8AC3E}">
        <p14:creationId xmlns:p14="http://schemas.microsoft.com/office/powerpoint/2010/main" val="236949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a:t>
            </a:r>
            <a:endParaRPr lang="en-US" dirty="0"/>
          </a:p>
        </p:txBody>
      </p:sp>
      <p:sp>
        <p:nvSpPr>
          <p:cNvPr id="3" name="Content Placeholder 2"/>
          <p:cNvSpPr>
            <a:spLocks noGrp="1"/>
          </p:cNvSpPr>
          <p:nvPr>
            <p:ph idx="1"/>
          </p:nvPr>
        </p:nvSpPr>
        <p:spPr/>
        <p:txBody>
          <a:bodyPr/>
          <a:lstStyle/>
          <a:p>
            <a:r>
              <a:rPr lang="en-US" b="1" dirty="0" err="1"/>
              <a:t>q</a:t>
            </a:r>
            <a:r>
              <a:rPr lang="en-US" b="1" dirty="0" err="1" smtClean="0"/>
              <a:t>ǐng</a:t>
            </a:r>
            <a:r>
              <a:rPr lang="en-US" dirty="0" smtClean="0"/>
              <a:t> (</a:t>
            </a:r>
            <a:r>
              <a:rPr lang="ja-JP" altLang="en-US" dirty="0"/>
              <a:t>请</a:t>
            </a:r>
            <a:r>
              <a:rPr lang="en-US" dirty="0" smtClean="0"/>
              <a:t>)</a:t>
            </a:r>
            <a:r>
              <a:rPr lang="en-US" dirty="0"/>
              <a:t/>
            </a:r>
            <a:br>
              <a:rPr lang="en-US" dirty="0"/>
            </a:br>
            <a:r>
              <a:rPr lang="en-US" dirty="0"/>
              <a:t>Please. (Only used at the beginning of a sentence, and never used on it's own</a:t>
            </a:r>
            <a:r>
              <a:rPr lang="en-US" dirty="0" smtClean="0"/>
              <a:t>.)</a:t>
            </a:r>
          </a:p>
          <a:p>
            <a:pPr marL="0" indent="0">
              <a:buNone/>
            </a:pPr>
            <a:endParaRPr lang="en-US" dirty="0"/>
          </a:p>
          <a:p>
            <a:r>
              <a:rPr lang="en-US" b="1" dirty="0" err="1"/>
              <a:t>xiè</a:t>
            </a:r>
            <a:r>
              <a:rPr lang="en-US" b="1" dirty="0"/>
              <a:t> </a:t>
            </a:r>
            <a:r>
              <a:rPr lang="en-US" b="1" dirty="0" err="1" smtClean="0"/>
              <a:t>xiè</a:t>
            </a:r>
            <a:r>
              <a:rPr lang="en-US" b="1" dirty="0"/>
              <a:t> (</a:t>
            </a:r>
            <a:r>
              <a:rPr lang="en-US" b="1" dirty="0" err="1" smtClean="0"/>
              <a:t>nǐ</a:t>
            </a:r>
            <a:r>
              <a:rPr lang="en-US" b="1" dirty="0" smtClean="0"/>
              <a:t>)! </a:t>
            </a:r>
            <a:r>
              <a:rPr lang="en-US" altLang="ja-JP" dirty="0" smtClean="0"/>
              <a:t>(</a:t>
            </a:r>
            <a:r>
              <a:rPr lang="ja-JP" altLang="en-US" dirty="0" smtClean="0"/>
              <a:t>谢谢</a:t>
            </a:r>
            <a:r>
              <a:rPr lang="en-US" dirty="0" smtClean="0"/>
              <a:t>)</a:t>
            </a:r>
            <a:r>
              <a:rPr lang="en-US" dirty="0"/>
              <a:t/>
            </a:r>
            <a:br>
              <a:rPr lang="en-US" dirty="0"/>
            </a:br>
            <a:r>
              <a:rPr lang="en-US" dirty="0" smtClean="0"/>
              <a:t>Thanks/Thank </a:t>
            </a:r>
            <a:r>
              <a:rPr lang="en-US" dirty="0"/>
              <a:t>you</a:t>
            </a:r>
            <a:r>
              <a:rPr lang="en-US" dirty="0" smtClean="0"/>
              <a:t>!</a:t>
            </a:r>
          </a:p>
        </p:txBody>
      </p:sp>
    </p:spTree>
    <p:extLst>
      <p:ext uri="{BB962C8B-B14F-4D97-AF65-F5344CB8AC3E}">
        <p14:creationId xmlns:p14="http://schemas.microsoft.com/office/powerpoint/2010/main" val="208181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80">
                                          <p:stCondLst>
                                            <p:cond delay="0"/>
                                          </p:stCondLst>
                                        </p:cTn>
                                        <p:tgtEl>
                                          <p:spTgt spid="3">
                                            <p:txEl>
                                              <p:pRg st="2" end="2"/>
                                            </p:txEl>
                                          </p:spTgt>
                                        </p:tgtEl>
                                      </p:cBhvr>
                                    </p:animEffect>
                                    <p:anim calcmode="lin" valueType="num">
                                      <p:cBhvr>
                                        <p:cTn id="1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2" end="2"/>
                                            </p:txEl>
                                          </p:spTgt>
                                        </p:tgtEl>
                                      </p:cBhvr>
                                      <p:to x="100000" y="60000"/>
                                    </p:animScale>
                                    <p:animScale>
                                      <p:cBhvr>
                                        <p:cTn id="22" dur="166" decel="50000">
                                          <p:stCondLst>
                                            <p:cond delay="676"/>
                                          </p:stCondLst>
                                        </p:cTn>
                                        <p:tgtEl>
                                          <p:spTgt spid="3">
                                            <p:txEl>
                                              <p:pRg st="2" end="2"/>
                                            </p:txEl>
                                          </p:spTgt>
                                        </p:tgtEl>
                                      </p:cBhvr>
                                      <p:to x="100000" y="100000"/>
                                    </p:animScale>
                                    <p:animScale>
                                      <p:cBhvr>
                                        <p:cTn id="23" dur="26">
                                          <p:stCondLst>
                                            <p:cond delay="1312"/>
                                          </p:stCondLst>
                                        </p:cTn>
                                        <p:tgtEl>
                                          <p:spTgt spid="3">
                                            <p:txEl>
                                              <p:pRg st="2" end="2"/>
                                            </p:txEl>
                                          </p:spTgt>
                                        </p:tgtEl>
                                      </p:cBhvr>
                                      <p:to x="100000" y="80000"/>
                                    </p:animScale>
                                    <p:animScale>
                                      <p:cBhvr>
                                        <p:cTn id="24" dur="166" decel="50000">
                                          <p:stCondLst>
                                            <p:cond delay="1338"/>
                                          </p:stCondLst>
                                        </p:cTn>
                                        <p:tgtEl>
                                          <p:spTgt spid="3">
                                            <p:txEl>
                                              <p:pRg st="2" end="2"/>
                                            </p:txEl>
                                          </p:spTgt>
                                        </p:tgtEl>
                                      </p:cBhvr>
                                      <p:to x="100000" y="100000"/>
                                    </p:animScale>
                                    <p:animScale>
                                      <p:cBhvr>
                                        <p:cTn id="25" dur="26">
                                          <p:stCondLst>
                                            <p:cond delay="1642"/>
                                          </p:stCondLst>
                                        </p:cTn>
                                        <p:tgtEl>
                                          <p:spTgt spid="3">
                                            <p:txEl>
                                              <p:pRg st="2" end="2"/>
                                            </p:txEl>
                                          </p:spTgt>
                                        </p:tgtEl>
                                      </p:cBhvr>
                                      <p:to x="100000" y="90000"/>
                                    </p:animScale>
                                    <p:animScale>
                                      <p:cBhvr>
                                        <p:cTn id="26" dur="166" decel="50000">
                                          <p:stCondLst>
                                            <p:cond delay="1668"/>
                                          </p:stCondLst>
                                        </p:cTn>
                                        <p:tgtEl>
                                          <p:spTgt spid="3">
                                            <p:txEl>
                                              <p:pRg st="2" end="2"/>
                                            </p:txEl>
                                          </p:spTgt>
                                        </p:tgtEl>
                                      </p:cBhvr>
                                      <p:to x="100000" y="100000"/>
                                    </p:animScale>
                                    <p:animScale>
                                      <p:cBhvr>
                                        <p:cTn id="27" dur="26">
                                          <p:stCondLst>
                                            <p:cond delay="1808"/>
                                          </p:stCondLst>
                                        </p:cTn>
                                        <p:tgtEl>
                                          <p:spTgt spid="3">
                                            <p:txEl>
                                              <p:pRg st="2" end="2"/>
                                            </p:txEl>
                                          </p:spTgt>
                                        </p:tgtEl>
                                      </p:cBhvr>
                                      <p:to x="100000" y="95000"/>
                                    </p:animScale>
                                    <p:animScale>
                                      <p:cBhvr>
                                        <p:cTn id="28"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 Walk In</a:t>
            </a:r>
            <a:endParaRPr lang="en-US" dirty="0"/>
          </a:p>
        </p:txBody>
      </p:sp>
      <p:sp>
        <p:nvSpPr>
          <p:cNvPr id="3" name="Content Placeholder 2"/>
          <p:cNvSpPr>
            <a:spLocks noGrp="1"/>
          </p:cNvSpPr>
          <p:nvPr>
            <p:ph idx="1"/>
          </p:nvPr>
        </p:nvSpPr>
        <p:spPr>
          <a:xfrm>
            <a:off x="1295401" y="2556931"/>
            <a:ext cx="5053148" cy="3567823"/>
          </a:xfrm>
        </p:spPr>
        <p:txBody>
          <a:bodyPr>
            <a:normAutofit/>
          </a:bodyPr>
          <a:lstStyle/>
          <a:p>
            <a:r>
              <a:rPr lang="en-US" b="1" cap="all" dirty="0"/>
              <a:t>WHAT YOU MIGHT HEAR:</a:t>
            </a:r>
          </a:p>
          <a:p>
            <a:pPr lvl="1"/>
            <a:r>
              <a:rPr lang="en-US" dirty="0" err="1"/>
              <a:t>huān</a:t>
            </a:r>
            <a:r>
              <a:rPr lang="en-US" dirty="0"/>
              <a:t> </a:t>
            </a:r>
            <a:r>
              <a:rPr lang="en-US" dirty="0" err="1" smtClean="0"/>
              <a:t>yíng</a:t>
            </a:r>
            <a:r>
              <a:rPr lang="en-US" dirty="0" smtClean="0"/>
              <a:t> </a:t>
            </a:r>
            <a:r>
              <a:rPr lang="en-US" altLang="ja-JP" dirty="0" smtClean="0"/>
              <a:t>(</a:t>
            </a:r>
            <a:r>
              <a:rPr lang="ja-JP" altLang="en-US" dirty="0" smtClean="0"/>
              <a:t>欢迎</a:t>
            </a:r>
            <a:r>
              <a:rPr lang="en-US" dirty="0" smtClean="0"/>
              <a:t>) – Welcome</a:t>
            </a:r>
          </a:p>
          <a:p>
            <a:pPr lvl="1"/>
            <a:r>
              <a:rPr lang="en-US" dirty="0" err="1"/>
              <a:t>qǐng</a:t>
            </a:r>
            <a:r>
              <a:rPr lang="en-US" dirty="0"/>
              <a:t> </a:t>
            </a:r>
            <a:r>
              <a:rPr lang="en-US" dirty="0" err="1"/>
              <a:t>děng</a:t>
            </a:r>
            <a:r>
              <a:rPr lang="en-US" dirty="0"/>
              <a:t> </a:t>
            </a:r>
            <a:r>
              <a:rPr lang="en-US" dirty="0" err="1"/>
              <a:t>yī</a:t>
            </a:r>
            <a:r>
              <a:rPr lang="en-US" dirty="0"/>
              <a:t> </a:t>
            </a:r>
            <a:r>
              <a:rPr lang="en-US" dirty="0" err="1" smtClean="0"/>
              <a:t>xià</a:t>
            </a:r>
            <a:r>
              <a:rPr lang="en-US" dirty="0" smtClean="0"/>
              <a:t> (</a:t>
            </a:r>
            <a:r>
              <a:rPr lang="ja-JP" altLang="en-US" dirty="0" smtClean="0"/>
              <a:t>请</a:t>
            </a:r>
            <a:r>
              <a:rPr lang="en-US" dirty="0" err="1" smtClean="0"/>
              <a:t>等一下</a:t>
            </a:r>
            <a:r>
              <a:rPr lang="en-US" dirty="0" smtClean="0"/>
              <a:t>)</a:t>
            </a:r>
            <a:r>
              <a:rPr lang="en-US" dirty="0"/>
              <a:t> — </a:t>
            </a:r>
            <a:r>
              <a:rPr lang="en-US" dirty="0" smtClean="0"/>
              <a:t>Please wait </a:t>
            </a:r>
            <a:r>
              <a:rPr lang="en-US" dirty="0"/>
              <a:t>a moment</a:t>
            </a:r>
            <a:endParaRPr lang="en-US" dirty="0" smtClean="0"/>
          </a:p>
          <a:p>
            <a:pPr lvl="1"/>
            <a:r>
              <a:rPr lang="en-US" dirty="0" err="1"/>
              <a:t>jǐ</a:t>
            </a:r>
            <a:r>
              <a:rPr lang="en-US" dirty="0"/>
              <a:t> </a:t>
            </a:r>
            <a:r>
              <a:rPr lang="en-US" dirty="0" err="1" smtClean="0"/>
              <a:t>wèi</a:t>
            </a:r>
            <a:r>
              <a:rPr lang="en-US" dirty="0" smtClean="0"/>
              <a:t>? (</a:t>
            </a:r>
            <a:r>
              <a:rPr lang="en-US" dirty="0" err="1"/>
              <a:t>几位</a:t>
            </a:r>
            <a:r>
              <a:rPr lang="en-US" dirty="0" smtClean="0"/>
              <a:t>？) – How </a:t>
            </a:r>
            <a:r>
              <a:rPr lang="en-US" dirty="0"/>
              <a:t>many people</a:t>
            </a:r>
            <a:r>
              <a:rPr lang="en-US" dirty="0" smtClean="0"/>
              <a:t>?</a:t>
            </a:r>
          </a:p>
          <a:p>
            <a:pPr lvl="2"/>
            <a:r>
              <a:rPr lang="en-US" dirty="0" err="1"/>
              <a:t>w</a:t>
            </a:r>
            <a:r>
              <a:rPr lang="en-US" dirty="0" err="1" smtClean="0"/>
              <a:t>èi</a:t>
            </a:r>
            <a:r>
              <a:rPr lang="en-US" dirty="0" smtClean="0"/>
              <a:t> = polite counter for guests/people</a:t>
            </a:r>
          </a:p>
          <a:p>
            <a:pPr marL="457200" lvl="1" indent="0">
              <a:buNone/>
            </a:pPr>
            <a:endParaRPr lang="en-US" dirty="0"/>
          </a:p>
          <a:p>
            <a:endParaRPr lang="en-US" dirty="0"/>
          </a:p>
        </p:txBody>
      </p:sp>
      <p:sp>
        <p:nvSpPr>
          <p:cNvPr id="4" name="TextBox 3"/>
          <p:cNvSpPr txBox="1"/>
          <p:nvPr/>
        </p:nvSpPr>
        <p:spPr>
          <a:xfrm>
            <a:off x="6779623" y="2556931"/>
            <a:ext cx="4625439" cy="3600986"/>
          </a:xfrm>
          <a:prstGeom prst="rect">
            <a:avLst/>
          </a:prstGeom>
          <a:noFill/>
        </p:spPr>
        <p:txBody>
          <a:bodyPr wrap="square" rtlCol="0">
            <a:spAutoFit/>
          </a:bodyPr>
          <a:lstStyle/>
          <a:p>
            <a:r>
              <a:rPr lang="en-US" b="1" cap="all" dirty="0"/>
              <a:t>HOW YOU MIGHT RESPOND:</a:t>
            </a:r>
          </a:p>
          <a:p>
            <a:pPr lvl="1"/>
            <a:r>
              <a:rPr lang="en-US" sz="2400" dirty="0" err="1"/>
              <a:t>yī</a:t>
            </a:r>
            <a:r>
              <a:rPr lang="en-US" sz="2400" dirty="0"/>
              <a:t> </a:t>
            </a:r>
            <a:r>
              <a:rPr lang="en-US" sz="2400" dirty="0" err="1" smtClean="0"/>
              <a:t>wèi</a:t>
            </a:r>
            <a:r>
              <a:rPr lang="en-US" sz="2400" dirty="0" smtClean="0"/>
              <a:t> </a:t>
            </a:r>
            <a:r>
              <a:rPr lang="en-US" altLang="ja-JP" sz="2400" dirty="0" smtClean="0"/>
              <a:t>(</a:t>
            </a:r>
            <a:r>
              <a:rPr lang="ja-JP" altLang="en-US" sz="2400" dirty="0" smtClean="0"/>
              <a:t>一位</a:t>
            </a:r>
            <a:r>
              <a:rPr lang="en-US" sz="2400" dirty="0" smtClean="0"/>
              <a:t>) </a:t>
            </a:r>
            <a:r>
              <a:rPr lang="en-US" sz="2400" dirty="0"/>
              <a:t>One.</a:t>
            </a:r>
          </a:p>
          <a:p>
            <a:pPr lvl="1"/>
            <a:r>
              <a:rPr lang="en-US" sz="2400" dirty="0" err="1"/>
              <a:t>liǎng</a:t>
            </a:r>
            <a:r>
              <a:rPr lang="en-US" sz="2400" dirty="0"/>
              <a:t> </a:t>
            </a:r>
            <a:r>
              <a:rPr lang="en-US" sz="2400" dirty="0" err="1" smtClean="0"/>
              <a:t>wèi</a:t>
            </a:r>
            <a:r>
              <a:rPr lang="en-US" sz="2400" dirty="0" smtClean="0"/>
              <a:t> (</a:t>
            </a:r>
            <a:r>
              <a:rPr lang="ja-JP" altLang="en-US" sz="2400" dirty="0" smtClean="0"/>
              <a:t>两位</a:t>
            </a:r>
            <a:r>
              <a:rPr lang="en-US" sz="2400" dirty="0" smtClean="0"/>
              <a:t>) </a:t>
            </a:r>
            <a:r>
              <a:rPr lang="en-US" sz="2400" dirty="0"/>
              <a:t>Two.</a:t>
            </a:r>
          </a:p>
          <a:p>
            <a:pPr lvl="1"/>
            <a:r>
              <a:rPr lang="en-US" sz="2400" dirty="0" err="1"/>
              <a:t>sān</a:t>
            </a:r>
            <a:r>
              <a:rPr lang="en-US" sz="2400" dirty="0"/>
              <a:t> </a:t>
            </a:r>
            <a:r>
              <a:rPr lang="en-US" sz="2400" dirty="0" err="1" smtClean="0"/>
              <a:t>wèi</a:t>
            </a:r>
            <a:r>
              <a:rPr lang="en-US" sz="2400" dirty="0" smtClean="0"/>
              <a:t> (</a:t>
            </a:r>
            <a:r>
              <a:rPr lang="ja-JP" altLang="en-US" sz="2400" dirty="0" smtClean="0"/>
              <a:t>三位</a:t>
            </a:r>
            <a:r>
              <a:rPr lang="en-US" sz="2400" dirty="0" smtClean="0"/>
              <a:t>) </a:t>
            </a:r>
            <a:r>
              <a:rPr lang="en-US" sz="2400" dirty="0"/>
              <a:t>Three.</a:t>
            </a:r>
          </a:p>
          <a:p>
            <a:pPr lvl="1"/>
            <a:r>
              <a:rPr lang="en-US" sz="2400" dirty="0" err="1"/>
              <a:t>sì</a:t>
            </a:r>
            <a:r>
              <a:rPr lang="en-US" sz="2400" dirty="0"/>
              <a:t> </a:t>
            </a:r>
            <a:r>
              <a:rPr lang="en-US" sz="2400" dirty="0" err="1" smtClean="0"/>
              <a:t>wèi</a:t>
            </a:r>
            <a:r>
              <a:rPr lang="en-US" sz="2400" dirty="0" smtClean="0"/>
              <a:t> (</a:t>
            </a:r>
            <a:r>
              <a:rPr lang="ja-JP" altLang="en-US" sz="2400" dirty="0" smtClean="0"/>
              <a:t>四位</a:t>
            </a:r>
            <a:r>
              <a:rPr lang="en-US" sz="2400" dirty="0" smtClean="0"/>
              <a:t>) </a:t>
            </a:r>
            <a:r>
              <a:rPr lang="en-US" sz="2400" dirty="0"/>
              <a:t>Four</a:t>
            </a:r>
            <a:r>
              <a:rPr lang="en-US" sz="2400" dirty="0" smtClean="0"/>
              <a:t>.</a:t>
            </a:r>
          </a:p>
          <a:p>
            <a:pPr lvl="1"/>
            <a:r>
              <a:rPr lang="en-US" sz="2400" dirty="0"/>
              <a:t>e</a:t>
            </a:r>
            <a:r>
              <a:rPr lang="en-US" sz="2400" dirty="0" smtClean="0"/>
              <a:t>tc.</a:t>
            </a:r>
          </a:p>
          <a:p>
            <a:pPr lvl="1"/>
            <a:endParaRPr lang="en-US" sz="2400" dirty="0"/>
          </a:p>
          <a:p>
            <a:pPr lvl="1"/>
            <a:r>
              <a:rPr lang="en-US" sz="2400" b="1" dirty="0" err="1"/>
              <a:t>wài</a:t>
            </a:r>
            <a:r>
              <a:rPr lang="en-US" sz="2400" b="1" dirty="0"/>
              <a:t> </a:t>
            </a:r>
            <a:r>
              <a:rPr lang="en-US" sz="2400" b="1" dirty="0" err="1" smtClean="0"/>
              <a:t>mài</a:t>
            </a:r>
            <a:r>
              <a:rPr lang="en-US" sz="2400" b="1" dirty="0" smtClean="0"/>
              <a:t> </a:t>
            </a:r>
            <a:r>
              <a:rPr lang="en-US" sz="2400" dirty="0" smtClean="0"/>
              <a:t>(</a:t>
            </a:r>
            <a:r>
              <a:rPr lang="ja-JP" altLang="en-US" sz="2400" dirty="0" smtClean="0"/>
              <a:t>外卖</a:t>
            </a:r>
            <a:r>
              <a:rPr lang="en-US" sz="2400" dirty="0" smtClean="0"/>
              <a:t>)/</a:t>
            </a:r>
            <a:r>
              <a:rPr lang="ja-JP" altLang="en-US" sz="2400" b="1" dirty="0" smtClean="0"/>
              <a:t> </a:t>
            </a:r>
            <a:r>
              <a:rPr lang="en-US" sz="2400" dirty="0" err="1"/>
              <a:t>dài</a:t>
            </a:r>
            <a:r>
              <a:rPr lang="en-US" sz="2400" dirty="0"/>
              <a:t> </a:t>
            </a:r>
            <a:r>
              <a:rPr lang="en-US" sz="2400" dirty="0" err="1" smtClean="0"/>
              <a:t>zǒu</a:t>
            </a:r>
            <a:r>
              <a:rPr lang="en-US" sz="2400" dirty="0" smtClean="0"/>
              <a:t> (</a:t>
            </a:r>
            <a:r>
              <a:rPr lang="ja-JP" altLang="en-US" sz="2400" b="1" dirty="0" smtClean="0"/>
              <a:t>带走</a:t>
            </a:r>
            <a:r>
              <a:rPr lang="en-US" sz="2400" dirty="0" smtClean="0"/>
              <a:t>)</a:t>
            </a:r>
            <a:r>
              <a:rPr lang="en-US" sz="2400" dirty="0"/>
              <a:t/>
            </a:r>
            <a:br>
              <a:rPr lang="en-US" sz="2400" dirty="0"/>
            </a:br>
            <a:r>
              <a:rPr lang="en-US" sz="2400" dirty="0" smtClean="0"/>
              <a:t>Takeout		To-go</a:t>
            </a:r>
            <a:endParaRPr lang="en-US" sz="2400" dirty="0"/>
          </a:p>
          <a:p>
            <a:endParaRPr lang="en-US" dirty="0"/>
          </a:p>
        </p:txBody>
      </p:sp>
    </p:spTree>
    <p:extLst>
      <p:ext uri="{BB962C8B-B14F-4D97-AF65-F5344CB8AC3E}">
        <p14:creationId xmlns:p14="http://schemas.microsoft.com/office/powerpoint/2010/main" val="4080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fade">
                                      <p:cBhvr>
                                        <p:cTn id="38" dur="1000"/>
                                        <p:tgtEl>
                                          <p:spTgt spid="4">
                                            <p:txEl>
                                              <p:pRg st="0" end="0"/>
                                            </p:txEl>
                                          </p:spTgt>
                                        </p:tgtEl>
                                      </p:cBhvr>
                                    </p:animEffect>
                                    <p:anim calcmode="lin" valueType="num">
                                      <p:cBhvr>
                                        <p:cTn id="3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fade">
                                      <p:cBhvr>
                                        <p:cTn id="45" dur="1000"/>
                                        <p:tgtEl>
                                          <p:spTgt spid="4">
                                            <p:txEl>
                                              <p:pRg st="1" end="1"/>
                                            </p:txEl>
                                          </p:spTgt>
                                        </p:tgtEl>
                                      </p:cBhvr>
                                    </p:animEffect>
                                    <p:anim calcmode="lin" valueType="num">
                                      <p:cBhvr>
                                        <p:cTn id="4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1" end="1"/>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fade">
                                      <p:cBhvr>
                                        <p:cTn id="50" dur="1000"/>
                                        <p:tgtEl>
                                          <p:spTgt spid="4">
                                            <p:txEl>
                                              <p:pRg st="2" end="2"/>
                                            </p:txEl>
                                          </p:spTgt>
                                        </p:tgtEl>
                                      </p:cBhvr>
                                    </p:animEffect>
                                    <p:anim calcmode="lin" valueType="num">
                                      <p:cBhvr>
                                        <p:cTn id="5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2" end="2"/>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fade">
                                      <p:cBhvr>
                                        <p:cTn id="55" dur="1000"/>
                                        <p:tgtEl>
                                          <p:spTgt spid="4">
                                            <p:txEl>
                                              <p:pRg st="3" end="3"/>
                                            </p:txEl>
                                          </p:spTgt>
                                        </p:tgtEl>
                                      </p:cBhvr>
                                    </p:animEffect>
                                    <p:anim calcmode="lin" valueType="num">
                                      <p:cBhvr>
                                        <p:cTn id="5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3" end="3"/>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
                                            <p:txEl>
                                              <p:pRg st="4" end="4"/>
                                            </p:txEl>
                                          </p:spTgt>
                                        </p:tgtEl>
                                        <p:attrNameLst>
                                          <p:attrName>style.visibility</p:attrName>
                                        </p:attrNameLst>
                                      </p:cBhvr>
                                      <p:to>
                                        <p:strVal val="visible"/>
                                      </p:to>
                                    </p:set>
                                    <p:animEffect transition="in" filter="fade">
                                      <p:cBhvr>
                                        <p:cTn id="60" dur="1000"/>
                                        <p:tgtEl>
                                          <p:spTgt spid="4">
                                            <p:txEl>
                                              <p:pRg st="4" end="4"/>
                                            </p:txEl>
                                          </p:spTgt>
                                        </p:tgtEl>
                                      </p:cBhvr>
                                    </p:animEffect>
                                    <p:anim calcmode="lin" valueType="num">
                                      <p:cBhvr>
                                        <p:cTn id="6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4" end="4"/>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4">
                                            <p:txEl>
                                              <p:pRg st="5" end="5"/>
                                            </p:txEl>
                                          </p:spTgt>
                                        </p:tgtEl>
                                        <p:attrNameLst>
                                          <p:attrName>style.visibility</p:attrName>
                                        </p:attrNameLst>
                                      </p:cBhvr>
                                      <p:to>
                                        <p:strVal val="visible"/>
                                      </p:to>
                                    </p:set>
                                    <p:animEffect transition="in" filter="fade">
                                      <p:cBhvr>
                                        <p:cTn id="65" dur="1000"/>
                                        <p:tgtEl>
                                          <p:spTgt spid="4">
                                            <p:txEl>
                                              <p:pRg st="5" end="5"/>
                                            </p:txEl>
                                          </p:spTgt>
                                        </p:tgtEl>
                                      </p:cBhvr>
                                    </p:animEffect>
                                    <p:anim calcmode="lin" valueType="num">
                                      <p:cBhvr>
                                        <p:cTn id="6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6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4">
                                            <p:txEl>
                                              <p:pRg st="7" end="7"/>
                                            </p:txEl>
                                          </p:spTgt>
                                        </p:tgtEl>
                                        <p:attrNameLst>
                                          <p:attrName>style.visibility</p:attrName>
                                        </p:attrNameLst>
                                      </p:cBhvr>
                                      <p:to>
                                        <p:strVal val="visible"/>
                                      </p:to>
                                    </p:set>
                                    <p:animEffect transition="in" filter="fade">
                                      <p:cBhvr>
                                        <p:cTn id="72" dur="1000"/>
                                        <p:tgtEl>
                                          <p:spTgt spid="4">
                                            <p:txEl>
                                              <p:pRg st="7" end="7"/>
                                            </p:txEl>
                                          </p:spTgt>
                                        </p:tgtEl>
                                      </p:cBhvr>
                                    </p:animEffect>
                                    <p:anim calcmode="lin" valueType="num">
                                      <p:cBhvr>
                                        <p:cTn id="7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421476"/>
            <a:ext cx="9601196" cy="216131"/>
          </a:xfrm>
        </p:spPr>
        <p:txBody>
          <a:bodyPr>
            <a:normAutofit fontScale="90000"/>
          </a:bodyPr>
          <a:lstStyle/>
          <a:p>
            <a:r>
              <a:rPr lang="en-US" dirty="0" smtClean="0"/>
              <a:t>Flagging Someone Down</a:t>
            </a:r>
            <a:br>
              <a:rPr lang="en-US" dirty="0" smtClean="0"/>
            </a:br>
            <a:endParaRPr lang="en-US" dirty="0"/>
          </a:p>
        </p:txBody>
      </p:sp>
      <p:sp>
        <p:nvSpPr>
          <p:cNvPr id="3" name="Content Placeholder 2"/>
          <p:cNvSpPr>
            <a:spLocks noGrp="1"/>
          </p:cNvSpPr>
          <p:nvPr>
            <p:ph idx="1"/>
          </p:nvPr>
        </p:nvSpPr>
        <p:spPr>
          <a:xfrm>
            <a:off x="1295401" y="2556931"/>
            <a:ext cx="4922519" cy="3619581"/>
          </a:xfrm>
        </p:spPr>
        <p:txBody>
          <a:bodyPr>
            <a:normAutofit/>
          </a:bodyPr>
          <a:lstStyle/>
          <a:p>
            <a:r>
              <a:rPr lang="en-US" b="1" cap="all" dirty="0" smtClean="0"/>
              <a:t>WHAT </a:t>
            </a:r>
            <a:r>
              <a:rPr lang="en-US" b="1" cap="all" dirty="0"/>
              <a:t>YOU MIGHT SAY:</a:t>
            </a:r>
          </a:p>
          <a:p>
            <a:pPr lvl="1"/>
            <a:r>
              <a:rPr lang="en-US" dirty="0"/>
              <a:t>(While raising your hand) </a:t>
            </a:r>
            <a:r>
              <a:rPr lang="en-US" b="1" dirty="0" err="1"/>
              <a:t>F</a:t>
            </a:r>
            <a:r>
              <a:rPr lang="en-US" b="1" dirty="0" err="1" smtClean="0"/>
              <a:t>ú</a:t>
            </a:r>
            <a:r>
              <a:rPr lang="en-US" b="1" dirty="0" smtClean="0"/>
              <a:t> </a:t>
            </a:r>
            <a:r>
              <a:rPr lang="en-US" b="1" dirty="0" err="1"/>
              <a:t>wù</a:t>
            </a:r>
            <a:r>
              <a:rPr lang="en-US" b="1" dirty="0"/>
              <a:t> </a:t>
            </a:r>
            <a:r>
              <a:rPr lang="en-US" b="1" dirty="0" smtClean="0"/>
              <a:t>yuan! </a:t>
            </a:r>
            <a:r>
              <a:rPr lang="en-US" dirty="0" smtClean="0"/>
              <a:t>(</a:t>
            </a:r>
            <a:r>
              <a:rPr lang="ja-JP" altLang="en-US" dirty="0" smtClean="0"/>
              <a:t>服</a:t>
            </a:r>
            <a:r>
              <a:rPr lang="ja-JP" altLang="en-US" dirty="0"/>
              <a:t>务员</a:t>
            </a:r>
            <a:r>
              <a:rPr lang="en-US" altLang="ja-JP" dirty="0" smtClean="0"/>
              <a:t>!)</a:t>
            </a:r>
            <a:r>
              <a:rPr lang="en-US" dirty="0"/>
              <a:t/>
            </a:r>
            <a:br>
              <a:rPr lang="en-US" dirty="0"/>
            </a:br>
            <a:r>
              <a:rPr lang="en-US" dirty="0"/>
              <a:t>Waiter!</a:t>
            </a:r>
          </a:p>
          <a:p>
            <a:pPr lvl="1"/>
            <a:r>
              <a:rPr lang="en-US" dirty="0" err="1"/>
              <a:t>Wǒmen</a:t>
            </a:r>
            <a:r>
              <a:rPr lang="en-US" dirty="0"/>
              <a:t> </a:t>
            </a:r>
            <a:r>
              <a:rPr lang="en-US" dirty="0" err="1"/>
              <a:t>yào</a:t>
            </a:r>
            <a:r>
              <a:rPr lang="en-US" dirty="0"/>
              <a:t> </a:t>
            </a:r>
            <a:r>
              <a:rPr lang="en-US" dirty="0" err="1"/>
              <a:t>diǎn</a:t>
            </a:r>
            <a:r>
              <a:rPr lang="en-US" dirty="0"/>
              <a:t> </a:t>
            </a:r>
            <a:r>
              <a:rPr lang="en-US" dirty="0" err="1" smtClean="0"/>
              <a:t>cài</a:t>
            </a:r>
            <a:r>
              <a:rPr lang="en-US" dirty="0" smtClean="0"/>
              <a:t>! (</a:t>
            </a:r>
            <a:r>
              <a:rPr lang="ja-JP" altLang="en-US" dirty="0" smtClean="0"/>
              <a:t>我</a:t>
            </a:r>
            <a:r>
              <a:rPr lang="ja-JP" altLang="en-US" dirty="0"/>
              <a:t>们要</a:t>
            </a:r>
            <a:r>
              <a:rPr lang="ja-JP" altLang="en-US" dirty="0" smtClean="0"/>
              <a:t>点</a:t>
            </a:r>
            <a:r>
              <a:rPr lang="ja-JP" altLang="en-US" dirty="0"/>
              <a:t>菜</a:t>
            </a:r>
            <a:r>
              <a:rPr lang="en-US" altLang="ja-JP" dirty="0" smtClean="0"/>
              <a:t>!</a:t>
            </a:r>
            <a:r>
              <a:rPr lang="en-US" dirty="0" smtClean="0"/>
              <a:t>)</a:t>
            </a:r>
            <a:r>
              <a:rPr lang="en-US" dirty="0"/>
              <a:t/>
            </a:r>
            <a:br>
              <a:rPr lang="en-US" dirty="0"/>
            </a:br>
            <a:r>
              <a:rPr lang="en-US" dirty="0" smtClean="0"/>
              <a:t>We</a:t>
            </a:r>
            <a:r>
              <a:rPr lang="en-US" dirty="0"/>
              <a:t> </a:t>
            </a:r>
            <a:r>
              <a:rPr lang="en-US" dirty="0" smtClean="0"/>
              <a:t>want </a:t>
            </a:r>
            <a:r>
              <a:rPr lang="en-US" dirty="0"/>
              <a:t>to </a:t>
            </a:r>
            <a:r>
              <a:rPr lang="en-US" dirty="0" smtClean="0"/>
              <a:t>order!</a:t>
            </a:r>
          </a:p>
          <a:p>
            <a:pPr lvl="2"/>
            <a:r>
              <a:rPr lang="en-US" dirty="0" err="1"/>
              <a:t>diǎn</a:t>
            </a:r>
            <a:r>
              <a:rPr lang="en-US" dirty="0"/>
              <a:t> </a:t>
            </a:r>
            <a:r>
              <a:rPr lang="en-US" dirty="0" err="1" smtClean="0"/>
              <a:t>cài</a:t>
            </a:r>
            <a:r>
              <a:rPr lang="en-US" dirty="0" smtClean="0"/>
              <a:t> = to order</a:t>
            </a:r>
            <a:endParaRPr lang="en-US" dirty="0"/>
          </a:p>
          <a:p>
            <a:endParaRPr lang="en-US" dirty="0"/>
          </a:p>
        </p:txBody>
      </p:sp>
      <p:sp>
        <p:nvSpPr>
          <p:cNvPr id="4" name="TextBox 3"/>
          <p:cNvSpPr txBox="1"/>
          <p:nvPr/>
        </p:nvSpPr>
        <p:spPr>
          <a:xfrm>
            <a:off x="1379913" y="1521229"/>
            <a:ext cx="9418319" cy="784830"/>
          </a:xfrm>
          <a:prstGeom prst="rect">
            <a:avLst/>
          </a:prstGeom>
          <a:noFill/>
        </p:spPr>
        <p:txBody>
          <a:bodyPr wrap="square" rtlCol="0">
            <a:spAutoFit/>
          </a:bodyPr>
          <a:lstStyle/>
          <a:p>
            <a:r>
              <a:rPr lang="en-US" sz="1500" dirty="0" smtClean="0"/>
              <a:t>If you are eating at a restaurant in China, people may not even approach to take your order. Tipping at restaurants is not customary in China, therefore most servers do not provide individualized service to each table, and instead “man the floor.” That’s why you usually need to flag someone down for service.</a:t>
            </a:r>
          </a:p>
        </p:txBody>
      </p:sp>
      <p:sp>
        <p:nvSpPr>
          <p:cNvPr id="5" name="TextBox 4"/>
          <p:cNvSpPr txBox="1"/>
          <p:nvPr/>
        </p:nvSpPr>
        <p:spPr>
          <a:xfrm>
            <a:off x="6217920" y="2520061"/>
            <a:ext cx="5316583" cy="3785652"/>
          </a:xfrm>
          <a:prstGeom prst="rect">
            <a:avLst/>
          </a:prstGeom>
          <a:noFill/>
        </p:spPr>
        <p:txBody>
          <a:bodyPr wrap="square" rtlCol="0">
            <a:spAutoFit/>
          </a:bodyPr>
          <a:lstStyle/>
          <a:p>
            <a:r>
              <a:rPr lang="en-US" sz="2400" b="1" cap="all" dirty="0"/>
              <a:t>HOW THEY MIGHT RESPOND:</a:t>
            </a:r>
          </a:p>
          <a:p>
            <a:pPr lvl="1"/>
            <a:r>
              <a:rPr lang="en-US" dirty="0" err="1" smtClean="0"/>
              <a:t>Èi</a:t>
            </a:r>
            <a:r>
              <a:rPr lang="en-US" dirty="0" smtClean="0"/>
              <a:t> (</a:t>
            </a:r>
            <a:r>
              <a:rPr lang="ja-JP" altLang="en-US" dirty="0" smtClean="0"/>
              <a:t>诶</a:t>
            </a:r>
            <a:r>
              <a:rPr lang="en-US" altLang="ja-JP" dirty="0" smtClean="0"/>
              <a:t>!)</a:t>
            </a:r>
            <a:r>
              <a:rPr lang="en-US" dirty="0"/>
              <a:t/>
            </a:r>
            <a:br>
              <a:rPr lang="en-US" dirty="0"/>
            </a:br>
            <a:r>
              <a:rPr lang="en-US" dirty="0"/>
              <a:t>Yes</a:t>
            </a:r>
            <a:r>
              <a:rPr lang="en-US" dirty="0" smtClean="0"/>
              <a:t>?/What would you like?</a:t>
            </a:r>
          </a:p>
          <a:p>
            <a:pPr lvl="1"/>
            <a:endParaRPr lang="en-US" dirty="0"/>
          </a:p>
          <a:p>
            <a:pPr lvl="1"/>
            <a:r>
              <a:rPr lang="en-US" dirty="0" err="1" smtClean="0"/>
              <a:t>Mǎ</a:t>
            </a:r>
            <a:r>
              <a:rPr lang="en-US" dirty="0" smtClean="0"/>
              <a:t> </a:t>
            </a:r>
            <a:r>
              <a:rPr lang="en-US" dirty="0" err="1" smtClean="0"/>
              <a:t>shàng</a:t>
            </a:r>
            <a:r>
              <a:rPr lang="en-US" dirty="0" smtClean="0"/>
              <a:t> </a:t>
            </a:r>
            <a:r>
              <a:rPr lang="en-US" altLang="ja-JP" dirty="0" smtClean="0"/>
              <a:t>(</a:t>
            </a:r>
            <a:r>
              <a:rPr lang="ja-JP" altLang="en-US" dirty="0" smtClean="0"/>
              <a:t>马</a:t>
            </a:r>
            <a:r>
              <a:rPr lang="ja-JP" altLang="en-US" dirty="0"/>
              <a:t>上</a:t>
            </a:r>
            <a:r>
              <a:rPr lang="en-US" altLang="ja-JP" dirty="0" smtClean="0"/>
              <a:t>!</a:t>
            </a:r>
            <a:r>
              <a:rPr lang="en-US" dirty="0" smtClean="0"/>
              <a:t>)</a:t>
            </a:r>
            <a:r>
              <a:rPr lang="en-US" dirty="0"/>
              <a:t/>
            </a:r>
            <a:br>
              <a:rPr lang="en-US" dirty="0"/>
            </a:br>
            <a:r>
              <a:rPr lang="en-US" dirty="0"/>
              <a:t>Be right there!</a:t>
            </a:r>
          </a:p>
          <a:p>
            <a:pPr lvl="1"/>
            <a:endParaRPr lang="en-US" altLang="zh-CN" dirty="0" smtClean="0"/>
          </a:p>
          <a:p>
            <a:pPr lvl="1"/>
            <a:r>
              <a:rPr lang="en-US" altLang="zh-CN" dirty="0"/>
              <a:t>N</a:t>
            </a:r>
            <a:r>
              <a:rPr lang="it-IT" dirty="0"/>
              <a:t>ǐ </a:t>
            </a:r>
            <a:r>
              <a:rPr lang="it-IT" altLang="zh-CN" dirty="0"/>
              <a:t>k</a:t>
            </a:r>
            <a:r>
              <a:rPr lang="it-IT" dirty="0"/>
              <a:t>ěyǐ diǎn cài ma</a:t>
            </a:r>
            <a:r>
              <a:rPr lang="it-IT" dirty="0" smtClean="0"/>
              <a:t>? (</a:t>
            </a:r>
            <a:r>
              <a:rPr lang="zh-CN" altLang="en-US" dirty="0" smtClean="0"/>
              <a:t>你</a:t>
            </a:r>
            <a:r>
              <a:rPr lang="zh-CN" altLang="en-US" dirty="0"/>
              <a:t>可以点</a:t>
            </a:r>
            <a:r>
              <a:rPr lang="zh-CN" altLang="en-US" dirty="0" smtClean="0"/>
              <a:t>菜吗</a:t>
            </a:r>
            <a:r>
              <a:rPr lang="en-US" altLang="zh-CN" dirty="0" smtClean="0"/>
              <a:t>?)</a:t>
            </a:r>
            <a:r>
              <a:rPr lang="it-IT" dirty="0"/>
              <a:t/>
            </a:r>
            <a:br>
              <a:rPr lang="it-IT" dirty="0"/>
            </a:br>
            <a:r>
              <a:rPr lang="it-IT" dirty="0"/>
              <a:t>Are you ready to order</a:t>
            </a:r>
            <a:r>
              <a:rPr lang="it-IT" dirty="0" smtClean="0"/>
              <a:t>?</a:t>
            </a:r>
          </a:p>
          <a:p>
            <a:pPr lvl="1"/>
            <a:endParaRPr lang="it-IT" dirty="0"/>
          </a:p>
          <a:p>
            <a:pPr lvl="1"/>
            <a:r>
              <a:rPr lang="en-US" dirty="0" err="1"/>
              <a:t>Nǐ</a:t>
            </a:r>
            <a:r>
              <a:rPr lang="en-US" dirty="0"/>
              <a:t> </a:t>
            </a:r>
            <a:r>
              <a:rPr lang="en-US" dirty="0" err="1"/>
              <a:t>yào</a:t>
            </a:r>
            <a:r>
              <a:rPr lang="en-US" dirty="0"/>
              <a:t> </a:t>
            </a:r>
            <a:r>
              <a:rPr lang="en-US" dirty="0" err="1"/>
              <a:t>hē</a:t>
            </a:r>
            <a:r>
              <a:rPr lang="en-US" dirty="0"/>
              <a:t> </a:t>
            </a:r>
            <a:r>
              <a:rPr lang="en-US" dirty="0" err="1"/>
              <a:t>shěnme</a:t>
            </a:r>
            <a:r>
              <a:rPr lang="en-US" dirty="0"/>
              <a:t> </a:t>
            </a:r>
            <a:r>
              <a:rPr lang="en-US" dirty="0" err="1"/>
              <a:t>yǐnliào</a:t>
            </a:r>
            <a:r>
              <a:rPr lang="en-US" dirty="0" smtClean="0"/>
              <a:t>? (</a:t>
            </a:r>
            <a:r>
              <a:rPr lang="zh-CN" altLang="en-US" dirty="0" smtClean="0"/>
              <a:t>你要</a:t>
            </a:r>
            <a:r>
              <a:rPr lang="zh-CN" altLang="en-US" dirty="0"/>
              <a:t>喝什么饮</a:t>
            </a:r>
            <a:r>
              <a:rPr lang="zh-CN" altLang="en-US" dirty="0" smtClean="0"/>
              <a:t>料</a:t>
            </a:r>
            <a:r>
              <a:rPr lang="en-US" altLang="zh-CN" dirty="0" smtClean="0"/>
              <a:t>.)</a:t>
            </a:r>
            <a:endParaRPr lang="en-US" dirty="0" smtClean="0"/>
          </a:p>
          <a:p>
            <a:pPr lvl="1"/>
            <a:r>
              <a:rPr lang="en-US" dirty="0" smtClean="0"/>
              <a:t>What do you want to drink?</a:t>
            </a:r>
            <a:endParaRPr lang="en-US" dirty="0"/>
          </a:p>
          <a:p>
            <a:endParaRPr lang="en-US" dirty="0"/>
          </a:p>
        </p:txBody>
      </p:sp>
    </p:spTree>
    <p:extLst>
      <p:ext uri="{BB962C8B-B14F-4D97-AF65-F5344CB8AC3E}">
        <p14:creationId xmlns:p14="http://schemas.microsoft.com/office/powerpoint/2010/main" val="143370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5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500"/>
                                        <p:tgtEl>
                                          <p:spTgt spid="3">
                                            <p:txEl>
                                              <p:pRg st="2" end="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5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500"/>
                                        <p:tgtEl>
                                          <p:spTgt spid="5">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
                                            <p:txEl>
                                              <p:pRg st="8" end="8"/>
                                            </p:txEl>
                                          </p:spTgt>
                                        </p:tgtEl>
                                        <p:attrNameLst>
                                          <p:attrName>style.visibility</p:attrName>
                                        </p:attrNameLst>
                                      </p:cBhvr>
                                      <p:to>
                                        <p:strVal val="visible"/>
                                      </p:to>
                                    </p:set>
                                    <p:animEffect transition="in" filter="fade">
                                      <p:cBhvr>
                                        <p:cTn id="54"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Review from Previous Units</a:t>
            </a:r>
            <a:endParaRPr lang="en-US" dirty="0"/>
          </a:p>
        </p:txBody>
      </p:sp>
      <p:sp>
        <p:nvSpPr>
          <p:cNvPr id="3" name="Content Placeholder 2"/>
          <p:cNvSpPr>
            <a:spLocks noGrp="1"/>
          </p:cNvSpPr>
          <p:nvPr>
            <p:ph idx="1"/>
          </p:nvPr>
        </p:nvSpPr>
        <p:spPr>
          <a:xfrm>
            <a:off x="1295401" y="2556932"/>
            <a:ext cx="4797828" cy="3318936"/>
          </a:xfrm>
        </p:spPr>
        <p:txBody>
          <a:bodyPr>
            <a:normAutofit/>
          </a:bodyPr>
          <a:lstStyle/>
          <a:p>
            <a:pPr marL="0" indent="0">
              <a:buNone/>
            </a:pPr>
            <a:r>
              <a:rPr lang="en-US" b="1" dirty="0" smtClean="0"/>
              <a:t>Sentence Structures</a:t>
            </a:r>
          </a:p>
          <a:p>
            <a:r>
              <a:rPr lang="en-US" dirty="0" smtClean="0"/>
              <a:t>Yes/No Questions</a:t>
            </a:r>
          </a:p>
          <a:p>
            <a:pPr lvl="1"/>
            <a:r>
              <a:rPr lang="en-US" dirty="0" smtClean="0"/>
              <a:t>[statement] + ma?</a:t>
            </a:r>
          </a:p>
          <a:p>
            <a:pPr lvl="1"/>
            <a:r>
              <a:rPr lang="en-US" dirty="0"/>
              <a:t>___ </a:t>
            </a:r>
            <a:r>
              <a:rPr lang="en-US" dirty="0" err="1" smtClean="0"/>
              <a:t>bú</a:t>
            </a:r>
            <a:r>
              <a:rPr lang="en-US" dirty="0" smtClean="0"/>
              <a:t> ___</a:t>
            </a:r>
          </a:p>
          <a:p>
            <a:pPr lvl="1"/>
            <a:endParaRPr lang="en-US" dirty="0"/>
          </a:p>
          <a:p>
            <a:r>
              <a:rPr lang="en-US" dirty="0" smtClean="0"/>
              <a:t>What/</a:t>
            </a:r>
            <a:r>
              <a:rPr lang="en-US" dirty="0" err="1"/>
              <a:t>s</a:t>
            </a:r>
            <a:r>
              <a:rPr lang="en-US" dirty="0" err="1" smtClean="0"/>
              <a:t>hén</a:t>
            </a:r>
            <a:r>
              <a:rPr lang="en-US" dirty="0" smtClean="0"/>
              <a:t> me Questions</a:t>
            </a:r>
            <a:endParaRPr lang="en-US" dirty="0"/>
          </a:p>
          <a:p>
            <a:pPr lvl="1"/>
            <a:r>
              <a:rPr lang="en-US" dirty="0" smtClean="0"/>
              <a:t>Subject + verb + </a:t>
            </a:r>
            <a:r>
              <a:rPr lang="en-US" dirty="0" err="1" smtClean="0"/>
              <a:t>shén</a:t>
            </a:r>
            <a:r>
              <a:rPr lang="en-US" dirty="0" smtClean="0"/>
              <a:t> me + (noun)</a:t>
            </a:r>
          </a:p>
        </p:txBody>
      </p:sp>
      <p:sp>
        <p:nvSpPr>
          <p:cNvPr id="4" name="TextBox 3"/>
          <p:cNvSpPr txBox="1"/>
          <p:nvPr/>
        </p:nvSpPr>
        <p:spPr>
          <a:xfrm>
            <a:off x="6899565" y="2285999"/>
            <a:ext cx="4438996" cy="3908762"/>
          </a:xfrm>
          <a:prstGeom prst="rect">
            <a:avLst/>
          </a:prstGeom>
          <a:noFill/>
        </p:spPr>
        <p:txBody>
          <a:bodyPr wrap="square" rtlCol="0">
            <a:spAutoFit/>
          </a:bodyPr>
          <a:lstStyle/>
          <a:p>
            <a:endParaRPr lang="en-US" sz="1100" b="1" dirty="0" smtClean="0"/>
          </a:p>
          <a:p>
            <a:r>
              <a:rPr lang="en-US" b="1" dirty="0" smtClean="0"/>
              <a:t>Counter/Classifiers</a:t>
            </a:r>
          </a:p>
          <a:p>
            <a:endParaRPr lang="en-US" sz="1000" dirty="0" smtClean="0"/>
          </a:p>
          <a:p>
            <a:pPr marL="285750" indent="-285750">
              <a:buFont typeface="Arial" panose="020B0604020202020204" pitchFamily="34" charset="0"/>
              <a:buChar char="•"/>
            </a:pPr>
            <a:r>
              <a:rPr lang="en-US" u="sng" dirty="0"/>
              <a:t>People</a:t>
            </a:r>
          </a:p>
          <a:p>
            <a:pPr lvl="1"/>
            <a:r>
              <a:rPr lang="en-US" dirty="0" err="1"/>
              <a:t>ge</a:t>
            </a:r>
            <a:r>
              <a:rPr lang="en-US" dirty="0"/>
              <a:t> (</a:t>
            </a:r>
            <a:r>
              <a:rPr lang="ja-JP" altLang="en-US" dirty="0"/>
              <a:t>个</a:t>
            </a:r>
            <a:r>
              <a:rPr lang="en-US" altLang="ja-JP" dirty="0"/>
              <a:t>)</a:t>
            </a:r>
          </a:p>
          <a:p>
            <a:pPr lvl="1"/>
            <a:r>
              <a:rPr lang="en-US" dirty="0" err="1"/>
              <a:t>wèi</a:t>
            </a:r>
            <a:r>
              <a:rPr lang="en-US" dirty="0"/>
              <a:t> (</a:t>
            </a:r>
            <a:r>
              <a:rPr lang="ja-JP" altLang="en-US" dirty="0"/>
              <a:t>位</a:t>
            </a:r>
            <a:r>
              <a:rPr lang="en-US" dirty="0" smtClean="0"/>
              <a:t>)</a:t>
            </a:r>
          </a:p>
          <a:p>
            <a:pPr lvl="1"/>
            <a:endParaRPr lang="en-US" sz="1200" dirty="0" smtClean="0"/>
          </a:p>
          <a:p>
            <a:pPr marL="285750" indent="-285750">
              <a:buFont typeface="Arial" panose="020B0604020202020204" pitchFamily="34" charset="0"/>
              <a:buChar char="•"/>
            </a:pPr>
            <a:r>
              <a:rPr lang="en-US" u="sng" dirty="0" smtClean="0"/>
              <a:t>Servings/dish/menu</a:t>
            </a:r>
            <a:endParaRPr lang="en-US" u="sng" dirty="0"/>
          </a:p>
          <a:p>
            <a:pPr lvl="1"/>
            <a:r>
              <a:rPr lang="en-US" dirty="0" smtClean="0"/>
              <a:t>Serving/counter for menu - </a:t>
            </a:r>
            <a:r>
              <a:rPr lang="en-US" dirty="0" err="1" smtClean="0"/>
              <a:t>fèn</a:t>
            </a:r>
            <a:r>
              <a:rPr lang="en-US" dirty="0" smtClean="0"/>
              <a:t> </a:t>
            </a:r>
            <a:r>
              <a:rPr lang="en-US" dirty="0"/>
              <a:t>(</a:t>
            </a:r>
            <a:r>
              <a:rPr lang="ja-JP" altLang="en-US" dirty="0"/>
              <a:t>份</a:t>
            </a:r>
            <a:r>
              <a:rPr lang="en-US" altLang="ja-JP" dirty="0" smtClean="0"/>
              <a:t>)</a:t>
            </a:r>
          </a:p>
          <a:p>
            <a:pPr lvl="1"/>
            <a:r>
              <a:rPr lang="en-US" altLang="ja-JP" dirty="0" smtClean="0"/>
              <a:t>Plate - </a:t>
            </a:r>
            <a:r>
              <a:rPr lang="en-US" altLang="ja-JP" dirty="0" err="1" smtClean="0"/>
              <a:t>pán</a:t>
            </a:r>
            <a:r>
              <a:rPr lang="en-US" altLang="ja-JP" dirty="0" smtClean="0"/>
              <a:t> (</a:t>
            </a:r>
            <a:r>
              <a:rPr lang="ja-JP" altLang="en-US" dirty="0"/>
              <a:t>盘</a:t>
            </a:r>
            <a:r>
              <a:rPr lang="en-US" altLang="ja-JP" dirty="0" smtClean="0"/>
              <a:t>)</a:t>
            </a:r>
          </a:p>
          <a:p>
            <a:pPr lvl="1"/>
            <a:endParaRPr lang="en-US" altLang="ja-JP" sz="1200" dirty="0" smtClean="0"/>
          </a:p>
          <a:p>
            <a:pPr marL="285750" lvl="1" indent="-285750">
              <a:buFont typeface="Arial" panose="020B0604020202020204" pitchFamily="34" charset="0"/>
              <a:buChar char="•"/>
            </a:pPr>
            <a:r>
              <a:rPr lang="en-US" u="sng" dirty="0" smtClean="0"/>
              <a:t>For liquids</a:t>
            </a:r>
            <a:r>
              <a:rPr lang="en-US" dirty="0" smtClean="0"/>
              <a:t>   (Drink </a:t>
            </a:r>
            <a:r>
              <a:rPr lang="en-US" dirty="0"/>
              <a:t>(noun) – </a:t>
            </a:r>
            <a:r>
              <a:rPr lang="en-US" dirty="0" err="1"/>
              <a:t>yǐnliào</a:t>
            </a:r>
            <a:r>
              <a:rPr lang="en-US" dirty="0"/>
              <a:t> (</a:t>
            </a:r>
            <a:r>
              <a:rPr lang="zh-CN" altLang="en-US" dirty="0"/>
              <a:t>饮料</a:t>
            </a:r>
            <a:r>
              <a:rPr lang="en-US" dirty="0"/>
              <a:t>)</a:t>
            </a:r>
          </a:p>
          <a:p>
            <a:pPr marL="285750" indent="-285750">
              <a:buFont typeface="Arial" panose="020B0604020202020204" pitchFamily="34" charset="0"/>
              <a:buChar char="•"/>
            </a:pPr>
            <a:endParaRPr lang="en-US" sz="500" u="sng" dirty="0"/>
          </a:p>
          <a:p>
            <a:pPr lvl="1"/>
            <a:r>
              <a:rPr lang="en-US" dirty="0" smtClean="0"/>
              <a:t>Cup - </a:t>
            </a:r>
            <a:r>
              <a:rPr lang="en-US" dirty="0" err="1"/>
              <a:t>b</a:t>
            </a:r>
            <a:r>
              <a:rPr lang="en-US" dirty="0" err="1" smtClean="0"/>
              <a:t>ēi</a:t>
            </a:r>
            <a:r>
              <a:rPr lang="en-US" dirty="0" smtClean="0"/>
              <a:t> (</a:t>
            </a:r>
            <a:r>
              <a:rPr lang="ja-JP" altLang="en-US" dirty="0"/>
              <a:t>杯</a:t>
            </a:r>
            <a:r>
              <a:rPr lang="en-US" altLang="ja-JP" dirty="0" smtClean="0"/>
              <a:t>)</a:t>
            </a:r>
            <a:endParaRPr lang="en-US" altLang="ja-JP" dirty="0"/>
          </a:p>
          <a:p>
            <a:pPr lvl="1"/>
            <a:r>
              <a:rPr lang="en-US" dirty="0" smtClean="0"/>
              <a:t>Bottle - </a:t>
            </a:r>
            <a:r>
              <a:rPr lang="en-US" dirty="0" err="1"/>
              <a:t>píng</a:t>
            </a:r>
            <a:r>
              <a:rPr lang="en-US" dirty="0" smtClean="0"/>
              <a:t> (</a:t>
            </a:r>
            <a:r>
              <a:rPr lang="ja-JP" altLang="en-US" dirty="0"/>
              <a:t>瓶</a:t>
            </a:r>
            <a:r>
              <a:rPr lang="en-US" dirty="0" smtClean="0"/>
              <a:t>)</a:t>
            </a:r>
            <a:endParaRPr lang="en-US" altLang="ja-JP" dirty="0"/>
          </a:p>
          <a:p>
            <a:pPr lvl="1"/>
            <a:r>
              <a:rPr lang="en-US" dirty="0" smtClean="0"/>
              <a:t>Pot - </a:t>
            </a:r>
            <a:r>
              <a:rPr lang="en-US" dirty="0" err="1"/>
              <a:t>hú</a:t>
            </a:r>
            <a:r>
              <a:rPr lang="en-US" dirty="0"/>
              <a:t> </a:t>
            </a:r>
            <a:r>
              <a:rPr lang="en-US" dirty="0" smtClean="0"/>
              <a:t>(</a:t>
            </a:r>
            <a:r>
              <a:rPr lang="ja-JP" altLang="en-US" dirty="0" smtClean="0"/>
              <a:t>壶</a:t>
            </a:r>
            <a:r>
              <a:rPr lang="en-US" altLang="ja-JP" dirty="0" smtClean="0"/>
              <a:t>)</a:t>
            </a:r>
          </a:p>
        </p:txBody>
      </p:sp>
    </p:spTree>
    <p:extLst>
      <p:ext uri="{BB962C8B-B14F-4D97-AF65-F5344CB8AC3E}">
        <p14:creationId xmlns:p14="http://schemas.microsoft.com/office/powerpoint/2010/main" val="323523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p:cTn id="3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9" dur="500"/>
                                        <p:tgtEl>
                                          <p:spTgt spid="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Effect transition="in" filter="barn(inVertical)">
                                      <p:cBhvr>
                                        <p:cTn id="44" dur="500"/>
                                        <p:tgtEl>
                                          <p:spTgt spid="4">
                                            <p:txEl>
                                              <p:pRg st="3" end="3"/>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barn(inVertical)">
                                      <p:cBhvr>
                                        <p:cTn id="47" dur="500"/>
                                        <p:tgtEl>
                                          <p:spTgt spid="4">
                                            <p:txEl>
                                              <p:pRg st="4" end="4"/>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barn(inVertical)">
                                      <p:cBhvr>
                                        <p:cTn id="50" dur="5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barn(inVertical)">
                                      <p:cBhvr>
                                        <p:cTn id="55" dur="500"/>
                                        <p:tgtEl>
                                          <p:spTgt spid="4">
                                            <p:txEl>
                                              <p:pRg st="7" end="7"/>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Effect transition="in" filter="barn(inVertical)">
                                      <p:cBhvr>
                                        <p:cTn id="58" dur="500"/>
                                        <p:tgtEl>
                                          <p:spTgt spid="4">
                                            <p:txEl>
                                              <p:pRg st="8" end="8"/>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Effect transition="in" filter="barn(inVertical)">
                                      <p:cBhvr>
                                        <p:cTn id="61" dur="500"/>
                                        <p:tgtEl>
                                          <p:spTgt spid="4">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4">
                                            <p:txEl>
                                              <p:pRg st="11" end="11"/>
                                            </p:txEl>
                                          </p:spTgt>
                                        </p:tgtEl>
                                        <p:attrNameLst>
                                          <p:attrName>style.visibility</p:attrName>
                                        </p:attrNameLst>
                                      </p:cBhvr>
                                      <p:to>
                                        <p:strVal val="visible"/>
                                      </p:to>
                                    </p:set>
                                    <p:animEffect transition="in" filter="barn(inVertical)">
                                      <p:cBhvr>
                                        <p:cTn id="66" dur="500"/>
                                        <p:tgtEl>
                                          <p:spTgt spid="4">
                                            <p:txEl>
                                              <p:pRg st="11" end="11"/>
                                            </p:txEl>
                                          </p:spTgt>
                                        </p:tgtEl>
                                      </p:cBhvr>
                                    </p:animEffect>
                                  </p:childTnLst>
                                </p:cTn>
                              </p:par>
                              <p:par>
                                <p:cTn id="67" presetID="16" presetClass="entr" presetSubtype="21" fill="hold" nodeType="withEffect">
                                  <p:stCondLst>
                                    <p:cond delay="0"/>
                                  </p:stCondLst>
                                  <p:childTnLst>
                                    <p:set>
                                      <p:cBhvr>
                                        <p:cTn id="68" dur="1" fill="hold">
                                          <p:stCondLst>
                                            <p:cond delay="0"/>
                                          </p:stCondLst>
                                        </p:cTn>
                                        <p:tgtEl>
                                          <p:spTgt spid="4">
                                            <p:txEl>
                                              <p:pRg st="13" end="13"/>
                                            </p:txEl>
                                          </p:spTgt>
                                        </p:tgtEl>
                                        <p:attrNameLst>
                                          <p:attrName>style.visibility</p:attrName>
                                        </p:attrNameLst>
                                      </p:cBhvr>
                                      <p:to>
                                        <p:strVal val="visible"/>
                                      </p:to>
                                    </p:set>
                                    <p:animEffect transition="in" filter="barn(inVertical)">
                                      <p:cBhvr>
                                        <p:cTn id="69" dur="500"/>
                                        <p:tgtEl>
                                          <p:spTgt spid="4">
                                            <p:txEl>
                                              <p:pRg st="13" end="13"/>
                                            </p:txEl>
                                          </p:spTgt>
                                        </p:tgtEl>
                                      </p:cBhvr>
                                    </p:animEffect>
                                  </p:childTnLst>
                                </p:cTn>
                              </p:par>
                              <p:par>
                                <p:cTn id="70" presetID="16" presetClass="entr" presetSubtype="21" fill="hold" nodeType="withEffect">
                                  <p:stCondLst>
                                    <p:cond delay="0"/>
                                  </p:stCondLst>
                                  <p:childTnLst>
                                    <p:set>
                                      <p:cBhvr>
                                        <p:cTn id="71" dur="1" fill="hold">
                                          <p:stCondLst>
                                            <p:cond delay="0"/>
                                          </p:stCondLst>
                                        </p:cTn>
                                        <p:tgtEl>
                                          <p:spTgt spid="4">
                                            <p:txEl>
                                              <p:pRg st="14" end="14"/>
                                            </p:txEl>
                                          </p:spTgt>
                                        </p:tgtEl>
                                        <p:attrNameLst>
                                          <p:attrName>style.visibility</p:attrName>
                                        </p:attrNameLst>
                                      </p:cBhvr>
                                      <p:to>
                                        <p:strVal val="visible"/>
                                      </p:to>
                                    </p:set>
                                    <p:animEffect transition="in" filter="barn(inVertical)">
                                      <p:cBhvr>
                                        <p:cTn id="72" dur="500"/>
                                        <p:tgtEl>
                                          <p:spTgt spid="4">
                                            <p:txEl>
                                              <p:pRg st="14" end="14"/>
                                            </p:txEl>
                                          </p:spTgt>
                                        </p:tgtEl>
                                      </p:cBhvr>
                                    </p:animEffect>
                                  </p:childTnLst>
                                </p:cTn>
                              </p:par>
                              <p:par>
                                <p:cTn id="73" presetID="16" presetClass="entr" presetSubtype="21" fill="hold" nodeType="withEffect">
                                  <p:stCondLst>
                                    <p:cond delay="0"/>
                                  </p:stCondLst>
                                  <p:childTnLst>
                                    <p:set>
                                      <p:cBhvr>
                                        <p:cTn id="74" dur="1" fill="hold">
                                          <p:stCondLst>
                                            <p:cond delay="0"/>
                                          </p:stCondLst>
                                        </p:cTn>
                                        <p:tgtEl>
                                          <p:spTgt spid="4">
                                            <p:txEl>
                                              <p:pRg st="15" end="15"/>
                                            </p:txEl>
                                          </p:spTgt>
                                        </p:tgtEl>
                                        <p:attrNameLst>
                                          <p:attrName>style.visibility</p:attrName>
                                        </p:attrNameLst>
                                      </p:cBhvr>
                                      <p:to>
                                        <p:strVal val="visible"/>
                                      </p:to>
                                    </p:set>
                                    <p:animEffect transition="in" filter="barn(inVertical)">
                                      <p:cBhvr>
                                        <p:cTn id="75"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Yes/No Questions </a:t>
            </a:r>
            <a:br>
              <a:rPr lang="en-US" dirty="0" smtClean="0"/>
            </a:br>
            <a:r>
              <a:rPr lang="en-US" dirty="0" smtClean="0"/>
              <a:t>[statement] + ma?</a:t>
            </a:r>
            <a:endParaRPr lang="en-US" dirty="0"/>
          </a:p>
        </p:txBody>
      </p:sp>
      <p:sp>
        <p:nvSpPr>
          <p:cNvPr id="3" name="Content Placeholder 2"/>
          <p:cNvSpPr>
            <a:spLocks noGrp="1"/>
          </p:cNvSpPr>
          <p:nvPr>
            <p:ph idx="1"/>
          </p:nvPr>
        </p:nvSpPr>
        <p:spPr>
          <a:xfrm>
            <a:off x="1295400" y="2556931"/>
            <a:ext cx="4257501" cy="3328479"/>
          </a:xfrm>
        </p:spPr>
        <p:txBody>
          <a:bodyPr>
            <a:normAutofit/>
          </a:bodyPr>
          <a:lstStyle/>
          <a:p>
            <a:r>
              <a:rPr lang="en-US" dirty="0" smtClean="0"/>
              <a:t>“Do </a:t>
            </a:r>
            <a:r>
              <a:rPr lang="en-US" dirty="0"/>
              <a:t>you have soda</a:t>
            </a:r>
            <a:r>
              <a:rPr lang="en-US" dirty="0" smtClean="0"/>
              <a:t>?”</a:t>
            </a:r>
          </a:p>
          <a:p>
            <a:pPr lvl="1"/>
            <a:r>
              <a:rPr lang="en-US" i="1" dirty="0" smtClean="0"/>
              <a:t>You have soda, yes/no?</a:t>
            </a:r>
            <a:endParaRPr lang="en-US" i="1" dirty="0"/>
          </a:p>
          <a:p>
            <a:r>
              <a:rPr lang="en-US" dirty="0" smtClean="0"/>
              <a:t>“Do </a:t>
            </a:r>
            <a:r>
              <a:rPr lang="en-US" dirty="0"/>
              <a:t>you have a restroom</a:t>
            </a:r>
            <a:r>
              <a:rPr lang="en-US" dirty="0" smtClean="0"/>
              <a:t>?”</a:t>
            </a:r>
          </a:p>
          <a:p>
            <a:pPr lvl="1"/>
            <a:r>
              <a:rPr lang="en-US" i="1" dirty="0" smtClean="0"/>
              <a:t>You have restroom, yes/no?</a:t>
            </a:r>
          </a:p>
          <a:p>
            <a:r>
              <a:rPr lang="en-US" dirty="0"/>
              <a:t>“Do you </a:t>
            </a:r>
            <a:r>
              <a:rPr lang="en-US" dirty="0" smtClean="0"/>
              <a:t>have </a:t>
            </a:r>
            <a:r>
              <a:rPr lang="en-US" dirty="0"/>
              <a:t>a </a:t>
            </a:r>
            <a:r>
              <a:rPr lang="en-US" dirty="0" smtClean="0"/>
              <a:t>restroom I can use?”</a:t>
            </a:r>
            <a:endParaRPr lang="en-US" dirty="0"/>
          </a:p>
          <a:p>
            <a:pPr lvl="1"/>
            <a:r>
              <a:rPr lang="en-US" i="1" dirty="0"/>
              <a:t>You have </a:t>
            </a:r>
            <a:r>
              <a:rPr lang="en-US" i="1" dirty="0" smtClean="0"/>
              <a:t>restroom I can use, </a:t>
            </a:r>
            <a:r>
              <a:rPr lang="en-US" i="1" dirty="0"/>
              <a:t>yes/no</a:t>
            </a:r>
            <a:r>
              <a:rPr lang="en-US" i="1" dirty="0" smtClean="0"/>
              <a:t>?</a:t>
            </a:r>
            <a:endParaRPr lang="en-US" i="1" dirty="0"/>
          </a:p>
          <a:p>
            <a:endParaRPr lang="en-US" dirty="0"/>
          </a:p>
        </p:txBody>
      </p:sp>
      <p:sp>
        <p:nvSpPr>
          <p:cNvPr id="4" name="TextBox 3"/>
          <p:cNvSpPr txBox="1"/>
          <p:nvPr/>
        </p:nvSpPr>
        <p:spPr>
          <a:xfrm>
            <a:off x="6234545" y="2651759"/>
            <a:ext cx="5503026" cy="2308324"/>
          </a:xfrm>
          <a:prstGeom prst="rect">
            <a:avLst/>
          </a:prstGeom>
          <a:noFill/>
        </p:spPr>
        <p:txBody>
          <a:bodyPr wrap="square" rtlCol="0">
            <a:spAutoFit/>
          </a:bodyPr>
          <a:lstStyle/>
          <a:p>
            <a:r>
              <a:rPr lang="en-US" dirty="0" err="1"/>
              <a:t>Nǐ</a:t>
            </a:r>
            <a:r>
              <a:rPr lang="en-US" dirty="0"/>
              <a:t> </a:t>
            </a:r>
            <a:r>
              <a:rPr lang="en-US" dirty="0" err="1"/>
              <a:t>yǒu</a:t>
            </a:r>
            <a:r>
              <a:rPr lang="en-US" dirty="0"/>
              <a:t> </a:t>
            </a:r>
            <a:r>
              <a:rPr lang="en-US" dirty="0" err="1"/>
              <a:t>kělè</a:t>
            </a:r>
            <a:r>
              <a:rPr lang="en-US" dirty="0"/>
              <a:t> ma</a:t>
            </a:r>
            <a:r>
              <a:rPr lang="en-US" dirty="0" smtClean="0"/>
              <a:t>? </a:t>
            </a:r>
            <a:r>
              <a:rPr lang="en-US" dirty="0"/>
              <a:t>(</a:t>
            </a:r>
            <a:r>
              <a:rPr lang="zh-CN" altLang="en-US" dirty="0" smtClean="0"/>
              <a:t>你</a:t>
            </a:r>
            <a:r>
              <a:rPr lang="zh-CN" altLang="en-US" dirty="0"/>
              <a:t>有可乐吗</a:t>
            </a:r>
            <a:r>
              <a:rPr lang="zh-CN" altLang="en-US" dirty="0" smtClean="0"/>
              <a:t>？</a:t>
            </a:r>
            <a:r>
              <a:rPr lang="en-US" altLang="zh-CN" dirty="0" smtClean="0"/>
              <a:t>)</a:t>
            </a:r>
          </a:p>
          <a:p>
            <a:endParaRPr lang="en-US" dirty="0"/>
          </a:p>
          <a:p>
            <a:endParaRPr lang="en-US" dirty="0" smtClean="0"/>
          </a:p>
          <a:p>
            <a:r>
              <a:rPr lang="en-US" dirty="0" err="1"/>
              <a:t>Nǐ</a:t>
            </a:r>
            <a:r>
              <a:rPr lang="en-US" dirty="0"/>
              <a:t> </a:t>
            </a:r>
            <a:r>
              <a:rPr lang="en-US" dirty="0" err="1"/>
              <a:t>yǒu</a:t>
            </a:r>
            <a:r>
              <a:rPr lang="en-US" dirty="0"/>
              <a:t> </a:t>
            </a:r>
            <a:r>
              <a:rPr lang="en-US" dirty="0" err="1"/>
              <a:t>cèsuǒ</a:t>
            </a:r>
            <a:r>
              <a:rPr lang="en-US" dirty="0"/>
              <a:t> ma</a:t>
            </a:r>
            <a:r>
              <a:rPr lang="en-US" dirty="0" smtClean="0"/>
              <a:t>? (</a:t>
            </a:r>
            <a:r>
              <a:rPr lang="zh-CN" altLang="en-US" dirty="0" smtClean="0"/>
              <a:t>你</a:t>
            </a:r>
            <a:r>
              <a:rPr lang="zh-CN" altLang="en-US" dirty="0"/>
              <a:t>有厕所吗</a:t>
            </a:r>
            <a:r>
              <a:rPr lang="zh-CN" altLang="en-US" dirty="0" smtClean="0"/>
              <a:t>？</a:t>
            </a:r>
            <a:r>
              <a:rPr lang="en-US" altLang="zh-CN" dirty="0" smtClean="0"/>
              <a:t>)</a:t>
            </a:r>
          </a:p>
          <a:p>
            <a:endParaRPr lang="en-US" dirty="0"/>
          </a:p>
          <a:p>
            <a:endParaRPr lang="en-US" dirty="0" smtClean="0"/>
          </a:p>
          <a:p>
            <a:endParaRPr lang="en-US" dirty="0" smtClean="0"/>
          </a:p>
          <a:p>
            <a:r>
              <a:rPr lang="en-US" dirty="0" err="1"/>
              <a:t>Nǐ</a:t>
            </a:r>
            <a:r>
              <a:rPr lang="en-US" dirty="0"/>
              <a:t> </a:t>
            </a:r>
            <a:r>
              <a:rPr lang="en-US" dirty="0" err="1"/>
              <a:t>yǒu</a:t>
            </a:r>
            <a:r>
              <a:rPr lang="en-US" dirty="0"/>
              <a:t> </a:t>
            </a:r>
            <a:r>
              <a:rPr lang="en-US" dirty="0" err="1"/>
              <a:t>cèsuǒ</a:t>
            </a:r>
            <a:r>
              <a:rPr lang="en-US" dirty="0"/>
              <a:t> </a:t>
            </a:r>
            <a:r>
              <a:rPr lang="en-US" dirty="0" err="1" smtClean="0"/>
              <a:t>wǒ</a:t>
            </a:r>
            <a:r>
              <a:rPr lang="en-US" dirty="0" smtClean="0"/>
              <a:t> </a:t>
            </a:r>
            <a:r>
              <a:rPr lang="en-US" dirty="0" err="1"/>
              <a:t>kěyǐ</a:t>
            </a:r>
            <a:r>
              <a:rPr lang="en-US" dirty="0"/>
              <a:t> </a:t>
            </a:r>
            <a:r>
              <a:rPr lang="en-US" dirty="0" err="1" smtClean="0"/>
              <a:t>yòng</a:t>
            </a:r>
            <a:r>
              <a:rPr lang="en-US" dirty="0" smtClean="0"/>
              <a:t> ma</a:t>
            </a:r>
            <a:r>
              <a:rPr lang="en-US" dirty="0"/>
              <a:t>? (</a:t>
            </a:r>
            <a:r>
              <a:rPr lang="zh-CN" altLang="en-US" dirty="0"/>
              <a:t>你有厕所我可以用</a:t>
            </a:r>
            <a:r>
              <a:rPr lang="zh-CN" altLang="en-US" dirty="0" smtClean="0"/>
              <a:t>吗</a:t>
            </a:r>
            <a:r>
              <a:rPr lang="en-US" altLang="zh-CN" dirty="0" smtClean="0"/>
              <a:t>?)</a:t>
            </a:r>
            <a:endParaRPr lang="en-US" altLang="zh-CN" dirty="0"/>
          </a:p>
        </p:txBody>
      </p:sp>
    </p:spTree>
    <p:extLst>
      <p:ext uri="{BB962C8B-B14F-4D97-AF65-F5344CB8AC3E}">
        <p14:creationId xmlns:p14="http://schemas.microsoft.com/office/powerpoint/2010/main" val="171750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2" end="2"/>
                                            </p:txEl>
                                          </p:spTgt>
                                        </p:tgtEl>
                                      </p:cBhvr>
                                    </p:animEffect>
                                  </p:childTnLst>
                                </p:cTn>
                              </p:par>
                              <p:par>
                                <p:cTn id="26" presetID="31"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1000"/>
                                        <p:tgtEl>
                                          <p:spTgt spid="4">
                                            <p:txEl>
                                              <p:pRg st="3" end="3"/>
                                            </p:txEl>
                                          </p:spTgt>
                                        </p:tgtEl>
                                      </p:cBhvr>
                                    </p:animEffect>
                                    <p:anim calcmode="lin" valueType="num">
                                      <p:cBhvr>
                                        <p:cTn id="3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2000"/>
                                        <p:tgtEl>
                                          <p:spTgt spid="3">
                                            <p:txEl>
                                              <p:pRg st="4" end="4"/>
                                            </p:txEl>
                                          </p:spTgt>
                                        </p:tgtEl>
                                      </p:cBhvr>
                                    </p:animEffect>
                                    <p:anim calcmode="lin" valueType="num">
                                      <p:cBhvr>
                                        <p:cTn id="44"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5" dur="2000" fill="hold"/>
                                        <p:tgtEl>
                                          <p:spTgt spid="3">
                                            <p:txEl>
                                              <p:pRg st="4" end="4"/>
                                            </p:txEl>
                                          </p:spTgt>
                                        </p:tgtEl>
                                        <p:attrNameLst>
                                          <p:attrName>ppt_h</p:attrName>
                                        </p:attrNameLst>
                                      </p:cBhvr>
                                      <p:tavLst>
                                        <p:tav tm="0">
                                          <p:val>
                                            <p:strVal val="#ppt_h"/>
                                          </p:val>
                                        </p:tav>
                                        <p:tav tm="100000">
                                          <p:val>
                                            <p:strVal val="#ppt_h"/>
                                          </p:val>
                                        </p:tav>
                                      </p:tavLst>
                                    </p:anim>
                                  </p:childTnLst>
                                </p:cTn>
                              </p:par>
                              <p:par>
                                <p:cTn id="46" presetID="45" presetClass="entr" presetSubtype="0" fill="hold" nodeType="with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2000"/>
                                        <p:tgtEl>
                                          <p:spTgt spid="3">
                                            <p:txEl>
                                              <p:pRg st="5" end="5"/>
                                            </p:txEl>
                                          </p:spTgt>
                                        </p:tgtEl>
                                      </p:cBhvr>
                                    </p:animEffect>
                                    <p:anim calcmode="lin" valueType="num">
                                      <p:cBhvr>
                                        <p:cTn id="49"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50"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fade">
                                      <p:cBhvr>
                                        <p:cTn id="5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4022</TotalTime>
  <Words>1039</Words>
  <Application>Microsoft Office PowerPoint</Application>
  <PresentationFormat>Widescreen</PresentationFormat>
  <Paragraphs>234</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方正舒体</vt:lpstr>
      <vt:lpstr>ＭＳ Ｐ明朝</vt:lpstr>
      <vt:lpstr>Arial</vt:lpstr>
      <vt:lpstr>Calibri</vt:lpstr>
      <vt:lpstr>Garamond</vt:lpstr>
      <vt:lpstr>Georgia</vt:lpstr>
      <vt:lpstr>Organic</vt:lpstr>
      <vt:lpstr>Food/Restaurant Unit</vt:lpstr>
      <vt:lpstr>Food Culture in China</vt:lpstr>
      <vt:lpstr>Chopsticks Culture in China (continued)</vt:lpstr>
      <vt:lpstr>Different Places to Eat</vt:lpstr>
      <vt:lpstr>Basics</vt:lpstr>
      <vt:lpstr>When You Walk In</vt:lpstr>
      <vt:lpstr>Flagging Someone Down </vt:lpstr>
      <vt:lpstr>Let’s Review from Previous Units</vt:lpstr>
      <vt:lpstr>Yes/No Questions  [statement] + ma?</vt:lpstr>
      <vt:lpstr>Ordering (Part 1)</vt:lpstr>
      <vt:lpstr>What Sentences Subject + verb + shén me + (noun) </vt:lpstr>
      <vt:lpstr>Ordering (Part 2)</vt:lpstr>
      <vt:lpstr>Ordering (Part 3)</vt:lpstr>
      <vt:lpstr>Meme Time!</vt:lpstr>
      <vt:lpstr>Ordering (Part 4)</vt:lpstr>
      <vt:lpstr>Ordering (Part 5)</vt:lpstr>
      <vt:lpstr>Meme Time!</vt:lpstr>
      <vt:lpstr>Other Food Items? (Requests from You)</vt:lpstr>
      <vt:lpstr>During the Meal</vt:lpstr>
      <vt:lpstr>After the Meal</vt:lpstr>
      <vt:lpstr>On Tipping (xiǎo fèi)</vt:lpstr>
      <vt:lpstr>Finished?</vt:lpstr>
      <vt:lpstr>Meme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Unit</dc:title>
  <dc:creator>Queena Roquemore</dc:creator>
  <cp:lastModifiedBy>Queena Roquemore</cp:lastModifiedBy>
  <cp:revision>143</cp:revision>
  <cp:lastPrinted>2019-03-08T13:36:36Z</cp:lastPrinted>
  <dcterms:created xsi:type="dcterms:W3CDTF">2018-02-27T15:32:37Z</dcterms:created>
  <dcterms:modified xsi:type="dcterms:W3CDTF">2022-11-15T17:59:32Z</dcterms:modified>
</cp:coreProperties>
</file>