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6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4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8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854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9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15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1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6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0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6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9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9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5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53838" y="249382"/>
            <a:ext cx="9601196" cy="83602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 Practice!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4985" y="1085405"/>
            <a:ext cx="9545183" cy="518595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Are you tired?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r>
              <a:rPr lang="en-US" altLang="en-US" sz="3200" dirty="0"/>
              <a:t>What (kind of) TV do you watch?</a:t>
            </a:r>
          </a:p>
          <a:p>
            <a:pPr eaLnBrk="1" hangingPunct="1"/>
            <a:r>
              <a:rPr lang="en-US" altLang="en-US" sz="3500" dirty="0" smtClean="0"/>
              <a:t>Can I go to the bathroom?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Is she busy?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What (kind of) pizza do you like to eat?</a:t>
            </a:r>
          </a:p>
          <a:p>
            <a:r>
              <a:rPr lang="en-US" altLang="en-US" sz="3500" dirty="0" smtClean="0"/>
              <a:t>Do you like to eat cake (</a:t>
            </a:r>
            <a:r>
              <a:rPr lang="en-US" altLang="en-US" sz="3500" dirty="0" err="1"/>
              <a:t>d</a:t>
            </a:r>
            <a:r>
              <a:rPr lang="en-US" sz="3500" dirty="0" err="1" smtClean="0"/>
              <a:t>àn</a:t>
            </a:r>
            <a:r>
              <a:rPr lang="en-US" sz="3500" dirty="0" smtClean="0"/>
              <a:t> </a:t>
            </a:r>
            <a:r>
              <a:rPr lang="en-US" sz="3500" dirty="0" err="1" smtClean="0"/>
              <a:t>gāo</a:t>
            </a:r>
            <a:r>
              <a:rPr lang="en-US" sz="3500" dirty="0" smtClean="0"/>
              <a:t>)</a:t>
            </a:r>
            <a:r>
              <a:rPr lang="en-US" altLang="en-US" sz="3500" dirty="0" smtClean="0"/>
              <a:t>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Does he have dark skin?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What school do you go to?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537686" cy="3329580"/>
          </a:xfrm>
        </p:spPr>
        <p:txBody>
          <a:bodyPr/>
          <a:lstStyle/>
          <a:p>
            <a:r>
              <a:rPr lang="en-US" dirty="0" err="1" smtClean="0"/>
              <a:t>Wèi</a:t>
            </a:r>
            <a:r>
              <a:rPr lang="en-US" dirty="0" smtClean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(</a:t>
            </a:r>
            <a:r>
              <a:rPr lang="ja-JP" altLang="en-US" dirty="0"/>
              <a:t>为什么</a:t>
            </a:r>
            <a:r>
              <a:rPr lang="en-US" altLang="ja-JP" dirty="0" smtClean="0"/>
              <a:t>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1"/>
            <a:ext cx="7766936" cy="1096899"/>
          </a:xfrm>
        </p:spPr>
        <p:txBody>
          <a:bodyPr/>
          <a:lstStyle/>
          <a:p>
            <a:r>
              <a:rPr lang="en-US" dirty="0" smtClean="0"/>
              <a:t>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41" y="243840"/>
            <a:ext cx="9237375" cy="978131"/>
          </a:xfrm>
        </p:spPr>
        <p:txBody>
          <a:bodyPr/>
          <a:lstStyle/>
          <a:p>
            <a:r>
              <a:rPr lang="en-US" dirty="0"/>
              <a:t>Expressing "</a:t>
            </a:r>
            <a:r>
              <a:rPr lang="en-US" dirty="0" smtClean="0"/>
              <a:t>Why" with </a:t>
            </a:r>
            <a:r>
              <a:rPr lang="ja-JP" altLang="en-US" b="1" dirty="0" smtClean="0"/>
              <a:t>为</a:t>
            </a:r>
            <a:r>
              <a:rPr lang="ja-JP" altLang="en-US" dirty="0"/>
              <a:t>什么</a:t>
            </a:r>
            <a:r>
              <a:rPr lang="en-US" dirty="0" smtClean="0"/>
              <a:t>(</a:t>
            </a:r>
            <a:r>
              <a:rPr lang="en-US" dirty="0" err="1" smtClean="0"/>
              <a:t>wèi</a:t>
            </a:r>
            <a:r>
              <a:rPr lang="en-US" dirty="0" smtClean="0"/>
              <a:t> </a:t>
            </a:r>
            <a:r>
              <a:rPr lang="en-US" dirty="0" err="1"/>
              <a:t>shén</a:t>
            </a:r>
            <a:r>
              <a:rPr lang="en-US" dirty="0"/>
              <a:t> </a:t>
            </a:r>
            <a:r>
              <a:rPr lang="en-US" dirty="0" smtClean="0"/>
              <a:t>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1084315"/>
            <a:ext cx="8915400" cy="105809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Structure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Subj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smtClean="0"/>
              <a:t>+ </a:t>
            </a:r>
            <a:r>
              <a:rPr lang="ja-JP" altLang="en-US" sz="2800" b="1" dirty="0" smtClean="0">
                <a:solidFill>
                  <a:srgbClr val="7030A0"/>
                </a:solidFill>
              </a:rPr>
              <a:t>为</a:t>
            </a:r>
            <a:r>
              <a:rPr lang="ja-JP" altLang="en-US" sz="2800" dirty="0">
                <a:solidFill>
                  <a:srgbClr val="7030A0"/>
                </a:solidFill>
              </a:rPr>
              <a:t>什么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70C0"/>
                </a:solidFill>
              </a:rPr>
              <a:t>Predicate</a:t>
            </a:r>
            <a:r>
              <a:rPr lang="en-US" sz="2800" dirty="0">
                <a:solidFill>
                  <a:srgbClr val="0070C0"/>
                </a:solidFill>
              </a:rPr>
              <a:t> </a:t>
            </a:r>
            <a:r>
              <a:rPr lang="en-US" sz="2800" dirty="0" smtClean="0"/>
              <a:t>?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99880" y="2142407"/>
            <a:ext cx="910481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n</a:t>
            </a:r>
            <a:r>
              <a:rPr lang="en-US" sz="1600" dirty="0" err="1" smtClean="0"/>
              <a:t>í</a:t>
            </a:r>
            <a:r>
              <a:rPr lang="en-US" sz="1600" dirty="0" smtClean="0"/>
              <a:t> - you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- me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– he/she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men - they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men – we/us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zhè</a:t>
            </a:r>
            <a:r>
              <a:rPr lang="en-US" sz="1600" dirty="0" smtClean="0"/>
              <a:t> - this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nà</a:t>
            </a:r>
            <a:r>
              <a:rPr lang="en-US" sz="1600" dirty="0" smtClean="0"/>
              <a:t> – that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Predicate</a:t>
            </a:r>
            <a:endParaRPr lang="en-US" sz="2300" dirty="0">
              <a:solidFill>
                <a:srgbClr val="C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…go to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…eat ice cream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tired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…like to 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hungry</a:t>
            </a:r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2138"/>
            <a:ext cx="8596668" cy="1745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Structure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chemeClr val="tx1"/>
                </a:solidFill>
              </a:rPr>
              <a:t>Q: </a:t>
            </a:r>
            <a:r>
              <a:rPr lang="en-US" dirty="0" smtClean="0">
                <a:solidFill>
                  <a:srgbClr val="FF0000"/>
                </a:solidFill>
              </a:rPr>
              <a:t>Subj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smtClean="0"/>
              <a:t>+ </a:t>
            </a:r>
            <a:r>
              <a:rPr lang="ja-JP" altLang="en-US" b="1" dirty="0" smtClean="0">
                <a:solidFill>
                  <a:srgbClr val="7030A0"/>
                </a:solidFill>
              </a:rPr>
              <a:t>为</a:t>
            </a:r>
            <a:r>
              <a:rPr lang="ja-JP" altLang="en-US" dirty="0" smtClean="0">
                <a:solidFill>
                  <a:srgbClr val="7030A0"/>
                </a:solidFill>
              </a:rPr>
              <a:t>什么</a:t>
            </a:r>
            <a:r>
              <a:rPr lang="en-US" dirty="0"/>
              <a:t>+ </a:t>
            </a:r>
            <a:r>
              <a:rPr lang="en-US" dirty="0" smtClean="0">
                <a:solidFill>
                  <a:srgbClr val="0070C0"/>
                </a:solidFill>
              </a:rPr>
              <a:t>Predicate 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A: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(because) 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637" y="2133600"/>
            <a:ext cx="10473975" cy="4541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b="1" dirty="0"/>
              <a:t>A:	</a:t>
            </a:r>
            <a:r>
              <a:rPr lang="ja-JP" altLang="en-US" sz="2400" dirty="0" smtClean="0">
                <a:solidFill>
                  <a:srgbClr val="C00000"/>
                </a:solidFill>
              </a:rPr>
              <a:t>他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为</a:t>
            </a:r>
            <a:r>
              <a:rPr lang="ja-JP" altLang="en-US" sz="2400" dirty="0">
                <a:solidFill>
                  <a:srgbClr val="7030A0"/>
                </a:solidFill>
              </a:rPr>
              <a:t>什么</a:t>
            </a:r>
            <a:r>
              <a:rPr lang="ja-JP" altLang="en-US" sz="2400" dirty="0"/>
              <a:t> </a:t>
            </a:r>
            <a:r>
              <a:rPr lang="ja-JP" altLang="en-US" sz="2400" dirty="0" smtClean="0">
                <a:solidFill>
                  <a:srgbClr val="0070C0"/>
                </a:solidFill>
              </a:rPr>
              <a:t>喝咖</a:t>
            </a:r>
            <a:r>
              <a:rPr lang="ja-JP" altLang="en-US" sz="2400" dirty="0">
                <a:solidFill>
                  <a:srgbClr val="0070C0"/>
                </a:solidFill>
              </a:rPr>
              <a:t>啡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>		</a:t>
            </a:r>
            <a:r>
              <a:rPr lang="en-US" sz="2400" dirty="0" err="1" smtClean="0">
                <a:solidFill>
                  <a:srgbClr val="C00000"/>
                </a:solidFill>
              </a:rPr>
              <a:t>Tā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rgbClr val="7030A0"/>
                </a:solidFill>
              </a:rPr>
              <a:t>wèi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shén</a:t>
            </a:r>
            <a:r>
              <a:rPr lang="en-US" sz="2400" dirty="0" smtClean="0">
                <a:solidFill>
                  <a:srgbClr val="7030A0"/>
                </a:solidFill>
              </a:rPr>
              <a:t> me </a:t>
            </a:r>
            <a:r>
              <a:rPr lang="en-US" sz="2400" dirty="0" err="1">
                <a:solidFill>
                  <a:srgbClr val="0070C0"/>
                </a:solidFill>
              </a:rPr>
              <a:t>hē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kā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fēi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Why does he </a:t>
            </a:r>
            <a:r>
              <a:rPr lang="en-US" sz="2400" dirty="0"/>
              <a:t>drink coffee?</a:t>
            </a:r>
          </a:p>
          <a:p>
            <a:r>
              <a:rPr lang="en-US" sz="2400" b="1" dirty="0"/>
              <a:t>B</a:t>
            </a:r>
            <a:r>
              <a:rPr lang="en-US" sz="2400" b="1" dirty="0" smtClean="0"/>
              <a:t>:	</a:t>
            </a:r>
            <a:r>
              <a:rPr lang="ja-JP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因</a:t>
            </a:r>
            <a:r>
              <a:rPr lang="ja-JP" alt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为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chemeClr val="tx1"/>
                </a:solidFill>
              </a:rPr>
              <a:t>他</a:t>
            </a:r>
            <a:r>
              <a:rPr lang="ja-JP" altLang="en-US" sz="2400" dirty="0" smtClean="0"/>
              <a:t>累</a:t>
            </a:r>
            <a:r>
              <a:rPr lang="ja-JP" altLang="en-US" sz="2400" dirty="0"/>
              <a:t>。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sz="2400" dirty="0"/>
              <a:t> </a:t>
            </a:r>
            <a:r>
              <a:rPr lang="en-US" sz="2400" dirty="0" err="1" smtClean="0"/>
              <a:t>tā</a:t>
            </a:r>
            <a:r>
              <a:rPr lang="en-US" sz="2400" dirty="0" smtClean="0"/>
              <a:t> </a:t>
            </a:r>
            <a:r>
              <a:rPr lang="en-US" sz="2400" dirty="0" err="1" smtClean="0"/>
              <a:t>lèi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Because he is tired.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400" b="1" dirty="0"/>
              <a:t>A:	</a:t>
            </a:r>
            <a:r>
              <a:rPr lang="en-US" sz="2400" b="1" dirty="0">
                <a:solidFill>
                  <a:srgbClr val="C00000"/>
                </a:solidFill>
              </a:rPr>
              <a:t>你 </a:t>
            </a:r>
            <a:r>
              <a:rPr lang="ja-JP" altLang="en-US" sz="2400" b="1" dirty="0">
                <a:solidFill>
                  <a:srgbClr val="7030A0"/>
                </a:solidFill>
              </a:rPr>
              <a:t>为</a:t>
            </a:r>
            <a:r>
              <a:rPr lang="ja-JP" altLang="en-US" sz="2400" dirty="0">
                <a:solidFill>
                  <a:srgbClr val="7030A0"/>
                </a:solidFill>
              </a:rPr>
              <a:t>什么 </a:t>
            </a:r>
            <a:r>
              <a:rPr lang="ja-JP" altLang="en-US" sz="2400" dirty="0">
                <a:solidFill>
                  <a:srgbClr val="0070C0"/>
                </a:solidFill>
              </a:rPr>
              <a:t>学中文</a:t>
            </a:r>
            <a:r>
              <a:rPr lang="en-US" sz="2400" dirty="0"/>
              <a:t>？		</a:t>
            </a:r>
            <a:r>
              <a:rPr lang="en-US" sz="2400" dirty="0" err="1">
                <a:solidFill>
                  <a:srgbClr val="C00000"/>
                </a:solidFill>
              </a:rPr>
              <a:t>Nǐ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wèi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shén</a:t>
            </a:r>
            <a:r>
              <a:rPr lang="en-US" sz="2400" dirty="0">
                <a:solidFill>
                  <a:srgbClr val="7030A0"/>
                </a:solidFill>
              </a:rPr>
              <a:t> me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70C0"/>
                </a:solidFill>
              </a:rPr>
              <a:t>xué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Zhōng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wén</a:t>
            </a:r>
            <a:r>
              <a:rPr lang="en-US" sz="2400" dirty="0"/>
              <a:t>?</a:t>
            </a:r>
          </a:p>
          <a:p>
            <a:pPr marL="0" lvl="0" indent="0">
              <a:buNone/>
            </a:pPr>
            <a:r>
              <a:rPr lang="en-US" sz="2400" dirty="0"/>
              <a:t>			Why do you study Chinese?</a:t>
            </a:r>
          </a:p>
          <a:p>
            <a:pPr lvl="0"/>
            <a:r>
              <a:rPr lang="en-US" sz="2400" b="1" dirty="0"/>
              <a:t>B:	</a:t>
            </a:r>
            <a:r>
              <a:rPr lang="ja-JP" alt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因</a:t>
            </a:r>
            <a:r>
              <a:rPr lang="ja-JP" alt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为</a:t>
            </a:r>
            <a:r>
              <a:rPr lang="ja-JP" altLang="en-US" sz="2400" dirty="0"/>
              <a:t> 我住在中</a:t>
            </a:r>
            <a:r>
              <a:rPr lang="ja-JP" altLang="en-US" sz="2400" dirty="0" smtClean="0"/>
              <a:t>国</a:t>
            </a:r>
            <a:r>
              <a:rPr lang="en-US" sz="2400" dirty="0" smtClean="0"/>
              <a:t>。	</a:t>
            </a:r>
            <a:r>
              <a:rPr lang="en-US" sz="2400" dirty="0"/>
              <a:t>	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sz="2400" dirty="0"/>
              <a:t> 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 smtClean="0"/>
              <a:t>zhù</a:t>
            </a:r>
            <a:r>
              <a:rPr lang="en-US" sz="2400" dirty="0" smtClean="0"/>
              <a:t> </a:t>
            </a:r>
            <a:r>
              <a:rPr lang="en-US" sz="2400" dirty="0" err="1" smtClean="0"/>
              <a:t>zài</a:t>
            </a:r>
            <a:r>
              <a:rPr lang="en-US" sz="2400" dirty="0" smtClean="0"/>
              <a:t> </a:t>
            </a:r>
            <a:r>
              <a:rPr lang="en-US" sz="2400" dirty="0" err="1"/>
              <a:t>Zhōng</a:t>
            </a:r>
            <a:r>
              <a:rPr lang="en-US" sz="2400" dirty="0"/>
              <a:t> </a:t>
            </a:r>
            <a:r>
              <a:rPr lang="en-US" sz="2400" dirty="0" err="1" smtClean="0"/>
              <a:t>guó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			Because </a:t>
            </a:r>
            <a:r>
              <a:rPr lang="en-US" sz="2400" dirty="0" smtClean="0"/>
              <a:t>I live in </a:t>
            </a:r>
            <a:r>
              <a:rPr lang="en-US" sz="2400" dirty="0"/>
              <a:t>China.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695"/>
            <a:ext cx="8596668" cy="16727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Structure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chemeClr val="tx1"/>
                </a:solidFill>
              </a:rPr>
              <a:t>Q: </a:t>
            </a:r>
            <a:r>
              <a:rPr lang="en-US" dirty="0">
                <a:solidFill>
                  <a:srgbClr val="FF0000"/>
                </a:solidFill>
              </a:rPr>
              <a:t>Subj. </a:t>
            </a:r>
            <a:r>
              <a:rPr lang="en-US" dirty="0"/>
              <a:t>+ </a:t>
            </a:r>
            <a:r>
              <a:rPr lang="ja-JP" altLang="en-US" b="1" dirty="0">
                <a:solidFill>
                  <a:srgbClr val="7030A0"/>
                </a:solidFill>
              </a:rPr>
              <a:t>为</a:t>
            </a:r>
            <a:r>
              <a:rPr lang="ja-JP" altLang="en-US" dirty="0">
                <a:solidFill>
                  <a:srgbClr val="7030A0"/>
                </a:solidFill>
              </a:rPr>
              <a:t>什么</a:t>
            </a:r>
            <a:r>
              <a:rPr lang="en-US" dirty="0"/>
              <a:t>+ </a:t>
            </a:r>
            <a:r>
              <a:rPr lang="en-US" dirty="0">
                <a:solidFill>
                  <a:srgbClr val="0070C0"/>
                </a:solidFill>
              </a:rPr>
              <a:t>Predicate 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A: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133600"/>
            <a:ext cx="10340830" cy="4541520"/>
          </a:xfrm>
        </p:spPr>
        <p:txBody>
          <a:bodyPr>
            <a:normAutofit/>
          </a:bodyPr>
          <a:lstStyle/>
          <a:p>
            <a:pPr lvl="0"/>
            <a:r>
              <a:rPr lang="en-US" sz="2300" b="1" dirty="0"/>
              <a:t>A</a:t>
            </a:r>
            <a:r>
              <a:rPr lang="en-US" sz="2300" b="1" dirty="0" smtClean="0"/>
              <a:t>:	</a:t>
            </a:r>
            <a:r>
              <a:rPr lang="ja-JP" altLang="en-US" sz="2400" dirty="0" smtClean="0">
                <a:solidFill>
                  <a:srgbClr val="C00000"/>
                </a:solidFill>
              </a:rPr>
              <a:t>他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为</a:t>
            </a:r>
            <a:r>
              <a:rPr lang="ja-JP" altLang="en-US" sz="2400" dirty="0">
                <a:solidFill>
                  <a:srgbClr val="7030A0"/>
                </a:solidFill>
              </a:rPr>
              <a:t>什么</a:t>
            </a:r>
            <a:r>
              <a:rPr lang="en-US" sz="2300" dirty="0"/>
              <a:t> </a:t>
            </a:r>
            <a:r>
              <a:rPr lang="ja-JP" altLang="en-US" sz="2400" dirty="0" smtClean="0">
                <a:solidFill>
                  <a:srgbClr val="0070C0"/>
                </a:solidFill>
              </a:rPr>
              <a:t>不去</a:t>
            </a:r>
            <a:r>
              <a:rPr lang="en-US" sz="2300" dirty="0" smtClean="0"/>
              <a:t>？	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Tā</a:t>
            </a:r>
            <a:r>
              <a:rPr lang="en-US" sz="2300" dirty="0" smtClean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wèi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shén</a:t>
            </a:r>
            <a:r>
              <a:rPr lang="en-US" sz="2400" dirty="0" smtClean="0">
                <a:solidFill>
                  <a:srgbClr val="7030A0"/>
                </a:solidFill>
              </a:rPr>
              <a:t> me</a:t>
            </a:r>
            <a:r>
              <a:rPr lang="en-US" sz="2300" dirty="0"/>
              <a:t> </a:t>
            </a:r>
            <a:r>
              <a:rPr lang="en-US" sz="2400" dirty="0" err="1">
                <a:solidFill>
                  <a:srgbClr val="0070C0"/>
                </a:solidFill>
              </a:rPr>
              <a:t>bù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qù</a:t>
            </a:r>
            <a:r>
              <a:rPr lang="en-US" sz="2300" dirty="0" smtClean="0"/>
              <a:t>?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Why is he not going?</a:t>
            </a:r>
            <a:endParaRPr lang="en-US" sz="2300" dirty="0"/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ja-JP" alt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因</a:t>
            </a:r>
            <a:r>
              <a:rPr lang="ja-JP" alt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为 </a:t>
            </a:r>
            <a:r>
              <a:rPr lang="ja-JP" altLang="en-US" sz="2400" dirty="0" smtClean="0"/>
              <a:t>他很忙</a:t>
            </a:r>
            <a:r>
              <a:rPr lang="en-US" sz="2300" dirty="0" smtClean="0"/>
              <a:t>。	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sz="2400" dirty="0"/>
              <a:t> </a:t>
            </a:r>
            <a:r>
              <a:rPr lang="en-US" sz="2400" dirty="0" err="1"/>
              <a:t>tā</a:t>
            </a:r>
            <a:r>
              <a:rPr lang="en-US" sz="2400" dirty="0"/>
              <a:t> </a:t>
            </a:r>
            <a:r>
              <a:rPr lang="en-US" sz="2400" dirty="0" err="1"/>
              <a:t>hěn</a:t>
            </a:r>
            <a:r>
              <a:rPr lang="en-US" sz="2400" dirty="0"/>
              <a:t> </a:t>
            </a:r>
            <a:r>
              <a:rPr lang="en-US" sz="2400" dirty="0" err="1"/>
              <a:t>máng</a:t>
            </a:r>
            <a:r>
              <a:rPr lang="en-US" sz="2300" dirty="0" smtClean="0"/>
              <a:t>.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Because he is very busy.</a:t>
            </a:r>
          </a:p>
          <a:p>
            <a:pPr marL="0" lvl="0" indent="0">
              <a:buNone/>
            </a:pPr>
            <a:endParaRPr lang="en-US" sz="2300" dirty="0" smtClean="0"/>
          </a:p>
          <a:p>
            <a:pPr lvl="0"/>
            <a:r>
              <a:rPr lang="en-US" sz="2300" b="1" dirty="0"/>
              <a:t>A:	</a:t>
            </a:r>
            <a:r>
              <a:rPr lang="ja-JP" altLang="en-US" sz="2400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为</a:t>
            </a:r>
            <a:r>
              <a:rPr lang="ja-JP" altLang="en-US" sz="2400" dirty="0">
                <a:solidFill>
                  <a:srgbClr val="7030A0"/>
                </a:solidFill>
              </a:rPr>
              <a:t>什么</a:t>
            </a:r>
            <a:r>
              <a:rPr lang="en-US" sz="2300" dirty="0"/>
              <a:t> </a:t>
            </a:r>
            <a:r>
              <a:rPr lang="ja-JP" altLang="en-US" sz="2400" dirty="0">
                <a:solidFill>
                  <a:srgbClr val="0070C0"/>
                </a:solidFill>
              </a:rPr>
              <a:t>不吃早餐 </a:t>
            </a:r>
            <a:r>
              <a:rPr lang="en-US" sz="2300" dirty="0" smtClean="0"/>
              <a:t>？</a:t>
            </a:r>
            <a:r>
              <a:rPr lang="en-US" sz="2300" dirty="0"/>
              <a:t>	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Nǐ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rgbClr val="7030A0"/>
                </a:solidFill>
              </a:rPr>
              <a:t>wèi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shén</a:t>
            </a:r>
            <a:r>
              <a:rPr lang="en-US" sz="2400" dirty="0" smtClean="0">
                <a:solidFill>
                  <a:srgbClr val="7030A0"/>
                </a:solidFill>
              </a:rPr>
              <a:t> me</a:t>
            </a:r>
            <a:r>
              <a:rPr lang="en-US" sz="2400" dirty="0" smtClean="0"/>
              <a:t> </a:t>
            </a:r>
            <a:r>
              <a:rPr lang="en-US" sz="2400" dirty="0" err="1" smtClean="0">
                <a:solidFill>
                  <a:srgbClr val="0070C0"/>
                </a:solidFill>
              </a:rPr>
              <a:t>bù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chī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zǎo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cān</a:t>
            </a:r>
            <a:r>
              <a:rPr lang="en-US" sz="2300" dirty="0" smtClean="0"/>
              <a:t>?</a:t>
            </a:r>
            <a:endParaRPr lang="en-US" sz="2300" dirty="0"/>
          </a:p>
          <a:p>
            <a:pPr marL="0" lvl="0" indent="0">
              <a:buNone/>
            </a:pPr>
            <a:r>
              <a:rPr lang="en-US" sz="2300" dirty="0"/>
              <a:t>			Why </a:t>
            </a:r>
            <a:r>
              <a:rPr lang="en-US" sz="2300" dirty="0" smtClean="0"/>
              <a:t>didn’t you eat breakfast?</a:t>
            </a:r>
            <a:endParaRPr lang="en-US" sz="2300" dirty="0"/>
          </a:p>
          <a:p>
            <a:pPr lvl="0"/>
            <a:r>
              <a:rPr lang="en-US" sz="2300" b="1" dirty="0"/>
              <a:t>B:	</a:t>
            </a:r>
            <a:r>
              <a:rPr lang="ja-JP" alt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因为 </a:t>
            </a:r>
            <a:r>
              <a:rPr lang="ja-JP" altLang="en-US" sz="2400" dirty="0"/>
              <a:t>我不</a:t>
            </a:r>
            <a:r>
              <a:rPr lang="ja-JP" altLang="en-US" sz="2400" b="1" dirty="0" smtClean="0"/>
              <a:t>饿</a:t>
            </a:r>
            <a:r>
              <a:rPr lang="en-US" sz="2300" b="1" dirty="0" smtClean="0"/>
              <a:t>。</a:t>
            </a:r>
            <a:r>
              <a:rPr lang="en-US" sz="2300" dirty="0"/>
              <a:t>	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Yīn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wèi</a:t>
            </a:r>
            <a:r>
              <a:rPr lang="en-US" sz="2400" dirty="0"/>
              <a:t> </a:t>
            </a:r>
            <a:r>
              <a:rPr lang="en-US" sz="2400" dirty="0" err="1" smtClean="0"/>
              <a:t>wǒ</a:t>
            </a:r>
            <a:r>
              <a:rPr lang="en-US" sz="2400" dirty="0" smtClean="0"/>
              <a:t> </a:t>
            </a:r>
            <a:r>
              <a:rPr lang="en-US" sz="2400" dirty="0" err="1"/>
              <a:t>bù</a:t>
            </a:r>
            <a:r>
              <a:rPr lang="en-US" sz="2400" dirty="0"/>
              <a:t> è</a:t>
            </a:r>
            <a:r>
              <a:rPr lang="en-US" sz="2300" dirty="0" smtClean="0"/>
              <a:t>.</a:t>
            </a:r>
            <a:endParaRPr lang="en-US" sz="2300" dirty="0"/>
          </a:p>
          <a:p>
            <a:pPr marL="0" lvl="0" indent="0">
              <a:buNone/>
            </a:pPr>
            <a:r>
              <a:rPr lang="en-US" sz="2300" dirty="0"/>
              <a:t>			Because </a:t>
            </a:r>
            <a:r>
              <a:rPr lang="en-US" sz="2300" dirty="0" smtClean="0"/>
              <a:t>I wasn’t hungry.</a:t>
            </a:r>
            <a:endParaRPr lang="en-US" sz="2300" dirty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4" y="127721"/>
            <a:ext cx="9401492" cy="528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1815737"/>
            <a:ext cx="10633166" cy="4637313"/>
          </a:xfrm>
        </p:spPr>
        <p:txBody>
          <a:bodyPr>
            <a:noAutofit/>
          </a:bodyPr>
          <a:lstStyle/>
          <a:p>
            <a:r>
              <a:rPr lang="en-US" altLang="en-US" sz="3000" dirty="0" smtClean="0"/>
              <a:t>Why do you not watch TV?</a:t>
            </a:r>
            <a:endParaRPr lang="en-US" altLang="en-US" sz="3000" dirty="0"/>
          </a:p>
          <a:p>
            <a:r>
              <a:rPr lang="en-US" altLang="en-US" sz="3000" dirty="0" smtClean="0"/>
              <a:t>Why do you eat ice cream?</a:t>
            </a:r>
            <a:endParaRPr lang="en-US" altLang="en-US" sz="3000" dirty="0"/>
          </a:p>
          <a:p>
            <a:r>
              <a:rPr lang="en-US" altLang="en-US" sz="3000" dirty="0" smtClean="0"/>
              <a:t>Why did you swim today?</a:t>
            </a:r>
            <a:endParaRPr lang="en-US" altLang="en-US" sz="3000" dirty="0"/>
          </a:p>
          <a:p>
            <a:r>
              <a:rPr lang="en-US" altLang="en-US" sz="3000" dirty="0" smtClean="0"/>
              <a:t>Why are you reading a book?</a:t>
            </a:r>
            <a:endParaRPr lang="en-US" altLang="en-US" sz="3000" dirty="0"/>
          </a:p>
          <a:p>
            <a:r>
              <a:rPr lang="en-US" altLang="en-US" sz="3000" dirty="0" smtClean="0"/>
              <a:t>Why are you hungry?</a:t>
            </a:r>
          </a:p>
          <a:p>
            <a:r>
              <a:rPr lang="en-US" altLang="en-US" sz="3000" dirty="0" smtClean="0"/>
              <a:t>Why can’t I go to the bathroom?</a:t>
            </a:r>
            <a:endParaRPr lang="en-US" altLang="en-US" sz="3000" dirty="0"/>
          </a:p>
          <a:p>
            <a:r>
              <a:rPr lang="en-US" altLang="en-US" sz="3000" dirty="0" smtClean="0"/>
              <a:t>Why do you not feel good (</a:t>
            </a:r>
            <a:r>
              <a:rPr lang="en-US" altLang="en-US" sz="3000" dirty="0" err="1"/>
              <a:t>b</a:t>
            </a:r>
            <a:r>
              <a:rPr lang="en-US" sz="3000" dirty="0" err="1" smtClean="0"/>
              <a:t>ù</a:t>
            </a:r>
            <a:r>
              <a:rPr lang="en-US" sz="3000" dirty="0" smtClean="0"/>
              <a:t> </a:t>
            </a:r>
            <a:r>
              <a:rPr lang="en-US" altLang="en-US" sz="3000" dirty="0" err="1" smtClean="0"/>
              <a:t>s</a:t>
            </a:r>
            <a:r>
              <a:rPr lang="en-US" sz="3000" dirty="0" err="1" smtClean="0"/>
              <a:t>hū</a:t>
            </a:r>
            <a:r>
              <a:rPr lang="en-US" sz="3000" dirty="0" smtClean="0"/>
              <a:t> </a:t>
            </a:r>
            <a:r>
              <a:rPr lang="en-US" sz="3000" dirty="0" err="1" smtClean="0"/>
              <a:t>fú</a:t>
            </a:r>
            <a:r>
              <a:rPr lang="en-US" sz="3000" dirty="0" smtClean="0"/>
              <a:t>)</a:t>
            </a:r>
            <a:r>
              <a:rPr lang="en-US" altLang="en-US" sz="3000" dirty="0" smtClean="0"/>
              <a:t>?</a:t>
            </a:r>
            <a:endParaRPr lang="en-US" altLang="en-US" sz="3000" dirty="0"/>
          </a:p>
          <a:p>
            <a:r>
              <a:rPr lang="en-US" altLang="en-US" sz="3000" dirty="0" smtClean="0"/>
              <a:t>Why do you not like to drink soda?</a:t>
            </a:r>
            <a:endParaRPr lang="en-US" alt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15142" y="809897"/>
            <a:ext cx="8838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Structure</a:t>
            </a:r>
            <a:br>
              <a:rPr lang="en-US" sz="2800" b="1" dirty="0"/>
            </a:br>
            <a:r>
              <a:rPr lang="en-US" sz="2800" b="1" dirty="0"/>
              <a:t>Q: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ja-JP" altLang="en-US" sz="2800" b="1" dirty="0">
                <a:solidFill>
                  <a:srgbClr val="7030A0"/>
                </a:solidFill>
              </a:rPr>
              <a:t>为</a:t>
            </a:r>
            <a:r>
              <a:rPr lang="ja-JP" altLang="en-US" sz="2800" dirty="0">
                <a:solidFill>
                  <a:srgbClr val="7030A0"/>
                </a:solidFill>
              </a:rPr>
              <a:t>什么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 </a:t>
            </a:r>
            <a:r>
              <a:rPr lang="en-US" sz="28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(You can do it!)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541417"/>
            <a:ext cx="4807130" cy="5172892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Do you drink apple juice?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drink grape juice?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</a:t>
            </a:r>
            <a:r>
              <a:rPr lang="en-US" sz="2000" dirty="0"/>
              <a:t>juice do </a:t>
            </a:r>
            <a:r>
              <a:rPr lang="en-US" sz="2000" dirty="0" smtClean="0"/>
              <a:t>you </a:t>
            </a:r>
            <a:r>
              <a:rPr lang="en-US" sz="2000" dirty="0"/>
              <a:t>drink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Why do you drink juice?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Do you eat Skittles?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eat M&amp;Ms?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candy do you eat? </a:t>
            </a:r>
          </a:p>
          <a:p>
            <a:r>
              <a:rPr lang="en-US" sz="2000" dirty="0" smtClean="0"/>
              <a:t>Why do you not eat candy?</a:t>
            </a:r>
          </a:p>
          <a:p>
            <a:endParaRPr lang="en-US" sz="2000" dirty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Why do you watch movies?</a:t>
            </a:r>
          </a:p>
          <a:p>
            <a:r>
              <a:rPr lang="en-US" sz="2000" dirty="0" smtClean="0"/>
              <a:t>Why do you not like to watch movies?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333110" y="1479236"/>
            <a:ext cx="450668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Nǐ</a:t>
            </a:r>
            <a:r>
              <a:rPr lang="en-US" sz="1600" dirty="0" smtClean="0"/>
              <a:t> </a:t>
            </a:r>
            <a:r>
              <a:rPr lang="en-US" sz="1600" dirty="0" err="1" smtClean="0"/>
              <a:t>hē</a:t>
            </a:r>
            <a:r>
              <a:rPr lang="en-US" sz="1600" dirty="0" smtClean="0"/>
              <a:t> </a:t>
            </a:r>
            <a:r>
              <a:rPr lang="en-US" sz="1600" dirty="0" err="1" smtClean="0"/>
              <a:t>píng</a:t>
            </a:r>
            <a:r>
              <a:rPr lang="en-US" sz="1600" dirty="0" smtClean="0"/>
              <a:t> </a:t>
            </a:r>
            <a:r>
              <a:rPr lang="en-US" sz="1600" dirty="0" err="1" smtClean="0"/>
              <a:t>guǒ</a:t>
            </a:r>
            <a:r>
              <a:rPr lang="en-US" sz="1600" dirty="0" smtClean="0"/>
              <a:t> </a:t>
            </a:r>
            <a:r>
              <a:rPr lang="en-US" sz="1600" dirty="0" err="1"/>
              <a:t>zhī</a:t>
            </a:r>
            <a:r>
              <a:rPr lang="en-US" sz="1600" dirty="0"/>
              <a:t> </a:t>
            </a:r>
            <a:r>
              <a:rPr lang="en-US" sz="1600" dirty="0" smtClean="0"/>
              <a:t>ma?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hē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 smtClean="0"/>
              <a:t>hē</a:t>
            </a:r>
            <a:r>
              <a:rPr lang="en-US" sz="1600" dirty="0" smtClean="0"/>
              <a:t> </a:t>
            </a:r>
            <a:r>
              <a:rPr lang="en-US" sz="1600" dirty="0" err="1" smtClean="0"/>
              <a:t>pú</a:t>
            </a:r>
            <a:r>
              <a:rPr lang="en-US" sz="1600" dirty="0" smtClean="0"/>
              <a:t> </a:t>
            </a:r>
            <a:r>
              <a:rPr lang="en-US" sz="1600" dirty="0" err="1" smtClean="0"/>
              <a:t>táo</a:t>
            </a:r>
            <a:r>
              <a:rPr lang="en-US" sz="1600" dirty="0" smtClean="0"/>
              <a:t> </a:t>
            </a:r>
            <a:r>
              <a:rPr lang="en-US" sz="1600" dirty="0" err="1" smtClean="0"/>
              <a:t>guǒ</a:t>
            </a:r>
            <a:r>
              <a:rPr lang="en-US" sz="1600" dirty="0" smtClean="0"/>
              <a:t> </a:t>
            </a:r>
            <a:r>
              <a:rPr lang="en-US" sz="1600" dirty="0" err="1" smtClean="0"/>
              <a:t>zhī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 smtClean="0"/>
              <a:t>hē</a:t>
            </a:r>
            <a:r>
              <a:rPr lang="en-US" sz="1600" dirty="0" smtClean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me</a:t>
            </a:r>
            <a:r>
              <a:rPr lang="en-US" sz="1600" dirty="0"/>
              <a:t> </a:t>
            </a:r>
            <a:r>
              <a:rPr lang="en-US" sz="1600" dirty="0" err="1" smtClean="0"/>
              <a:t>guǒ</a:t>
            </a:r>
            <a:r>
              <a:rPr lang="en-US" sz="1600" dirty="0" smtClean="0"/>
              <a:t> </a:t>
            </a:r>
            <a:r>
              <a:rPr lang="en-US" sz="1600" dirty="0" err="1" smtClean="0"/>
              <a:t>zhī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 smtClean="0"/>
              <a:t>wèi</a:t>
            </a:r>
            <a:r>
              <a:rPr lang="en-US" sz="1600" dirty="0" smtClean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me </a:t>
            </a:r>
            <a:r>
              <a:rPr lang="en-US" sz="1600" dirty="0" err="1" smtClean="0"/>
              <a:t>hē</a:t>
            </a:r>
            <a:r>
              <a:rPr lang="en-US" sz="1600" dirty="0" smtClean="0"/>
              <a:t> </a:t>
            </a:r>
            <a:r>
              <a:rPr lang="en-US" sz="1600" dirty="0" err="1" smtClean="0"/>
              <a:t>guǒ</a:t>
            </a:r>
            <a:r>
              <a:rPr lang="en-US" sz="1600" dirty="0" smtClean="0"/>
              <a:t> </a:t>
            </a:r>
            <a:r>
              <a:rPr lang="en-US" sz="1600" dirty="0" err="1" smtClean="0"/>
              <a:t>zhī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333110" y="3043876"/>
            <a:ext cx="450668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Nǐ</a:t>
            </a:r>
            <a:r>
              <a:rPr lang="en-US" sz="1600" dirty="0" smtClean="0"/>
              <a:t> </a:t>
            </a:r>
            <a:r>
              <a:rPr lang="en-US" sz="1600" dirty="0" err="1" smtClean="0"/>
              <a:t>chī</a:t>
            </a:r>
            <a:r>
              <a:rPr lang="en-US" sz="1600" dirty="0" smtClean="0"/>
              <a:t> Skittles ma?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chī</a:t>
            </a:r>
            <a:r>
              <a:rPr lang="en-US" sz="1600" dirty="0"/>
              <a:t> </a:t>
            </a:r>
            <a:r>
              <a:rPr lang="en-US" sz="1600" dirty="0" err="1" smtClean="0"/>
              <a:t>bu</a:t>
            </a:r>
            <a:r>
              <a:rPr lang="en-US" sz="1600" dirty="0" smtClean="0"/>
              <a:t> </a:t>
            </a:r>
            <a:r>
              <a:rPr lang="en-US" sz="1600" dirty="0" err="1"/>
              <a:t>chī</a:t>
            </a:r>
            <a:r>
              <a:rPr lang="en-US" sz="1600" dirty="0" smtClean="0"/>
              <a:t> M&amp;Ms?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 smtClean="0"/>
              <a:t>chī</a:t>
            </a:r>
            <a:r>
              <a:rPr lang="en-US" sz="1600" dirty="0" smtClean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me</a:t>
            </a:r>
            <a:r>
              <a:rPr lang="en-US" sz="1600" dirty="0"/>
              <a:t> </a:t>
            </a:r>
            <a:r>
              <a:rPr lang="en-US" sz="1600" dirty="0" err="1"/>
              <a:t>t</a:t>
            </a:r>
            <a:r>
              <a:rPr lang="en-US" sz="1600" dirty="0" err="1" smtClean="0"/>
              <a:t>áng</a:t>
            </a:r>
            <a:r>
              <a:rPr lang="en-US" sz="1600" dirty="0" smtClean="0"/>
              <a:t> </a:t>
            </a:r>
            <a:r>
              <a:rPr lang="en-US" sz="1600" dirty="0" err="1" smtClean="0"/>
              <a:t>guǒ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wèi</a:t>
            </a:r>
            <a:r>
              <a:rPr lang="en-US" sz="1600" dirty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</a:t>
            </a:r>
            <a:r>
              <a:rPr lang="en-US" sz="1600" dirty="0"/>
              <a:t>me </a:t>
            </a:r>
            <a:r>
              <a:rPr lang="en-US" sz="1600" dirty="0" err="1"/>
              <a:t>b</a:t>
            </a:r>
            <a:r>
              <a:rPr lang="en-US" sz="1600" dirty="0" err="1" smtClean="0"/>
              <a:t>ù</a:t>
            </a:r>
            <a:r>
              <a:rPr lang="en-US" sz="1600" dirty="0" smtClean="0"/>
              <a:t> </a:t>
            </a:r>
            <a:r>
              <a:rPr lang="en-US" sz="1600" dirty="0" err="1"/>
              <a:t>chī</a:t>
            </a:r>
            <a:r>
              <a:rPr lang="en-US" sz="1600" dirty="0"/>
              <a:t> </a:t>
            </a:r>
            <a:r>
              <a:rPr lang="en-US" sz="1600" dirty="0" smtClean="0"/>
              <a:t>tang </a:t>
            </a:r>
            <a:r>
              <a:rPr lang="en-US" sz="1600" dirty="0" err="1" smtClean="0"/>
              <a:t>guǒ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333110" y="4790831"/>
            <a:ext cx="481148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Zhè</a:t>
            </a:r>
            <a:r>
              <a:rPr lang="en-US" sz="1600" dirty="0" smtClean="0"/>
              <a:t> </a:t>
            </a:r>
            <a:r>
              <a:rPr lang="en-US" sz="1600" dirty="0" err="1" smtClean="0"/>
              <a:t>shì</a:t>
            </a:r>
            <a:r>
              <a:rPr lang="en-US" sz="1600" dirty="0" smtClean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me </a:t>
            </a:r>
            <a:r>
              <a:rPr lang="en-US" sz="1600" dirty="0" err="1" smtClean="0"/>
              <a:t>diàn</a:t>
            </a:r>
            <a:r>
              <a:rPr lang="en-US" sz="1600" dirty="0" smtClean="0"/>
              <a:t> </a:t>
            </a:r>
            <a:r>
              <a:rPr lang="en-US" sz="1600" dirty="0" err="1" smtClean="0"/>
              <a:t>yǐng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Nǐ</a:t>
            </a:r>
            <a:r>
              <a:rPr lang="en-US" sz="1600" dirty="0" smtClean="0"/>
              <a:t> </a:t>
            </a:r>
            <a:r>
              <a:rPr lang="en-US" sz="1600" dirty="0" err="1" smtClean="0"/>
              <a:t>xǐ</a:t>
            </a:r>
            <a:r>
              <a:rPr lang="en-US" sz="1600" dirty="0" smtClean="0"/>
              <a:t> </a:t>
            </a:r>
            <a:r>
              <a:rPr lang="en-US" sz="1600" dirty="0" err="1" smtClean="0"/>
              <a:t>huān</a:t>
            </a:r>
            <a:r>
              <a:rPr lang="en-US" sz="1600" dirty="0" smtClean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</a:t>
            </a:r>
            <a:r>
              <a:rPr lang="en-US" sz="1600" dirty="0"/>
              <a:t>me</a:t>
            </a:r>
            <a:r>
              <a:rPr lang="en-US" sz="1600" dirty="0" smtClean="0"/>
              <a:t> </a:t>
            </a:r>
            <a:r>
              <a:rPr lang="en-US" sz="1600" dirty="0" err="1"/>
              <a:t>diàn</a:t>
            </a:r>
            <a:r>
              <a:rPr lang="en-US" sz="1600" dirty="0"/>
              <a:t> </a:t>
            </a:r>
            <a:r>
              <a:rPr lang="en-US" sz="1600" dirty="0" err="1"/>
              <a:t>yǐng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xǐ</a:t>
            </a:r>
            <a:r>
              <a:rPr lang="en-US" sz="1600" dirty="0"/>
              <a:t> </a:t>
            </a:r>
            <a:r>
              <a:rPr lang="en-US" sz="1600" dirty="0" err="1"/>
              <a:t>huān</a:t>
            </a:r>
            <a:r>
              <a:rPr lang="en-US" sz="1600" dirty="0"/>
              <a:t> </a:t>
            </a:r>
            <a:r>
              <a:rPr lang="en-US" sz="1600" dirty="0" err="1"/>
              <a:t>kàn</a:t>
            </a:r>
            <a:r>
              <a:rPr lang="en-US" sz="1600" dirty="0" smtClean="0"/>
              <a:t> Toy Story </a:t>
            </a:r>
            <a:r>
              <a:rPr lang="en-US" sz="1600" dirty="0"/>
              <a:t>ma?</a:t>
            </a:r>
          </a:p>
          <a:p>
            <a:endParaRPr lang="en-US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xǐ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xǐ</a:t>
            </a:r>
            <a:r>
              <a:rPr lang="en-US" sz="1600" dirty="0"/>
              <a:t> </a:t>
            </a:r>
            <a:r>
              <a:rPr lang="en-US" sz="1600" dirty="0" err="1"/>
              <a:t>huān</a:t>
            </a:r>
            <a:r>
              <a:rPr lang="en-US" sz="1600" dirty="0"/>
              <a:t> </a:t>
            </a:r>
            <a:r>
              <a:rPr lang="en-US" sz="1600" dirty="0" err="1"/>
              <a:t>kàn</a:t>
            </a:r>
            <a:r>
              <a:rPr lang="en-US" sz="1600" dirty="0" smtClean="0"/>
              <a:t> </a:t>
            </a:r>
            <a:r>
              <a:rPr lang="en-US" sz="1600" dirty="0" err="1" smtClean="0"/>
              <a:t>Zootopia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wèi</a:t>
            </a:r>
            <a:r>
              <a:rPr lang="en-US" sz="1600" dirty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</a:t>
            </a:r>
            <a:r>
              <a:rPr lang="en-US" sz="1600" dirty="0"/>
              <a:t>me </a:t>
            </a:r>
            <a:r>
              <a:rPr lang="en-US" sz="1600" dirty="0" err="1"/>
              <a:t>k</a:t>
            </a:r>
            <a:r>
              <a:rPr lang="en-US" sz="1600" dirty="0" err="1" smtClean="0"/>
              <a:t>àn</a:t>
            </a:r>
            <a:r>
              <a:rPr lang="en-US" sz="1600" dirty="0" smtClean="0"/>
              <a:t> </a:t>
            </a:r>
            <a:r>
              <a:rPr lang="en-US" sz="1600" dirty="0" err="1" smtClean="0"/>
              <a:t>diàn</a:t>
            </a:r>
            <a:r>
              <a:rPr lang="en-US" sz="1600" dirty="0" smtClean="0"/>
              <a:t> </a:t>
            </a:r>
            <a:r>
              <a:rPr lang="en-US" sz="1600" dirty="0" err="1" smtClean="0"/>
              <a:t>yǐng</a:t>
            </a:r>
            <a:r>
              <a:rPr lang="en-US" sz="1600" dirty="0" smtClean="0"/>
              <a:t>?</a:t>
            </a:r>
          </a:p>
          <a:p>
            <a:endParaRPr lang="en-US" sz="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Nǐ</a:t>
            </a:r>
            <a:r>
              <a:rPr lang="en-US" sz="1600" dirty="0"/>
              <a:t> </a:t>
            </a:r>
            <a:r>
              <a:rPr lang="en-US" sz="1600" dirty="0" err="1"/>
              <a:t>wèi</a:t>
            </a:r>
            <a:r>
              <a:rPr lang="en-US" sz="1600" dirty="0"/>
              <a:t> </a:t>
            </a:r>
            <a:r>
              <a:rPr lang="en-US" sz="1600" dirty="0" err="1" smtClean="0"/>
              <a:t>shén</a:t>
            </a:r>
            <a:r>
              <a:rPr lang="en-US" sz="1600" dirty="0" smtClean="0"/>
              <a:t> </a:t>
            </a:r>
            <a:r>
              <a:rPr lang="en-US" sz="1600" dirty="0"/>
              <a:t>me </a:t>
            </a:r>
            <a:r>
              <a:rPr lang="en-US" sz="1600" dirty="0" err="1"/>
              <a:t>b</a:t>
            </a:r>
            <a:r>
              <a:rPr lang="en-US" sz="1600" dirty="0" err="1" smtClean="0"/>
              <a:t>ù</a:t>
            </a:r>
            <a:r>
              <a:rPr lang="en-US" sz="1600" dirty="0" smtClean="0"/>
              <a:t> </a:t>
            </a:r>
            <a:r>
              <a:rPr lang="en-US" sz="1600" dirty="0" err="1" smtClean="0"/>
              <a:t>xǐ</a:t>
            </a:r>
            <a:r>
              <a:rPr lang="en-US" sz="1600" dirty="0" smtClean="0"/>
              <a:t> </a:t>
            </a:r>
            <a:r>
              <a:rPr lang="en-US" sz="1600" dirty="0" err="1" smtClean="0"/>
              <a:t>huān</a:t>
            </a:r>
            <a:r>
              <a:rPr lang="en-US" sz="1600" dirty="0" smtClean="0"/>
              <a:t> </a:t>
            </a:r>
            <a:r>
              <a:rPr lang="en-US" sz="1600" dirty="0" err="1" smtClean="0"/>
              <a:t>kàn</a:t>
            </a:r>
            <a:r>
              <a:rPr lang="en-US" sz="1600" dirty="0" smtClean="0"/>
              <a:t> </a:t>
            </a:r>
            <a:r>
              <a:rPr lang="en-US" sz="1600" dirty="0" err="1"/>
              <a:t>diàn</a:t>
            </a:r>
            <a:r>
              <a:rPr lang="en-US" sz="1600" dirty="0"/>
              <a:t> </a:t>
            </a:r>
            <a:r>
              <a:rPr lang="en-US" sz="1600" dirty="0" err="1"/>
              <a:t>yǐng</a:t>
            </a:r>
            <a:r>
              <a:rPr lang="en-US" sz="1600" dirty="0"/>
              <a:t>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4220</TotalTime>
  <Words>395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メイリオ</vt:lpstr>
      <vt:lpstr>Trebuchet MS</vt:lpstr>
      <vt:lpstr>Wingdings</vt:lpstr>
      <vt:lpstr>Wingdings 3</vt:lpstr>
      <vt:lpstr>Facet</vt:lpstr>
      <vt:lpstr>Review Practice!</vt:lpstr>
      <vt:lpstr>Wèi shén me (为什么)?</vt:lpstr>
      <vt:lpstr>Expressing "Why" with 为什么(wèi shén me)</vt:lpstr>
      <vt:lpstr>Structure Q: Subj. + 为什么+ Predicate ? A: Yīn wèi (because) … </vt:lpstr>
      <vt:lpstr>Structure Q: Subj. + 为什么+ Predicate ? A: Yīn wèi … </vt:lpstr>
      <vt:lpstr>Practice </vt:lpstr>
      <vt:lpstr>Mixed Review!  (You can do it!)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44</cp:revision>
  <dcterms:created xsi:type="dcterms:W3CDTF">2017-10-26T14:04:00Z</dcterms:created>
  <dcterms:modified xsi:type="dcterms:W3CDTF">2020-12-02T14:14:47Z</dcterms:modified>
</cp:coreProperties>
</file>