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2" r:id="rId6"/>
    <p:sldId id="288" r:id="rId7"/>
    <p:sldId id="290" r:id="rId8"/>
    <p:sldId id="289" r:id="rId9"/>
    <p:sldId id="291" r:id="rId10"/>
    <p:sldId id="263" r:id="rId11"/>
    <p:sldId id="264" r:id="rId12"/>
    <p:sldId id="265" r:id="rId13"/>
    <p:sldId id="266" r:id="rId14"/>
    <p:sldId id="267" r:id="rId15"/>
    <p:sldId id="272" r:id="rId16"/>
    <p:sldId id="292" r:id="rId17"/>
    <p:sldId id="275" r:id="rId18"/>
    <p:sldId id="281" r:id="rId19"/>
    <p:sldId id="269" r:id="rId20"/>
    <p:sldId id="271" r:id="rId21"/>
    <p:sldId id="270" r:id="rId22"/>
    <p:sldId id="268" r:id="rId23"/>
    <p:sldId id="276" r:id="rId24"/>
    <p:sldId id="277" r:id="rId25"/>
    <p:sldId id="278" r:id="rId26"/>
    <p:sldId id="293" r:id="rId27"/>
    <p:sldId id="279" r:id="rId28"/>
  </p:sldIdLst>
  <p:sldSz cx="9144000" cy="5143500" type="screen16x9"/>
  <p:notesSz cx="6858000" cy="9144000"/>
  <p:embeddedFontLst>
    <p:embeddedFont>
      <p:font typeface="Bodoni MT Condensed" panose="02070606080606020203" pitchFamily="18" charset="0"/>
      <p:regular r:id="rId30"/>
      <p:bold r:id="rId31"/>
      <p:italic r:id="rId32"/>
      <p:boldItalic r:id="rId33"/>
    </p:embeddedFont>
    <p:embeddedFont>
      <p:font typeface="Anton"/>
      <p:regular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10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8" name="Shape 28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buNone/>
              <a:defRPr sz="2400" i="1"/>
            </a:lvl1pPr>
            <a:lvl2pPr lvl="1" algn="ctr">
              <a:spcBef>
                <a:spcPts val="0"/>
              </a:spcBef>
              <a:buNone/>
              <a:defRPr i="1"/>
            </a:lvl2pPr>
            <a:lvl3pPr lvl="2" algn="ctr">
              <a:spcBef>
                <a:spcPts val="0"/>
              </a:spcBef>
              <a:buNone/>
              <a:defRPr i="1"/>
            </a:lvl3pPr>
            <a:lvl4pPr lvl="3" algn="ctr">
              <a:spcBef>
                <a:spcPts val="0"/>
              </a:spcBef>
              <a:buSzPct val="100000"/>
              <a:buNone/>
              <a:defRPr sz="2400" i="1"/>
            </a:lvl4pPr>
            <a:lvl5pPr lvl="4" algn="ctr">
              <a:spcBef>
                <a:spcPts val="0"/>
              </a:spcBef>
              <a:buSzPct val="100000"/>
              <a:buNone/>
              <a:defRPr sz="2400" i="1"/>
            </a:lvl5pPr>
            <a:lvl6pPr lvl="5" algn="ctr">
              <a:spcBef>
                <a:spcPts val="0"/>
              </a:spcBef>
              <a:buSzPct val="100000"/>
              <a:buNone/>
              <a:defRPr sz="2400" i="1"/>
            </a:lvl6pPr>
            <a:lvl7pPr lvl="6" algn="ctr">
              <a:spcBef>
                <a:spcPts val="0"/>
              </a:spcBef>
              <a:buSzPct val="100000"/>
              <a:buNone/>
              <a:defRPr sz="2400" i="1"/>
            </a:lvl7pPr>
            <a:lvl8pPr lvl="7" algn="ctr">
              <a:spcBef>
                <a:spcPts val="0"/>
              </a:spcBef>
              <a:buSzPct val="100000"/>
              <a:buNone/>
              <a:defRPr sz="2400" i="1"/>
            </a:lvl8pPr>
            <a:lvl9pPr lvl="8"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Shape 75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6" name="Shape 7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 lang="en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7" name="Shape 7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" name="Shape 9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10" name="Shape 10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13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373" y="1566602"/>
            <a:ext cx="5204861" cy="34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 rot="-1020134">
            <a:off x="-226361" y="399216"/>
            <a:ext cx="7651469" cy="151189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6000" dirty="0">
                <a:solidFill>
                  <a:srgbClr val="351C75"/>
                </a:solidFill>
                <a:latin typeface="Bodoni MT Condensed" panose="02070606080606020203" pitchFamily="18" charset="0"/>
                <a:ea typeface="Anton"/>
                <a:cs typeface="Anton"/>
                <a:sym typeface="Anton"/>
              </a:rPr>
              <a:t>INTRO TO PINYIN AND TONES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one??? 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r>
              <a:rPr lang="en" sz="4800" dirty="0"/>
              <a:t>pai    pei     </a:t>
            </a:r>
            <a:r>
              <a:rPr lang="en" sz="4800" dirty="0" smtClean="0"/>
              <a:t>pi     </a:t>
            </a:r>
            <a:r>
              <a:rPr lang="en" sz="4800" dirty="0"/>
              <a:t>pie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9165" y="45802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Which one???</a:t>
            </a:r>
            <a:endParaRPr dirty="0"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625880"/>
            <a:ext cx="8229600" cy="3627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dirty="0"/>
              <a:t>hai      hei  </a:t>
            </a:r>
            <a:r>
              <a:rPr lang="en" sz="6000" dirty="0" smtClean="0"/>
              <a:t>	    hi    hey    </a:t>
            </a:r>
            <a:endParaRPr lang="en" sz="6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5548" y="4381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Which one???</a:t>
            </a:r>
            <a:endParaRPr dirty="0"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822805"/>
            <a:ext cx="8229600" cy="3627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r>
              <a:rPr lang="en" sz="4800" dirty="0"/>
              <a:t>hong   </a:t>
            </a:r>
            <a:r>
              <a:rPr lang="en" sz="4800" dirty="0" smtClean="0"/>
              <a:t> heng    hang</a:t>
            </a:r>
            <a:endParaRPr lang="en" sz="4800" dirty="0"/>
          </a:p>
          <a:p>
            <a:pPr lvl="0" algn="ctr">
              <a:spcBef>
                <a:spcPts val="0"/>
              </a:spcBef>
              <a:buNone/>
            </a:pPr>
            <a:endParaRPr sz="36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0991" y="5180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Which one???</a:t>
            </a:r>
            <a:endParaRPr dirty="0"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87700" y="637455"/>
            <a:ext cx="8229600" cy="3627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dirty="0"/>
              <a:t>c</a:t>
            </a:r>
            <a:r>
              <a:rPr lang="en" sz="4800" dirty="0" smtClean="0"/>
              <a:t>hang   	zhang</a:t>
            </a:r>
            <a:r>
              <a:rPr lang="en" sz="4800" dirty="0"/>
              <a:t>	</a:t>
            </a:r>
            <a:r>
              <a:rPr lang="en" sz="4800" dirty="0" smtClean="0"/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800" dirty="0" smtClean="0"/>
              <a:t>cheng</a:t>
            </a:r>
            <a:r>
              <a:rPr lang="en" sz="4800" dirty="0"/>
              <a:t>	</a:t>
            </a:r>
            <a:r>
              <a:rPr lang="en" sz="4800" dirty="0" smtClean="0"/>
              <a:t>     chong</a:t>
            </a:r>
            <a:endParaRPr lang="en" sz="48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0748" y="4911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351C75"/>
                </a:solidFill>
              </a:rPr>
              <a:t>#2 What are tones?! 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 dirty="0" smtClean="0"/>
              <a:t>-Unlike English, Chinese is a “tonal” language, which sometimes makes it scary for English speakers to want to learn.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500" dirty="0" smtClean="0"/>
              <a:t>-However, once you get the tones, the language is easier to learn than English.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500" dirty="0" smtClean="0"/>
              <a:t>-</a:t>
            </a:r>
            <a:r>
              <a:rPr lang="en" sz="2500" dirty="0"/>
              <a:t>The Chinese language has </a:t>
            </a:r>
            <a:r>
              <a:rPr lang="en" sz="2500" b="1" i="1" dirty="0"/>
              <a:t>4 different tones.</a:t>
            </a:r>
            <a:r>
              <a:rPr lang="en" sz="2500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500" dirty="0"/>
              <a:t>-</a:t>
            </a:r>
            <a:r>
              <a:rPr lang="en" sz="2500" dirty="0" smtClean="0"/>
              <a:t>Though tones </a:t>
            </a:r>
            <a:r>
              <a:rPr lang="en" sz="2500" dirty="0"/>
              <a:t>are very </a:t>
            </a:r>
            <a:r>
              <a:rPr lang="en" sz="2500" dirty="0" smtClean="0"/>
              <a:t>important, still is possible to determine what you are trying to say based on context.</a:t>
            </a:r>
            <a:endParaRPr lang="en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 descr="tone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23" y="1086798"/>
            <a:ext cx="8936549" cy="29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52939" y="4077323"/>
            <a:ext cx="103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“Flat tone”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5112" y="4077323"/>
            <a:ext cx="143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“Rising tone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“Question tone”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04522" y="4077322"/>
            <a:ext cx="172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“Falling-rising tone”</a:t>
            </a:r>
          </a:p>
          <a:p>
            <a:pPr algn="ctr"/>
            <a:r>
              <a:rPr lang="en-US" dirty="0" smtClean="0"/>
              <a:t>“Checkmark” tone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8121" y="4077323"/>
            <a:ext cx="168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“Falling tone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“Exclamation tone”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actice using the four Mandarin tones.   Mandarin Chinese is a tonal language, which means that different tones can change the meaning of a word, even if the pronunciation and spelling are otherwise the same. It is absolutely essential to learn the different tones if you wish to speak Mandarin Chinese correctl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72" y="620988"/>
            <a:ext cx="6959254" cy="417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370700" y="278025"/>
            <a:ext cx="8479800" cy="47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Comparing Chinese tones to English words:</a:t>
            </a:r>
          </a:p>
          <a:p>
            <a:pPr lvl="0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Tone 1: </a:t>
            </a:r>
            <a:r>
              <a:rPr lang="en" sz="3200" u="sng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</a:t>
            </a: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oh man is it hot! Oh, </a:t>
            </a:r>
            <a:r>
              <a:rPr lang="en" sz="3200" u="sng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</a:t>
            </a: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342900" lvl="0" indent="-342900" rtl="0">
              <a:spcBef>
                <a:spcPts val="640"/>
              </a:spcBef>
              <a:buClr>
                <a:schemeClr val="dk1"/>
              </a:buClr>
              <a:buSzPct val="100000"/>
              <a:buChar char="•"/>
            </a:pP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Tone 2: What did you see, </a:t>
            </a:r>
            <a:r>
              <a:rPr lang="en" sz="3200" u="sng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</a:t>
            </a: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? Hey, </a:t>
            </a:r>
            <a:r>
              <a:rPr lang="en" sz="3200" u="sng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</a:t>
            </a: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!</a:t>
            </a:r>
          </a:p>
          <a:p>
            <a:pPr marL="342900" lvl="0" indent="-342900" rtl="0">
              <a:spcBef>
                <a:spcPts val="640"/>
              </a:spcBef>
              <a:buClr>
                <a:schemeClr val="dk1"/>
              </a:buClr>
              <a:buSzPct val="100000"/>
              <a:buChar char="•"/>
            </a:pP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Tone 3: Come on, </a:t>
            </a:r>
            <a:r>
              <a:rPr lang="en" sz="3200" u="sng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</a:t>
            </a: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you can do it!</a:t>
            </a:r>
          </a:p>
          <a:p>
            <a:pPr marL="342900" lvl="0" indent="-342900" rtl="0">
              <a:spcBef>
                <a:spcPts val="640"/>
              </a:spcBef>
              <a:buClr>
                <a:schemeClr val="dk1"/>
              </a:buClr>
              <a:buSzPct val="100000"/>
              <a:buChar char="•"/>
            </a:pP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Tone 4: </a:t>
            </a:r>
            <a:r>
              <a:rPr lang="en" sz="3200" u="sng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</a:t>
            </a: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! That's hot!</a:t>
            </a:r>
          </a:p>
          <a:p>
            <a:pPr marL="342900" lvl="0" indent="-342900" rtl="0">
              <a:spcBef>
                <a:spcPts val="640"/>
              </a:spcBef>
              <a:buClr>
                <a:schemeClr val="dk1"/>
              </a:buClr>
              <a:buSzPct val="100000"/>
              <a:buChar char="•"/>
            </a:pP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Tone 5: Com</a:t>
            </a:r>
            <a:r>
              <a:rPr lang="en" sz="3200" u="sng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mon</a:t>
            </a:r>
            <a:r>
              <a:rPr lang="en" sz="3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351C75"/>
                </a:solidFill>
              </a:rPr>
              <a:t>Sometimes…</a:t>
            </a:r>
            <a:endParaRPr lang="en" b="1" dirty="0">
              <a:solidFill>
                <a:srgbClr val="351C75"/>
              </a:solidFill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-Even though a lot of times, you can determine the meaning without the exact tones…</a:t>
            </a:r>
          </a:p>
          <a:p>
            <a:pPr lvl="0"/>
            <a:r>
              <a:rPr lang="en" dirty="0" smtClean="0"/>
              <a:t>-</a:t>
            </a:r>
            <a:r>
              <a:rPr lang="en" dirty="0"/>
              <a:t>If you say the right pronunciation but with the wrong tone, you </a:t>
            </a:r>
            <a:r>
              <a:rPr lang="en" i="1" dirty="0"/>
              <a:t>could</a:t>
            </a:r>
            <a:r>
              <a:rPr lang="en" dirty="0"/>
              <a:t> be saying something completely different…..</a:t>
            </a:r>
          </a:p>
          <a:p>
            <a:pPr lvl="0"/>
            <a:r>
              <a:rPr lang="en" dirty="0"/>
              <a:t> </a:t>
            </a:r>
          </a:p>
          <a:p>
            <a:pPr lvl="0"/>
            <a:r>
              <a:rPr lang="en" dirty="0"/>
              <a:t>										….. for example….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758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98950" y="19867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shuìjiào = </a:t>
            </a:r>
            <a:r>
              <a:rPr lang="en" dirty="0"/>
              <a:t>to sleep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077500" y="3572475"/>
            <a:ext cx="5609099" cy="135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 smtClean="0"/>
              <a:t>shuǐjiǎo = </a:t>
            </a:r>
            <a:r>
              <a:rPr lang="en" sz="4800" dirty="0"/>
              <a:t>dumpling</a:t>
            </a:r>
          </a:p>
        </p:txBody>
      </p:sp>
      <p:pic>
        <p:nvPicPr>
          <p:cNvPr id="200" name="Shape 200" descr="Other resolutions: 320 ×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345" y="419650"/>
            <a:ext cx="2726474" cy="18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 descr="Jiaozi | by johnsemb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50" y="2539037"/>
            <a:ext cx="2482649" cy="186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b="1" dirty="0">
                <a:solidFill>
                  <a:srgbClr val="351C75"/>
                </a:solidFill>
              </a:rPr>
              <a:t>#1 What is </a:t>
            </a:r>
            <a:r>
              <a:rPr lang="en-US" b="1" dirty="0" err="1">
                <a:solidFill>
                  <a:srgbClr val="351C75"/>
                </a:solidFill>
              </a:rPr>
              <a:t>pīnyīn</a:t>
            </a:r>
            <a:r>
              <a:rPr lang="en" b="1" dirty="0" smtClean="0">
                <a:solidFill>
                  <a:srgbClr val="351C75"/>
                </a:solidFill>
              </a:rPr>
              <a:t>? </a:t>
            </a:r>
            <a:endParaRPr lang="en" b="1" dirty="0">
              <a:solidFill>
                <a:srgbClr val="351C75"/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en-US" dirty="0" err="1" smtClean="0"/>
              <a:t>Pīnyīn</a:t>
            </a:r>
            <a:r>
              <a:rPr lang="en" dirty="0" smtClean="0"/>
              <a:t> </a:t>
            </a:r>
            <a:r>
              <a:rPr lang="en" dirty="0"/>
              <a:t>is the romanization of characters that helps foreigners to learn chinese. For example: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sz="4800" dirty="0"/>
              <a:t>   我     =       </a:t>
            </a:r>
            <a:r>
              <a:rPr lang="en" sz="4800" dirty="0">
                <a:solidFill>
                  <a:srgbClr val="51535D"/>
                </a:solidFill>
              </a:rPr>
              <a:t>wǒ      =        I/me</a:t>
            </a:r>
            <a:r>
              <a:rPr lang="en" sz="4800" dirty="0"/>
              <a:t> </a:t>
            </a:r>
          </a:p>
          <a:p>
            <a:pPr lvl="0"/>
            <a:r>
              <a:rPr lang="en" sz="2400" dirty="0"/>
              <a:t>character		 </a:t>
            </a:r>
            <a:r>
              <a:rPr lang="en" sz="2400" dirty="0" smtClean="0"/>
              <a:t>      </a:t>
            </a:r>
            <a:r>
              <a:rPr lang="en-US" sz="2400" dirty="0" err="1" smtClean="0"/>
              <a:t>pīnyīn</a:t>
            </a:r>
            <a:r>
              <a:rPr lang="en" sz="2400" dirty="0" smtClean="0"/>
              <a:t>                                 </a:t>
            </a:r>
            <a:r>
              <a:rPr lang="en" sz="2400" dirty="0"/>
              <a:t>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384025" y="123353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dirty="0"/>
              <a:t>s</a:t>
            </a:r>
            <a:r>
              <a:rPr lang="en" sz="3000" dirty="0" smtClean="0"/>
              <a:t>hōushi = </a:t>
            </a:r>
            <a:r>
              <a:rPr lang="en" sz="3000" dirty="0"/>
              <a:t>pick up/clean up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290550" y="3351825"/>
            <a:ext cx="4522500" cy="81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</a:t>
            </a:r>
            <a:r>
              <a:rPr lang="en" dirty="0" smtClean="0"/>
              <a:t>hōushī = </a:t>
            </a:r>
            <a:r>
              <a:rPr lang="en" dirty="0"/>
              <a:t>bury the dead</a:t>
            </a:r>
          </a:p>
        </p:txBody>
      </p:sp>
      <p:pic>
        <p:nvPicPr>
          <p:cNvPr id="216" name="Shape 216" descr="woman cleaning a window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82" y="167224"/>
            <a:ext cx="3145799" cy="20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Jewish Cemetary Hamburg3 b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850" y="2579700"/>
            <a:ext cx="3145799" cy="235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98782" y="172663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dàjiāhǎo!= Hey everyone!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949100" y="3881075"/>
            <a:ext cx="4737600" cy="104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d</a:t>
            </a:r>
            <a:r>
              <a:rPr lang="en" dirty="0" smtClean="0"/>
              <a:t>ǎjiàhǎo = </a:t>
            </a:r>
            <a:r>
              <a:rPr lang="en" dirty="0"/>
              <a:t>fighting is good</a:t>
            </a:r>
          </a:p>
        </p:txBody>
      </p:sp>
      <p:pic>
        <p:nvPicPr>
          <p:cNvPr id="208" name="Shape 208" descr="Student Leadership[edit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9743" y="301299"/>
            <a:ext cx="3206024" cy="21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 descr="File:Bears fightin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825" y="2453399"/>
            <a:ext cx="2802772" cy="210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258250" y="258248"/>
            <a:ext cx="8428499" cy="466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457200" rtl="0">
              <a:spcBef>
                <a:spcPts val="0"/>
              </a:spcBef>
              <a:buNone/>
            </a:pPr>
            <a:r>
              <a:rPr lang="en" sz="4800" dirty="0"/>
              <a:t>xióngmāo= panda</a:t>
            </a:r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2743200" lvl="0" indent="457200">
              <a:spcBef>
                <a:spcPts val="0"/>
              </a:spcBef>
              <a:buNone/>
            </a:pPr>
            <a:r>
              <a:rPr lang="en-US" sz="3600" dirty="0"/>
              <a:t>x</a:t>
            </a:r>
            <a:r>
              <a:rPr lang="en" sz="3600" dirty="0" smtClean="0"/>
              <a:t>iōngmáo = </a:t>
            </a:r>
            <a:r>
              <a:rPr lang="en" sz="3600" dirty="0"/>
              <a:t>hairy chest  </a:t>
            </a:r>
          </a:p>
        </p:txBody>
      </p:sp>
      <p:pic>
        <p:nvPicPr>
          <p:cNvPr id="192" name="Shape 192" descr="Panda, Bamboo, Food, Asia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0475" y="408900"/>
            <a:ext cx="1496925" cy="193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Pelty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268" y="2265100"/>
            <a:ext cx="1920749" cy="25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223625" y="155625"/>
            <a:ext cx="8721600" cy="104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674EA7"/>
                </a:solidFill>
              </a:rPr>
              <a:t>Practice, practice, practice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 dirty="0" smtClean="0"/>
              <a:t> bā   </a:t>
            </a:r>
            <a:r>
              <a:rPr lang="en" dirty="0"/>
              <a:t>bá   bǎ   bà		</a:t>
            </a:r>
            <a:r>
              <a:rPr lang="en" dirty="0" smtClean="0"/>
              <a:t>2</a:t>
            </a:r>
            <a:r>
              <a:rPr lang="en" dirty="0"/>
              <a:t>) mā  má  mǎ  mà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3) nī  ní  nǐ  nì			</a:t>
            </a:r>
            <a:r>
              <a:rPr lang="en" dirty="0" smtClean="0"/>
              <a:t>4</a:t>
            </a:r>
            <a:r>
              <a:rPr lang="en" dirty="0"/>
              <a:t>) wō  wó  wǒ  wò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5) lā  lá  lǎ  là			</a:t>
            </a:r>
            <a:r>
              <a:rPr lang="en" dirty="0" smtClean="0"/>
              <a:t>6</a:t>
            </a:r>
            <a:r>
              <a:rPr lang="en" dirty="0"/>
              <a:t>) </a:t>
            </a:r>
            <a:r>
              <a:rPr lang="en" dirty="0">
                <a:solidFill>
                  <a:srgbClr val="51535D"/>
                </a:solidFill>
              </a:rPr>
              <a:t>hē  hé  hě  hè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674EA7"/>
                </a:solidFill>
              </a:rPr>
              <a:t>More practice…..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199" y="1297780"/>
            <a:ext cx="8468591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arenR"/>
            </a:pPr>
            <a:r>
              <a:rPr lang="en" sz="2400" dirty="0">
                <a:solidFill>
                  <a:srgbClr val="51535D"/>
                </a:solidFill>
              </a:rPr>
              <a:t>xuē  xué  xuě  xuè		2) lāo  láo  lǎo  lào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1535D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51535D"/>
                </a:solidFill>
              </a:rPr>
              <a:t>3) hēn  hén  hěn  hèn	</a:t>
            </a:r>
            <a:r>
              <a:rPr lang="en" sz="2400" dirty="0" smtClean="0">
                <a:solidFill>
                  <a:srgbClr val="51535D"/>
                </a:solidFill>
              </a:rPr>
              <a:t>	4</a:t>
            </a:r>
            <a:r>
              <a:rPr lang="en" sz="2400" dirty="0">
                <a:solidFill>
                  <a:srgbClr val="51535D"/>
                </a:solidFill>
              </a:rPr>
              <a:t>) xiōng xióng xiǒng xiòng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1535D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51535D"/>
                </a:solidFill>
              </a:rPr>
              <a:t>5) jiāng  jiáng  jiǎng  jiàng	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51535D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51535D"/>
                </a:solidFill>
              </a:rPr>
              <a:t>6) chāng  cháng  chǎng  chàng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674EA7"/>
                </a:solidFill>
              </a:rPr>
              <a:t>Practice Identify </a:t>
            </a:r>
            <a:r>
              <a:rPr lang="en" b="1" dirty="0" smtClean="0">
                <a:solidFill>
                  <a:srgbClr val="674EA7"/>
                </a:solidFill>
              </a:rPr>
              <a:t>Tones</a:t>
            </a:r>
            <a:endParaRPr lang="en" b="1" dirty="0">
              <a:solidFill>
                <a:srgbClr val="674EA7"/>
              </a:solidFill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en" dirty="0"/>
              <a:t>I will say a </a:t>
            </a:r>
            <a:r>
              <a:rPr lang="en" dirty="0" smtClean="0"/>
              <a:t>number 0-10, </a:t>
            </a:r>
            <a:r>
              <a:rPr lang="en" dirty="0"/>
              <a:t>you hold up your fingers to indicate 1st, 2nd, 3rd or 4th tone. </a:t>
            </a:r>
          </a:p>
        </p:txBody>
      </p:sp>
      <p:pic>
        <p:nvPicPr>
          <p:cNvPr id="258" name="Shape 258" descr="tone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362" y="2759335"/>
            <a:ext cx="486727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695738"/>
            <a:ext cx="4007439" cy="335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24" y="590131"/>
            <a:ext cx="3873563" cy="372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648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674EA7"/>
                </a:solidFill>
              </a:rPr>
              <a:t>Tones Whiteboard Race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The class will be divided into teams.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I will say a word, and everyone will write on their whiteboard which tone they think they hear.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As soon as the ENTIRE TEAM has their hands up, I will check to see if they are correct. If everyone has the right tone, they win a point. If not, I move to the next team that’s ready. </a:t>
            </a:r>
          </a:p>
          <a:p>
            <a:pPr marL="457200" lvl="0" indent="-381000">
              <a:spcBef>
                <a:spcPts val="0"/>
              </a:spcBef>
              <a:buSzPct val="100000"/>
              <a:buChar char="-"/>
            </a:pPr>
            <a:r>
              <a:rPr lang="en" sz="2400"/>
              <a:t>The winning team will be awarded HOUSE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01625" y="138898"/>
            <a:ext cx="8229600" cy="456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4800" b="1" dirty="0">
                <a:solidFill>
                  <a:srgbClr val="351C75"/>
                </a:solidFill>
              </a:rPr>
              <a:t>Why do we need </a:t>
            </a:r>
            <a:r>
              <a:rPr lang="en-US" sz="4800" b="1" dirty="0" err="1">
                <a:solidFill>
                  <a:srgbClr val="351C75"/>
                </a:solidFill>
              </a:rPr>
              <a:t>pīnyīn</a:t>
            </a:r>
            <a:r>
              <a:rPr lang="en" sz="4800" b="1" dirty="0" smtClean="0">
                <a:solidFill>
                  <a:srgbClr val="351C75"/>
                </a:solidFill>
              </a:rPr>
              <a:t>??</a:t>
            </a:r>
            <a:endParaRPr lang="en" sz="4800" b="1" dirty="0">
              <a:solidFill>
                <a:srgbClr val="351C75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/>
            <a:r>
              <a:rPr lang="en" dirty="0" smtClean="0"/>
              <a:t>- </a:t>
            </a:r>
            <a:r>
              <a:rPr lang="en-US" dirty="0" err="1"/>
              <a:t>P</a:t>
            </a:r>
            <a:r>
              <a:rPr lang="en-US" dirty="0" err="1" smtClean="0"/>
              <a:t>īnyīn</a:t>
            </a:r>
            <a:r>
              <a:rPr lang="en" dirty="0" smtClean="0"/>
              <a:t> </a:t>
            </a:r>
            <a:r>
              <a:rPr lang="en" dirty="0"/>
              <a:t>will help us know how the characters sound (since we can’t sound out words like we do in </a:t>
            </a:r>
            <a:r>
              <a:rPr lang="en" dirty="0" smtClean="0"/>
              <a:t>English).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/>
            <a:r>
              <a:rPr lang="en" dirty="0"/>
              <a:t>-We will learn more about </a:t>
            </a:r>
            <a:r>
              <a:rPr lang="en-US" dirty="0" err="1"/>
              <a:t>pīnyīn</a:t>
            </a:r>
            <a:r>
              <a:rPr lang="en" dirty="0" smtClean="0"/>
              <a:t> </a:t>
            </a:r>
            <a:r>
              <a:rPr lang="en" dirty="0"/>
              <a:t>as we start to learn new Chinese vocabulary.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b="1" dirty="0">
                <a:solidFill>
                  <a:srgbClr val="674EA7"/>
                </a:solidFill>
              </a:rPr>
              <a:t>Examples of </a:t>
            </a:r>
            <a:r>
              <a:rPr lang="en" b="1" dirty="0" smtClean="0">
                <a:solidFill>
                  <a:srgbClr val="674EA7"/>
                </a:solidFill>
              </a:rPr>
              <a:t>“</a:t>
            </a:r>
            <a:r>
              <a:rPr lang="en-US" b="1" dirty="0" err="1">
                <a:solidFill>
                  <a:srgbClr val="674EA7"/>
                </a:solidFill>
              </a:rPr>
              <a:t>pīnyīn</a:t>
            </a:r>
            <a:r>
              <a:rPr lang="en" b="1" dirty="0" smtClean="0">
                <a:solidFill>
                  <a:srgbClr val="674EA7"/>
                </a:solidFill>
              </a:rPr>
              <a:t>”</a:t>
            </a:r>
            <a:endParaRPr lang="en" b="1" dirty="0">
              <a:solidFill>
                <a:srgbClr val="674EA7"/>
              </a:solidFill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97775"/>
            <a:ext cx="12750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我</a:t>
            </a:r>
            <a:br>
              <a:rPr lang="en" sz="4800"/>
            </a:br>
            <a:r>
              <a:rPr lang="en" sz="4800"/>
              <a:t>他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你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學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718700" y="1369575"/>
            <a:ext cx="7129800" cy="33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>
                <a:latin typeface="Georgia"/>
                <a:ea typeface="Georgia"/>
                <a:cs typeface="Georgia"/>
                <a:sym typeface="Georgia"/>
              </a:rPr>
              <a:t>= </a:t>
            </a:r>
            <a:r>
              <a:rPr lang="en" sz="4800" dirty="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rPr>
              <a:t>wǒ</a:t>
            </a:r>
          </a:p>
          <a:p>
            <a:pPr lvl="0">
              <a:spcBef>
                <a:spcPts val="0"/>
              </a:spcBef>
              <a:buNone/>
            </a:pPr>
            <a:r>
              <a:rPr lang="en" sz="4800" dirty="0">
                <a:latin typeface="Georgia"/>
                <a:ea typeface="Georgia"/>
                <a:cs typeface="Georgia"/>
                <a:sym typeface="Georgia"/>
              </a:rPr>
              <a:t>= </a:t>
            </a:r>
            <a:r>
              <a:rPr lang="en" sz="4800" dirty="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rPr>
              <a:t>tā</a:t>
            </a:r>
          </a:p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latin typeface="Georgia"/>
                <a:ea typeface="Georgia"/>
                <a:cs typeface="Georgia"/>
                <a:sym typeface="Georgia"/>
              </a:rPr>
              <a:t>= </a:t>
            </a:r>
            <a:r>
              <a:rPr lang="en" sz="4800" dirty="0" smtClean="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rPr>
              <a:t>nǐ</a:t>
            </a:r>
            <a:endParaRPr lang="en" sz="4800" dirty="0">
              <a:solidFill>
                <a:srgbClr val="51535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latin typeface="Georgia"/>
                <a:ea typeface="Georgia"/>
                <a:cs typeface="Georgia"/>
                <a:sym typeface="Georgia"/>
              </a:rPr>
              <a:t>= </a:t>
            </a:r>
            <a:r>
              <a:rPr lang="en" sz="4800" dirty="0" smtClean="0">
                <a:solidFill>
                  <a:srgbClr val="51535D"/>
                </a:solidFill>
                <a:latin typeface="Georgia"/>
                <a:ea typeface="Georgia"/>
                <a:cs typeface="Georgia"/>
                <a:sym typeface="Georgia"/>
              </a:rPr>
              <a:t>xué</a:t>
            </a:r>
            <a:endParaRPr lang="en" sz="4800" dirty="0">
              <a:solidFill>
                <a:srgbClr val="51535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Consonant Sounds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75571"/>
              </p:ext>
            </p:extLst>
          </p:nvPr>
        </p:nvGraphicFramePr>
        <p:xfrm>
          <a:off x="715619" y="1200227"/>
          <a:ext cx="7911545" cy="3114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309">
                  <a:extLst>
                    <a:ext uri="{9D8B030D-6E8A-4147-A177-3AD203B41FA5}">
                      <a16:colId xmlns:a16="http://schemas.microsoft.com/office/drawing/2014/main" val="2933738763"/>
                    </a:ext>
                  </a:extLst>
                </a:gridCol>
                <a:gridCol w="1582309">
                  <a:extLst>
                    <a:ext uri="{9D8B030D-6E8A-4147-A177-3AD203B41FA5}">
                      <a16:colId xmlns:a16="http://schemas.microsoft.com/office/drawing/2014/main" val="395310626"/>
                    </a:ext>
                  </a:extLst>
                </a:gridCol>
                <a:gridCol w="1582309">
                  <a:extLst>
                    <a:ext uri="{9D8B030D-6E8A-4147-A177-3AD203B41FA5}">
                      <a16:colId xmlns:a16="http://schemas.microsoft.com/office/drawing/2014/main" val="638162593"/>
                    </a:ext>
                  </a:extLst>
                </a:gridCol>
                <a:gridCol w="1582309">
                  <a:extLst>
                    <a:ext uri="{9D8B030D-6E8A-4147-A177-3AD203B41FA5}">
                      <a16:colId xmlns:a16="http://schemas.microsoft.com/office/drawing/2014/main" val="3365111877"/>
                    </a:ext>
                  </a:extLst>
                </a:gridCol>
                <a:gridCol w="1582309">
                  <a:extLst>
                    <a:ext uri="{9D8B030D-6E8A-4147-A177-3AD203B41FA5}">
                      <a16:colId xmlns:a16="http://schemas.microsoft.com/office/drawing/2014/main" val="4200993658"/>
                    </a:ext>
                  </a:extLst>
                </a:gridCol>
              </a:tblGrid>
              <a:tr h="770539">
                <a:tc rowSpan="7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Consonants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Pronunciation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Sound </a:t>
                      </a:r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Pīnyīn</a:t>
                      </a:r>
                      <a:r>
                        <a:rPr lang="en-US" dirty="0" smtClean="0"/>
                        <a:t> Example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31379"/>
                  </a:ext>
                </a:extLst>
              </a:tr>
              <a:tr h="3906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“i</a:t>
                      </a:r>
                      <a:r>
                        <a:rPr lang="en-US" u="sng" dirty="0" smtClean="0"/>
                        <a:t>ts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sng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</a:t>
                      </a:r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óng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(from)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986212"/>
                  </a:ext>
                </a:extLst>
              </a:tr>
              <a:tr h="3906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</a:t>
                      </a:r>
                      <a:r>
                        <a:rPr lang="en-US" u="sng" dirty="0" smtClean="0"/>
                        <a:t>ch</a:t>
                      </a:r>
                      <a:r>
                        <a:rPr lang="en-US" dirty="0" smtClean="0"/>
                        <a:t>eese”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sng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</a:t>
                      </a:r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ù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(go)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05801"/>
                  </a:ext>
                </a:extLst>
              </a:tr>
              <a:tr h="3906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“J</a:t>
                      </a:r>
                      <a:r>
                        <a:rPr lang="en-US" u="sng" dirty="0" smtClean="0"/>
                        <a:t>une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</a:t>
                      </a:r>
                      <a:r>
                        <a:rPr lang="en-US" sz="1400" b="0" i="0" u="sng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ún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(cloud)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445194"/>
                  </a:ext>
                </a:extLst>
              </a:tr>
              <a:tr h="3906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</a:t>
                      </a:r>
                      <a:r>
                        <a:rPr lang="en-US" u="sng" dirty="0" smtClean="0"/>
                        <a:t>sh</a:t>
                      </a:r>
                      <a:r>
                        <a:rPr lang="en-US" dirty="0" smtClean="0"/>
                        <a:t>eep”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sng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</a:t>
                      </a:r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iǎng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(think)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516061"/>
                  </a:ext>
                </a:extLst>
              </a:tr>
              <a:tr h="3906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“w</a:t>
                      </a:r>
                      <a:r>
                        <a:rPr lang="en-US" u="none" dirty="0" smtClean="0"/>
                        <a:t>oo</a:t>
                      </a:r>
                      <a:r>
                        <a:rPr lang="en-US" u="sng" dirty="0" smtClean="0"/>
                        <a:t>ds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sng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z</a:t>
                      </a:r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uò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(sit)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64572"/>
                  </a:ext>
                </a:extLst>
              </a:tr>
              <a:tr h="3906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“fu</a:t>
                      </a:r>
                      <a:r>
                        <a:rPr lang="en-US" u="sng" dirty="0" smtClean="0"/>
                        <a:t>dge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sng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zh</a:t>
                      </a:r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ù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(live)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163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7112" y="4625009"/>
            <a:ext cx="530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“v” and “</a:t>
            </a:r>
            <a:r>
              <a:rPr lang="en-US" dirty="0" err="1" smtClean="0"/>
              <a:t>th</a:t>
            </a:r>
            <a:r>
              <a:rPr lang="en-US" dirty="0" smtClean="0"/>
              <a:t>” sounds don’t exist in the Chinese language.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5999" y="1954696"/>
            <a:ext cx="6341165" cy="41677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5997" y="2767382"/>
            <a:ext cx="6341165" cy="384313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5997" y="3151695"/>
            <a:ext cx="6341165" cy="384313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15817" y="3539321"/>
            <a:ext cx="6341165" cy="384313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5996" y="3920321"/>
            <a:ext cx="6341165" cy="384313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5997" y="2371474"/>
            <a:ext cx="6341165" cy="39416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Sounds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3" y="1144319"/>
            <a:ext cx="7885043" cy="3334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4" b="30981"/>
          <a:stretch/>
        </p:blipFill>
        <p:spPr>
          <a:xfrm>
            <a:off x="549963" y="2007704"/>
            <a:ext cx="7885043" cy="967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5" b="59399"/>
          <a:stretch/>
        </p:blipFill>
        <p:spPr>
          <a:xfrm>
            <a:off x="549962" y="2975113"/>
            <a:ext cx="7885043" cy="490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2956" y="4596110"/>
            <a:ext cx="6202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the “e” is at the end of a word, it makes the “uh” sound – like “cup”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5305" y="1344163"/>
            <a:ext cx="2107096" cy="36279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w</a:t>
            </a:r>
            <a:r>
              <a:rPr lang="en-US" dirty="0" err="1" smtClean="0"/>
              <a:t>ǒ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n</a:t>
            </a:r>
            <a:r>
              <a:rPr lang="en-US" dirty="0" err="1" smtClean="0"/>
              <a:t>ǐ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/>
              <a:t>t</a:t>
            </a:r>
            <a:r>
              <a:rPr lang="en-US" dirty="0" err="1" smtClean="0"/>
              <a:t>ā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/>
              <a:t>m</a:t>
            </a:r>
            <a:r>
              <a:rPr lang="en-US" dirty="0" err="1" smtClean="0"/>
              <a:t>én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/>
              <a:t>z</a:t>
            </a:r>
            <a:r>
              <a:rPr lang="en-US" dirty="0" err="1" smtClean="0"/>
              <a:t>hè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/>
              <a:t>nà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/>
              <a:t>líng</a:t>
            </a:r>
            <a:r>
              <a:rPr lang="en-US" dirty="0"/>
              <a:t>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705061" y="1344163"/>
            <a:ext cx="2107096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3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 smtClean="0"/>
              <a:t>8.  </a:t>
            </a:r>
            <a:r>
              <a:rPr lang="en-US" dirty="0" err="1" smtClean="0"/>
              <a:t>èr</a:t>
            </a:r>
            <a:r>
              <a:rPr lang="en-US" dirty="0" smtClean="0"/>
              <a:t> </a:t>
            </a:r>
          </a:p>
          <a:p>
            <a:r>
              <a:rPr lang="en-US" dirty="0" smtClean="0"/>
              <a:t>9.  </a:t>
            </a:r>
            <a:r>
              <a:rPr lang="en-US" dirty="0" err="1"/>
              <a:t>l</a:t>
            </a:r>
            <a:r>
              <a:rPr lang="en-US" dirty="0" err="1" smtClean="0"/>
              <a:t>ǐ</a:t>
            </a:r>
            <a:endParaRPr lang="en-US" dirty="0" smtClean="0"/>
          </a:p>
          <a:p>
            <a:r>
              <a:rPr lang="en-US" dirty="0" smtClean="0"/>
              <a:t>10. me</a:t>
            </a:r>
          </a:p>
          <a:p>
            <a:r>
              <a:rPr lang="en-US" dirty="0" smtClean="0"/>
              <a:t>11. de</a:t>
            </a:r>
            <a:endParaRPr lang="en-US" dirty="0"/>
          </a:p>
          <a:p>
            <a:r>
              <a:rPr lang="en-US" dirty="0" smtClean="0"/>
              <a:t>12. le </a:t>
            </a:r>
          </a:p>
          <a:p>
            <a:r>
              <a:rPr lang="en-US" dirty="0" smtClean="0"/>
              <a:t>13. </a:t>
            </a:r>
            <a:r>
              <a:rPr lang="en-US" dirty="0" err="1" smtClean="0"/>
              <a:t>qī</a:t>
            </a:r>
            <a:r>
              <a:rPr lang="en-US" dirty="0" smtClean="0"/>
              <a:t> </a:t>
            </a:r>
          </a:p>
          <a:p>
            <a:r>
              <a:rPr lang="en-US" dirty="0" smtClean="0"/>
              <a:t>14. </a:t>
            </a:r>
            <a:r>
              <a:rPr lang="en-US" dirty="0" err="1"/>
              <a:t>jiǔ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4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Combinations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9342"/>
              </p:ext>
            </p:extLst>
          </p:nvPr>
        </p:nvGraphicFramePr>
        <p:xfrm>
          <a:off x="1060174" y="1136094"/>
          <a:ext cx="7189305" cy="369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861">
                  <a:extLst>
                    <a:ext uri="{9D8B030D-6E8A-4147-A177-3AD203B41FA5}">
                      <a16:colId xmlns:a16="http://schemas.microsoft.com/office/drawing/2014/main" val="62422848"/>
                    </a:ext>
                  </a:extLst>
                </a:gridCol>
                <a:gridCol w="1437861">
                  <a:extLst>
                    <a:ext uri="{9D8B030D-6E8A-4147-A177-3AD203B41FA5}">
                      <a16:colId xmlns:a16="http://schemas.microsoft.com/office/drawing/2014/main" val="3891515114"/>
                    </a:ext>
                  </a:extLst>
                </a:gridCol>
                <a:gridCol w="1437861">
                  <a:extLst>
                    <a:ext uri="{9D8B030D-6E8A-4147-A177-3AD203B41FA5}">
                      <a16:colId xmlns:a16="http://schemas.microsoft.com/office/drawing/2014/main" val="288415877"/>
                    </a:ext>
                  </a:extLst>
                </a:gridCol>
                <a:gridCol w="1437861">
                  <a:extLst>
                    <a:ext uri="{9D8B030D-6E8A-4147-A177-3AD203B41FA5}">
                      <a16:colId xmlns:a16="http://schemas.microsoft.com/office/drawing/2014/main" val="177666395"/>
                    </a:ext>
                  </a:extLst>
                </a:gridCol>
                <a:gridCol w="1437861">
                  <a:extLst>
                    <a:ext uri="{9D8B030D-6E8A-4147-A177-3AD203B41FA5}">
                      <a16:colId xmlns:a16="http://schemas.microsoft.com/office/drawing/2014/main" val="1904464374"/>
                    </a:ext>
                  </a:extLst>
                </a:gridCol>
              </a:tblGrid>
              <a:tr h="454336">
                <a:tc rowSpan="8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Vowel Combinations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Pronunciation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Sound </a:t>
                      </a:r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Pīnyīn</a:t>
                      </a:r>
                      <a:r>
                        <a:rPr lang="en-US" dirty="0" smtClean="0"/>
                        <a:t> Example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127459"/>
                  </a:ext>
                </a:extLst>
              </a:tr>
              <a:tr h="45433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“eye”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</a:t>
                      </a:r>
                      <a:r>
                        <a:rPr lang="en-US" sz="1400" b="0" i="0" u="sng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ǎi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(buy)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377715"/>
                  </a:ext>
                </a:extLst>
              </a:tr>
              <a:tr h="454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“cow”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gāo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(tall)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49182"/>
                  </a:ext>
                </a:extLst>
              </a:tr>
              <a:tr h="454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“hay”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lèi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(tired)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57238"/>
                  </a:ext>
                </a:extLst>
              </a:tr>
              <a:tr h="454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“yarn”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xià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(down)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672528"/>
                  </a:ext>
                </a:extLst>
              </a:tr>
              <a:tr h="45433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“flow”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gǒu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(dog)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721646"/>
                  </a:ext>
                </a:extLst>
              </a:tr>
              <a:tr h="45433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“yeah”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xiě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(write)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845577"/>
                  </a:ext>
                </a:extLst>
              </a:tr>
              <a:tr h="45433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“way”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shuǐ</a:t>
                      </a: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(water)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1165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86891" y="1641764"/>
            <a:ext cx="5762588" cy="45606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86891" y="2105609"/>
            <a:ext cx="5762588" cy="43641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6891" y="2567587"/>
            <a:ext cx="5762588" cy="43641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86891" y="3923512"/>
            <a:ext cx="5762588" cy="43641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86891" y="3029565"/>
            <a:ext cx="5762588" cy="43641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86891" y="3471537"/>
            <a:ext cx="5762588" cy="43641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3395" y="4336594"/>
            <a:ext cx="5762588" cy="498012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5305" y="1344163"/>
            <a:ext cx="2107096" cy="36279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p</a:t>
            </a:r>
            <a:r>
              <a:rPr lang="en-US" dirty="0" err="1" smtClean="0"/>
              <a:t>āi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</a:t>
            </a:r>
            <a:r>
              <a:rPr lang="en-US" dirty="0" err="1" smtClean="0"/>
              <a:t>āo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/>
              <a:t>m</a:t>
            </a:r>
            <a:r>
              <a:rPr lang="en-US" dirty="0" err="1" smtClean="0"/>
              <a:t>ěi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/>
              <a:t>j</a:t>
            </a:r>
            <a:r>
              <a:rPr lang="en-US" dirty="0" err="1" smtClean="0"/>
              <a:t>iā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/>
              <a:t>t</a:t>
            </a:r>
            <a:r>
              <a:rPr lang="en-US" dirty="0" err="1" smtClean="0"/>
              <a:t>óu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/>
              <a:t>jiě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/>
              <a:t>duì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705061" y="1344163"/>
            <a:ext cx="2107096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3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 smtClean="0"/>
              <a:t>8. </a:t>
            </a:r>
            <a:r>
              <a:rPr lang="en-US" dirty="0" err="1"/>
              <a:t>n</a:t>
            </a:r>
            <a:r>
              <a:rPr lang="en-US" dirty="0" err="1" smtClean="0"/>
              <a:t>ǎo</a:t>
            </a:r>
            <a:r>
              <a:rPr lang="en-US" dirty="0" smtClean="0"/>
              <a:t> </a:t>
            </a:r>
          </a:p>
          <a:p>
            <a:r>
              <a:rPr lang="en-US" dirty="0" smtClean="0"/>
              <a:t>9. </a:t>
            </a:r>
            <a:r>
              <a:rPr lang="en-US" dirty="0" err="1"/>
              <a:t>d</a:t>
            </a:r>
            <a:r>
              <a:rPr lang="en-US" dirty="0" err="1" smtClean="0"/>
              <a:t>iàn</a:t>
            </a:r>
            <a:endParaRPr lang="en-US" dirty="0" smtClean="0"/>
          </a:p>
          <a:p>
            <a:r>
              <a:rPr lang="en-US" dirty="0" smtClean="0"/>
              <a:t>10. </a:t>
            </a:r>
            <a:r>
              <a:rPr lang="en-US" dirty="0" err="1"/>
              <a:t>zhǐ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11. </a:t>
            </a:r>
            <a:r>
              <a:rPr lang="en-US" dirty="0" err="1"/>
              <a:t>c</a:t>
            </a:r>
            <a:r>
              <a:rPr lang="en-US" dirty="0" err="1" smtClean="0"/>
              <a:t>huáng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12. </a:t>
            </a:r>
            <a:r>
              <a:rPr lang="en-US" dirty="0" err="1"/>
              <a:t>cuò</a:t>
            </a:r>
            <a:r>
              <a:rPr lang="en-US" dirty="0" smtClean="0"/>
              <a:t> </a:t>
            </a:r>
          </a:p>
          <a:p>
            <a:r>
              <a:rPr lang="en-US" dirty="0" smtClean="0"/>
              <a:t>13. </a:t>
            </a:r>
            <a:r>
              <a:rPr lang="en-US" dirty="0" err="1"/>
              <a:t>cè</a:t>
            </a:r>
            <a:r>
              <a:rPr lang="en-US" dirty="0"/>
              <a:t> </a:t>
            </a:r>
            <a:r>
              <a:rPr lang="en-US" dirty="0" err="1"/>
              <a:t>suǒ</a:t>
            </a:r>
            <a:endParaRPr lang="en-US" dirty="0"/>
          </a:p>
          <a:p>
            <a:r>
              <a:rPr lang="en-US" dirty="0" smtClean="0"/>
              <a:t>14. </a:t>
            </a:r>
            <a:r>
              <a:rPr lang="en-US" dirty="0" err="1"/>
              <a:t>xǐ</a:t>
            </a:r>
            <a:r>
              <a:rPr lang="en-US" dirty="0"/>
              <a:t> </a:t>
            </a:r>
            <a:r>
              <a:rPr lang="en-US" dirty="0" err="1"/>
              <a:t>shǒu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735</Words>
  <Application>Microsoft Office PowerPoint</Application>
  <PresentationFormat>On-screen Show (16:9)</PresentationFormat>
  <Paragraphs>194</Paragraphs>
  <Slides>27</Slides>
  <Notes>20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Bodoni MT Condensed</vt:lpstr>
      <vt:lpstr>Anton</vt:lpstr>
      <vt:lpstr>Georgia</vt:lpstr>
      <vt:lpstr>Arial</vt:lpstr>
      <vt:lpstr>sketched</vt:lpstr>
      <vt:lpstr>INTRO TO PINYIN AND TONES</vt:lpstr>
      <vt:lpstr>#1 What is pīnyīn? </vt:lpstr>
      <vt:lpstr>PowerPoint Presentation</vt:lpstr>
      <vt:lpstr>Examples of “pīnyīn”</vt:lpstr>
      <vt:lpstr>Consonant Sounds</vt:lpstr>
      <vt:lpstr>Vowel Sounds</vt:lpstr>
      <vt:lpstr>Let’s Practice</vt:lpstr>
      <vt:lpstr>Vowel Combinations</vt:lpstr>
      <vt:lpstr>Let’s Practice</vt:lpstr>
      <vt:lpstr>Which one??? </vt:lpstr>
      <vt:lpstr>Which one???</vt:lpstr>
      <vt:lpstr>Which one???</vt:lpstr>
      <vt:lpstr>Which one???</vt:lpstr>
      <vt:lpstr>#2 What are tones?! </vt:lpstr>
      <vt:lpstr>PowerPoint Presentation</vt:lpstr>
      <vt:lpstr>PowerPoint Presentation</vt:lpstr>
      <vt:lpstr>PowerPoint Presentation</vt:lpstr>
      <vt:lpstr>Sometimes…</vt:lpstr>
      <vt:lpstr>shuìjiào = to sleep</vt:lpstr>
      <vt:lpstr>shōushi = pick up/clean up</vt:lpstr>
      <vt:lpstr>dàjiāhǎo!= Hey everyone!</vt:lpstr>
      <vt:lpstr>PowerPoint Presentation</vt:lpstr>
      <vt:lpstr>Practice, practice, practice</vt:lpstr>
      <vt:lpstr>More practice…..</vt:lpstr>
      <vt:lpstr>Practice Identify Tones</vt:lpstr>
      <vt:lpstr>PowerPoint Presentation</vt:lpstr>
      <vt:lpstr>Tones Whiteboard Race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TONES AND PINYIN</dc:title>
  <cp:lastModifiedBy>Queena Roquemore</cp:lastModifiedBy>
  <cp:revision>40</cp:revision>
  <dcterms:modified xsi:type="dcterms:W3CDTF">2021-08-19T14:43:05Z</dcterms:modified>
</cp:coreProperties>
</file>