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eena Roquemore" initials="QR" lastIdx="1" clrIdx="0">
    <p:extLst>
      <p:ext uri="{19B8F6BF-5375-455C-9EA6-DF929625EA0E}">
        <p15:presenceInfo xmlns:p15="http://schemas.microsoft.com/office/powerpoint/2012/main" userId="Queena Roquemo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2T09:37:23.868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2T09:37:23.868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ja-JP" altLang="en-US" dirty="0" smtClean="0"/>
              <a:t>高老</a:t>
            </a:r>
            <a:r>
              <a:rPr lang="ja-JP" altLang="en-US" b="1" dirty="0" smtClean="0"/>
              <a:t>师 </a:t>
            </a:r>
            <a:r>
              <a:rPr lang="en-US" altLang="ja-JP" dirty="0" smtClean="0"/>
              <a:t>(Mrs. Roquemore)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68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65513"/>
            <a:ext cx="100584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Plural Pronoun Possessives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87484"/>
            <a:ext cx="10058400" cy="46385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Mandarin Chinese, </a:t>
            </a:r>
            <a:r>
              <a:rPr lang="en-US" dirty="0"/>
              <a:t>we use </a:t>
            </a:r>
            <a:r>
              <a:rPr lang="en-US" dirty="0" smtClean="0"/>
              <a:t>the word </a:t>
            </a:r>
            <a:r>
              <a:rPr lang="en-US" b="1" dirty="0" smtClean="0"/>
              <a:t>“de (</a:t>
            </a:r>
            <a:r>
              <a:rPr lang="ja-JP" altLang="en-US" b="1" dirty="0"/>
              <a:t>的</a:t>
            </a:r>
            <a:r>
              <a:rPr lang="en-US" b="1" dirty="0" smtClean="0"/>
              <a:t>)” </a:t>
            </a:r>
            <a:r>
              <a:rPr lang="en-US" dirty="0" smtClean="0"/>
              <a:t>to show that something </a:t>
            </a:r>
            <a:r>
              <a:rPr lang="en-US" i="1" dirty="0" smtClean="0"/>
              <a:t>belongs</a:t>
            </a:r>
            <a:r>
              <a:rPr lang="en-US" dirty="0" smtClean="0"/>
              <a:t> to someone or something.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ja-JP" altLang="en-US" dirty="0" smtClean="0"/>
              <a:t>我们</a:t>
            </a:r>
            <a:r>
              <a:rPr lang="ja-JP" altLang="en-US" dirty="0"/>
              <a:t>的</a:t>
            </a:r>
            <a:r>
              <a:rPr lang="en-US" altLang="ja-JP" dirty="0"/>
              <a:t> - </a:t>
            </a:r>
            <a:r>
              <a:rPr lang="en-US" altLang="ja-JP" dirty="0" err="1"/>
              <a:t>w</a:t>
            </a:r>
            <a:r>
              <a:rPr lang="en-US" dirty="0" err="1"/>
              <a:t>ǒ</a:t>
            </a:r>
            <a:r>
              <a:rPr lang="en-US" dirty="0" smtClean="0"/>
              <a:t> </a:t>
            </a:r>
            <a:r>
              <a:rPr lang="en-US" dirty="0"/>
              <a:t>men de</a:t>
            </a:r>
            <a:endParaRPr lang="en-US" altLang="ja-JP" dirty="0"/>
          </a:p>
          <a:p>
            <a:pPr lvl="1"/>
            <a:r>
              <a:rPr lang="en-US" dirty="0" smtClean="0"/>
              <a:t>Our/ours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ja-JP" altLang="en-US" dirty="0"/>
              <a:t>你</a:t>
            </a:r>
            <a:r>
              <a:rPr lang="ja-JP" altLang="en-US" dirty="0" smtClean="0"/>
              <a:t>们</a:t>
            </a:r>
            <a:r>
              <a:rPr lang="ja-JP" altLang="en-US" dirty="0"/>
              <a:t>的</a:t>
            </a:r>
            <a:r>
              <a:rPr lang="en-US" altLang="ja-JP" dirty="0"/>
              <a:t> - </a:t>
            </a:r>
            <a:r>
              <a:rPr lang="en-US" dirty="0" err="1" smtClean="0"/>
              <a:t>nǐ</a:t>
            </a:r>
            <a:r>
              <a:rPr lang="en-US" dirty="0" smtClean="0"/>
              <a:t> </a:t>
            </a:r>
            <a:r>
              <a:rPr lang="en-US" dirty="0"/>
              <a:t>men </a:t>
            </a:r>
            <a:r>
              <a:rPr lang="en-US" dirty="0" smtClean="0"/>
              <a:t>de</a:t>
            </a:r>
            <a:r>
              <a:rPr lang="en-US" altLang="ja-JP" dirty="0" smtClean="0"/>
              <a:t> </a:t>
            </a:r>
          </a:p>
          <a:p>
            <a:pPr lvl="1"/>
            <a:r>
              <a:rPr lang="en-US" dirty="0" smtClean="0"/>
              <a:t>Your/yours/</a:t>
            </a:r>
            <a:r>
              <a:rPr lang="en-US" dirty="0" err="1" smtClean="0"/>
              <a:t>y’all’s</a:t>
            </a:r>
            <a:r>
              <a:rPr lang="en-US" dirty="0" smtClean="0"/>
              <a:t>/you all’s/you guys’ (group)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ja-JP" altLang="en-US" u="sng" dirty="0" smtClean="0"/>
              <a:t>他</a:t>
            </a:r>
            <a:r>
              <a:rPr lang="ja-JP" altLang="en-US" dirty="0"/>
              <a:t>们</a:t>
            </a:r>
            <a:r>
              <a:rPr lang="ja-JP" altLang="en-US" dirty="0" smtClean="0"/>
              <a:t>的</a:t>
            </a:r>
            <a:r>
              <a:rPr lang="en-US" altLang="ja-JP" dirty="0"/>
              <a:t> </a:t>
            </a:r>
            <a:r>
              <a:rPr lang="en-US" altLang="ja-JP" dirty="0" smtClean="0"/>
              <a:t>- </a:t>
            </a:r>
            <a:r>
              <a:rPr lang="en-US" dirty="0" err="1" smtClean="0"/>
              <a:t>tā</a:t>
            </a:r>
            <a:r>
              <a:rPr lang="en-US" dirty="0" smtClean="0"/>
              <a:t> men de</a:t>
            </a:r>
            <a:endParaRPr lang="en-US" altLang="ja-JP" dirty="0" smtClean="0"/>
          </a:p>
          <a:p>
            <a:pPr lvl="1"/>
            <a:r>
              <a:rPr lang="en-US" dirty="0" smtClean="0"/>
              <a:t>Their/theirs (includes all males </a:t>
            </a:r>
            <a:r>
              <a:rPr lang="en-US" u="sng" dirty="0" smtClean="0"/>
              <a:t>or</a:t>
            </a:r>
            <a:r>
              <a:rPr lang="en-US" dirty="0" smtClean="0"/>
              <a:t> males &amp; females)</a:t>
            </a:r>
          </a:p>
          <a:p>
            <a:r>
              <a:rPr lang="ja-JP" altLang="en-US" u="sng" dirty="0" smtClean="0"/>
              <a:t>她</a:t>
            </a:r>
            <a:r>
              <a:rPr lang="ja-JP" altLang="en-US" dirty="0" smtClean="0"/>
              <a:t>们</a:t>
            </a:r>
            <a:r>
              <a:rPr lang="ja-JP" altLang="en-US" dirty="0"/>
              <a:t>的</a:t>
            </a:r>
            <a:r>
              <a:rPr lang="en-US" altLang="ja-JP" dirty="0"/>
              <a:t> - </a:t>
            </a:r>
            <a:r>
              <a:rPr lang="en-US" dirty="0" err="1"/>
              <a:t>tā</a:t>
            </a:r>
            <a:r>
              <a:rPr lang="en-US" dirty="0"/>
              <a:t> men </a:t>
            </a:r>
            <a:r>
              <a:rPr lang="en-US" dirty="0" smtClean="0"/>
              <a:t>de </a:t>
            </a:r>
          </a:p>
          <a:p>
            <a:pPr lvl="1"/>
            <a:r>
              <a:rPr lang="en-US" dirty="0"/>
              <a:t>Their/theirs </a:t>
            </a:r>
            <a:r>
              <a:rPr lang="en-US" dirty="0" smtClean="0"/>
              <a:t>(all females)</a:t>
            </a:r>
            <a:endParaRPr lang="en-US" sz="1600" dirty="0" smtClean="0"/>
          </a:p>
          <a:p>
            <a:r>
              <a:rPr lang="ja-JP" altLang="en-US" u="sng" dirty="0" smtClean="0"/>
              <a:t>它</a:t>
            </a:r>
            <a:r>
              <a:rPr lang="ja-JP" altLang="en-US" dirty="0"/>
              <a:t>们</a:t>
            </a:r>
            <a:r>
              <a:rPr lang="ja-JP" altLang="en-US" dirty="0" smtClean="0"/>
              <a:t>的 </a:t>
            </a:r>
            <a:r>
              <a:rPr lang="en-US" altLang="ja-JP" dirty="0" smtClean="0"/>
              <a:t>- </a:t>
            </a:r>
            <a:r>
              <a:rPr lang="en-US" dirty="0" err="1"/>
              <a:t>tā</a:t>
            </a:r>
            <a:r>
              <a:rPr lang="en-US" dirty="0"/>
              <a:t> </a:t>
            </a:r>
            <a:r>
              <a:rPr lang="en-US" dirty="0" smtClean="0"/>
              <a:t>men de</a:t>
            </a:r>
          </a:p>
          <a:p>
            <a:pPr lvl="1"/>
            <a:r>
              <a:rPr lang="en-US" dirty="0"/>
              <a:t>Their/theirs </a:t>
            </a:r>
            <a:r>
              <a:rPr lang="en-US" dirty="0" smtClean="0"/>
              <a:t>(animals)</a:t>
            </a:r>
          </a:p>
        </p:txBody>
      </p:sp>
    </p:spTree>
    <p:extLst>
      <p:ext uri="{BB962C8B-B14F-4D97-AF65-F5344CB8AC3E}">
        <p14:creationId xmlns:p14="http://schemas.microsoft.com/office/powerpoint/2010/main" val="204906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199328"/>
            <a:ext cx="9068586" cy="25908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07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New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2103120"/>
            <a:ext cx="10421390" cy="415636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</a:t>
            </a:r>
            <a:r>
              <a:rPr lang="en-US" sz="2800" b="1" dirty="0" err="1"/>
              <a:t>mén</a:t>
            </a:r>
            <a:r>
              <a:rPr lang="en-US" sz="2800" b="1" dirty="0"/>
              <a:t> (</a:t>
            </a:r>
            <a:r>
              <a:rPr lang="ja-JP" altLang="en-US" sz="2800" b="1" dirty="0"/>
              <a:t>们</a:t>
            </a:r>
            <a:r>
              <a:rPr lang="en-US" sz="2800" b="1" dirty="0"/>
              <a:t>)</a:t>
            </a:r>
            <a:r>
              <a:rPr lang="en-US" sz="2800" dirty="0" smtClean="0"/>
              <a:t>” = turns a person into a “group” of people that they’re part of</a:t>
            </a:r>
          </a:p>
          <a:p>
            <a:endParaRPr lang="en-US" sz="2800" dirty="0" smtClean="0"/>
          </a:p>
          <a:p>
            <a:r>
              <a:rPr lang="en-US" sz="2800" dirty="0" smtClean="0"/>
              <a:t>“</a:t>
            </a:r>
            <a:r>
              <a:rPr lang="en-US" sz="2800" b="1" dirty="0" err="1" smtClean="0"/>
              <a:t>xiē</a:t>
            </a:r>
            <a:r>
              <a:rPr lang="en-US" sz="2800" b="1" dirty="0" smtClean="0"/>
              <a:t> </a:t>
            </a:r>
            <a:r>
              <a:rPr lang="en-US" sz="2800" b="1" dirty="0"/>
              <a:t>(</a:t>
            </a:r>
            <a:r>
              <a:rPr lang="ja-JP" altLang="en-US" sz="2800" b="1" dirty="0"/>
              <a:t>些</a:t>
            </a:r>
            <a:r>
              <a:rPr lang="en-US" sz="2800" b="1" dirty="0" smtClean="0"/>
              <a:t>)</a:t>
            </a:r>
            <a:r>
              <a:rPr lang="en-US" sz="2800" dirty="0" smtClean="0"/>
              <a:t>”</a:t>
            </a:r>
            <a:r>
              <a:rPr lang="en-US" sz="2800" b="1" dirty="0" smtClean="0"/>
              <a:t> </a:t>
            </a:r>
            <a:r>
              <a:rPr lang="en-US" sz="2800" dirty="0" smtClean="0"/>
              <a:t>= turns the words “this/</a:t>
            </a:r>
            <a:r>
              <a:rPr lang="en-US" sz="2800" dirty="0" err="1" smtClean="0"/>
              <a:t>zhè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ja-JP" altLang="en-US" sz="2800" b="1" dirty="0"/>
              <a:t>这</a:t>
            </a:r>
            <a:r>
              <a:rPr lang="en-US" sz="2800" dirty="0" smtClean="0"/>
              <a:t>)” &amp; “that/</a:t>
            </a:r>
            <a:r>
              <a:rPr lang="en-US" sz="2800" dirty="0" err="1" smtClean="0"/>
              <a:t>nà</a:t>
            </a:r>
            <a:r>
              <a:rPr lang="en-US" sz="2800" dirty="0" smtClean="0"/>
              <a:t> (</a:t>
            </a:r>
            <a:r>
              <a:rPr lang="ja-JP" altLang="en-US" sz="2800" dirty="0" smtClean="0"/>
              <a:t>那</a:t>
            </a:r>
            <a:r>
              <a:rPr lang="en-US" sz="2800" dirty="0" smtClean="0"/>
              <a:t>)” into multiples</a:t>
            </a:r>
          </a:p>
          <a:p>
            <a:endParaRPr lang="en-US" sz="2800" dirty="0" smtClean="0"/>
          </a:p>
          <a:p>
            <a:r>
              <a:rPr lang="en-US" sz="2800" dirty="0" smtClean="0"/>
              <a:t>“</a:t>
            </a:r>
            <a:r>
              <a:rPr lang="en-US" sz="2800" b="1" dirty="0"/>
              <a:t>de (</a:t>
            </a:r>
            <a:r>
              <a:rPr lang="ja-JP" altLang="en-US" sz="2800" b="1" dirty="0"/>
              <a:t>的</a:t>
            </a:r>
            <a:r>
              <a:rPr lang="en-US" sz="2800" b="1" dirty="0" smtClean="0"/>
              <a:t>)</a:t>
            </a:r>
            <a:r>
              <a:rPr lang="en-US" sz="2800" dirty="0" smtClean="0"/>
              <a:t>” = shows possession</a:t>
            </a:r>
          </a:p>
        </p:txBody>
      </p:sp>
    </p:spTree>
    <p:extLst>
      <p:ext uri="{BB962C8B-B14F-4D97-AF65-F5344CB8AC3E}">
        <p14:creationId xmlns:p14="http://schemas.microsoft.com/office/powerpoint/2010/main" val="180739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3496887" cy="3931920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 smtClean="0"/>
              <a:t>me/I</a:t>
            </a:r>
          </a:p>
          <a:p>
            <a:pPr marL="342900" indent="-342900">
              <a:buAutoNum type="arabicPeriod"/>
            </a:pPr>
            <a:r>
              <a:rPr lang="en-US" dirty="0" smtClean="0"/>
              <a:t>Our/ours</a:t>
            </a:r>
          </a:p>
          <a:p>
            <a:pPr marL="342900" indent="-342900">
              <a:buAutoNum type="arabicPeriod"/>
            </a:pPr>
            <a:r>
              <a:rPr lang="en-US" dirty="0" smtClean="0"/>
              <a:t>They</a:t>
            </a:r>
          </a:p>
          <a:p>
            <a:pPr marL="342900" indent="-342900">
              <a:buAutoNum type="arabicPeriod"/>
            </a:pPr>
            <a:r>
              <a:rPr lang="en-US" dirty="0" smtClean="0"/>
              <a:t>You all, you guys, </a:t>
            </a:r>
            <a:r>
              <a:rPr lang="en-US" dirty="0" err="1" smtClean="0"/>
              <a:t>y’all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They, them (female)</a:t>
            </a:r>
          </a:p>
          <a:p>
            <a:pPr marL="342900" indent="-342900">
              <a:buAutoNum type="arabicPeriod"/>
            </a:pPr>
            <a:r>
              <a:rPr lang="en-US" dirty="0" smtClean="0"/>
              <a:t>Your/Yours</a:t>
            </a:r>
          </a:p>
          <a:p>
            <a:pPr marL="342900" indent="-342900">
              <a:buAutoNum type="arabicPeriod"/>
            </a:pPr>
            <a:r>
              <a:rPr lang="en-US" dirty="0" smtClean="0"/>
              <a:t>His</a:t>
            </a:r>
          </a:p>
          <a:p>
            <a:pPr marL="342900" indent="-342900">
              <a:buAutoNum type="arabicPeriod"/>
            </a:pPr>
            <a:r>
              <a:rPr lang="en-US" dirty="0" smtClean="0"/>
              <a:t>It (animals, objects)</a:t>
            </a:r>
          </a:p>
          <a:p>
            <a:pPr marL="342900" indent="-342900">
              <a:buAutoNum type="arabicPeriod"/>
            </a:pPr>
            <a:r>
              <a:rPr lang="en-US" dirty="0" smtClean="0"/>
              <a:t>These</a:t>
            </a:r>
          </a:p>
          <a:p>
            <a:pPr marL="342900" indent="-342900">
              <a:buAutoNum type="arabicPeriod"/>
            </a:pPr>
            <a:r>
              <a:rPr lang="en-US" dirty="0" smtClean="0"/>
              <a:t>She/her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01738" y="2014193"/>
            <a:ext cx="3496887" cy="4212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 startAt="11"/>
            </a:pPr>
            <a:r>
              <a:rPr lang="en-US" dirty="0" smtClean="0"/>
              <a:t>You</a:t>
            </a:r>
          </a:p>
          <a:p>
            <a:pPr marL="342900" indent="-342900">
              <a:buAutoNum type="arabicPeriod" startAt="11"/>
            </a:pPr>
            <a:r>
              <a:rPr lang="en-US" dirty="0" smtClean="0"/>
              <a:t>My/mine</a:t>
            </a:r>
          </a:p>
          <a:p>
            <a:pPr marL="0" indent="0">
              <a:buNone/>
            </a:pPr>
            <a:r>
              <a:rPr lang="en-US" dirty="0" smtClean="0"/>
              <a:t>13. Those</a:t>
            </a:r>
          </a:p>
          <a:p>
            <a:pPr marL="0" indent="0">
              <a:buNone/>
            </a:pPr>
            <a:r>
              <a:rPr lang="en-US" dirty="0" smtClean="0"/>
              <a:t>14. This</a:t>
            </a:r>
          </a:p>
          <a:p>
            <a:pPr marL="0" indent="0">
              <a:buNone/>
            </a:pPr>
            <a:r>
              <a:rPr lang="en-US" dirty="0" smtClean="0"/>
              <a:t>15. Them/they (animals)</a:t>
            </a:r>
          </a:p>
          <a:p>
            <a:pPr marL="0" indent="0">
              <a:buNone/>
            </a:pPr>
            <a:r>
              <a:rPr lang="en-US" dirty="0" smtClean="0"/>
              <a:t>16. He/him</a:t>
            </a:r>
          </a:p>
          <a:p>
            <a:pPr marL="0" indent="0">
              <a:buNone/>
            </a:pPr>
            <a:r>
              <a:rPr lang="en-US" dirty="0" smtClean="0"/>
              <a:t>17. That</a:t>
            </a:r>
          </a:p>
          <a:p>
            <a:pPr marL="0" indent="0">
              <a:buNone/>
            </a:pPr>
            <a:r>
              <a:rPr lang="en-US" dirty="0" smtClean="0"/>
              <a:t>18. We/us</a:t>
            </a:r>
          </a:p>
          <a:p>
            <a:pPr marL="0" indent="0">
              <a:buNone/>
            </a:pPr>
            <a:r>
              <a:rPr lang="en-US" dirty="0" smtClean="0"/>
              <a:t>19. You all’s, you guys, </a:t>
            </a:r>
            <a:r>
              <a:rPr lang="en-US" dirty="0" err="1" smtClean="0"/>
              <a:t>y’all</a:t>
            </a:r>
            <a:r>
              <a:rPr lang="en-US" dirty="0" smtClean="0"/>
              <a:t>, your/yours (group)</a:t>
            </a:r>
          </a:p>
          <a:p>
            <a:pPr marL="0" indent="0">
              <a:buNone/>
            </a:pPr>
            <a:r>
              <a:rPr lang="en-US" dirty="0" smtClean="0"/>
              <a:t>20. Its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672945" y="2154252"/>
            <a:ext cx="3072939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21. Theirs</a:t>
            </a:r>
          </a:p>
          <a:p>
            <a:pPr marL="0" indent="0">
              <a:buNone/>
            </a:pPr>
            <a:r>
              <a:rPr lang="en-US" dirty="0" smtClean="0"/>
              <a:t>22. Hers</a:t>
            </a:r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410" y="3799109"/>
            <a:ext cx="3059504" cy="20863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5511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109" y="335023"/>
            <a:ext cx="10058400" cy="13716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053365"/>
              </p:ext>
            </p:extLst>
          </p:nvPr>
        </p:nvGraphicFramePr>
        <p:xfrm>
          <a:off x="1217352" y="1706623"/>
          <a:ext cx="10054708" cy="4512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728">
                  <a:extLst>
                    <a:ext uri="{9D8B030D-6E8A-4147-A177-3AD203B41FA5}">
                      <a16:colId xmlns:a16="http://schemas.microsoft.com/office/drawing/2014/main" val="1301032650"/>
                    </a:ext>
                  </a:extLst>
                </a:gridCol>
                <a:gridCol w="2876203">
                  <a:extLst>
                    <a:ext uri="{9D8B030D-6E8A-4147-A177-3AD203B41FA5}">
                      <a16:colId xmlns:a16="http://schemas.microsoft.com/office/drawing/2014/main" val="3055910178"/>
                    </a:ext>
                  </a:extLst>
                </a:gridCol>
                <a:gridCol w="2956100">
                  <a:extLst>
                    <a:ext uri="{9D8B030D-6E8A-4147-A177-3AD203B41FA5}">
                      <a16:colId xmlns:a16="http://schemas.microsoft.com/office/drawing/2014/main" val="2860102593"/>
                    </a:ext>
                  </a:extLst>
                </a:gridCol>
                <a:gridCol w="2513677">
                  <a:extLst>
                    <a:ext uri="{9D8B030D-6E8A-4147-A177-3AD203B41FA5}">
                      <a16:colId xmlns:a16="http://schemas.microsoft.com/office/drawing/2014/main" val="1591812334"/>
                    </a:ext>
                  </a:extLst>
                </a:gridCol>
              </a:tblGrid>
              <a:tr h="7196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 it Possessive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 it Plural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 the</a:t>
                      </a:r>
                      <a:r>
                        <a:rPr lang="en-US" baseline="0" dirty="0" smtClean="0"/>
                        <a:t> Plural</a:t>
                      </a:r>
                      <a:r>
                        <a:rPr lang="en-US" dirty="0" smtClean="0"/>
                        <a:t> Possessive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074486"/>
                  </a:ext>
                </a:extLst>
              </a:tr>
              <a:tr h="719641">
                <a:tc>
                  <a:txBody>
                    <a:bodyPr/>
                    <a:lstStyle/>
                    <a:p>
                      <a:r>
                        <a:rPr lang="en-US" dirty="0" smtClean="0"/>
                        <a:t>I/me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171651"/>
                  </a:ext>
                </a:extLst>
              </a:tr>
              <a:tr h="719641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90690"/>
                  </a:ext>
                </a:extLst>
              </a:tr>
              <a:tr h="719641">
                <a:tc>
                  <a:txBody>
                    <a:bodyPr/>
                    <a:lstStyle/>
                    <a:p>
                      <a:r>
                        <a:rPr lang="en-US" dirty="0" smtClean="0"/>
                        <a:t>He/She/It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177617"/>
                  </a:ext>
                </a:extLst>
              </a:tr>
              <a:tr h="719641">
                <a:tc>
                  <a:txBody>
                    <a:bodyPr/>
                    <a:lstStyle/>
                    <a:p>
                      <a:r>
                        <a:rPr lang="en-US" dirty="0" smtClean="0"/>
                        <a:t>This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079748"/>
                  </a:ext>
                </a:extLst>
              </a:tr>
              <a:tr h="719641">
                <a:tc>
                  <a:txBody>
                    <a:bodyPr/>
                    <a:lstStyle/>
                    <a:p>
                      <a:r>
                        <a:rPr lang="en-US" dirty="0" smtClean="0"/>
                        <a:t>That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155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1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Pronouns?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Pronouns = A word that substitutes as a noun/noun phrase</a:t>
            </a:r>
          </a:p>
          <a:p>
            <a:r>
              <a:rPr lang="en-US" dirty="0" smtClean="0"/>
              <a:t>English examples: </a:t>
            </a:r>
          </a:p>
          <a:p>
            <a:pPr lvl="1"/>
            <a:r>
              <a:rPr lang="en-US" dirty="0" smtClean="0"/>
              <a:t>He/him</a:t>
            </a:r>
          </a:p>
          <a:p>
            <a:pPr lvl="1"/>
            <a:r>
              <a:rPr lang="en-US" dirty="0" smtClean="0"/>
              <a:t>She/her</a:t>
            </a:r>
          </a:p>
          <a:p>
            <a:pPr lvl="1"/>
            <a:r>
              <a:rPr lang="en-US" dirty="0" smtClean="0"/>
              <a:t>They/them</a:t>
            </a:r>
          </a:p>
          <a:p>
            <a:pPr lvl="1"/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I/me</a:t>
            </a:r>
          </a:p>
          <a:p>
            <a:pPr lvl="1"/>
            <a:r>
              <a:rPr lang="en-US" dirty="0" smtClean="0"/>
              <a:t>You</a:t>
            </a:r>
          </a:p>
          <a:p>
            <a:pPr lvl="1"/>
            <a:r>
              <a:rPr lang="en-US" dirty="0" smtClean="0"/>
              <a:t>We/us</a:t>
            </a:r>
          </a:p>
          <a:p>
            <a:pPr lvl="1"/>
            <a:r>
              <a:rPr lang="en-US" dirty="0" smtClean="0"/>
              <a:t>This</a:t>
            </a:r>
          </a:p>
          <a:p>
            <a:pPr lvl="1"/>
            <a:r>
              <a:rPr lang="en-US" dirty="0" smtClean="0"/>
              <a:t>That </a:t>
            </a:r>
          </a:p>
          <a:p>
            <a:r>
              <a:rPr lang="en-US" dirty="0" smtClean="0"/>
              <a:t>Pronouns are also usually the </a:t>
            </a:r>
            <a:r>
              <a:rPr lang="en-US" b="1" dirty="0" smtClean="0"/>
              <a:t>subject</a:t>
            </a:r>
            <a:r>
              <a:rPr lang="en-US" dirty="0" smtClean="0"/>
              <a:t> of a sentence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subject</a:t>
            </a:r>
            <a:r>
              <a:rPr lang="en-US" dirty="0" smtClean="0"/>
              <a:t> = who/what a sentence is about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223" y="3311063"/>
            <a:ext cx="2723977" cy="27239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9212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Singular Chinese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I/me </a:t>
            </a:r>
            <a:r>
              <a:rPr lang="en-US" altLang="ja-JP" dirty="0" smtClean="0"/>
              <a:t>= </a:t>
            </a:r>
            <a:r>
              <a:rPr lang="en-US" altLang="ja-JP" dirty="0" err="1" smtClean="0"/>
              <a:t>w</a:t>
            </a:r>
            <a:r>
              <a:rPr lang="en-US" dirty="0" err="1" smtClean="0"/>
              <a:t>ǒ</a:t>
            </a:r>
            <a:r>
              <a:rPr lang="en-US" dirty="0"/>
              <a:t> (</a:t>
            </a:r>
            <a:r>
              <a:rPr lang="ja-JP" altLang="en-US" dirty="0"/>
              <a:t>我</a:t>
            </a:r>
            <a:r>
              <a:rPr lang="en-US" altLang="ja-JP" dirty="0"/>
              <a:t>)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altLang="ja-JP" dirty="0" smtClean="0"/>
              <a:t>= </a:t>
            </a:r>
            <a:r>
              <a:rPr lang="en-US" dirty="0" err="1" smtClean="0"/>
              <a:t>nǐ</a:t>
            </a:r>
            <a:r>
              <a:rPr lang="en-US" dirty="0"/>
              <a:t> (</a:t>
            </a:r>
            <a:r>
              <a:rPr lang="ja-JP" altLang="en-US" dirty="0"/>
              <a:t>你</a:t>
            </a:r>
            <a:r>
              <a:rPr lang="en-US" altLang="ja-JP" dirty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He/him </a:t>
            </a:r>
            <a:r>
              <a:rPr lang="en-US" altLang="ja-JP" dirty="0" smtClean="0"/>
              <a:t>= </a:t>
            </a:r>
            <a:r>
              <a:rPr lang="en-US" dirty="0" err="1"/>
              <a:t>tā</a:t>
            </a:r>
            <a:r>
              <a:rPr lang="en-US" dirty="0"/>
              <a:t> (</a:t>
            </a:r>
            <a:r>
              <a:rPr lang="ja-JP" altLang="en-US" dirty="0"/>
              <a:t>他</a:t>
            </a:r>
            <a:r>
              <a:rPr lang="en-US" altLang="ja-JP" dirty="0"/>
              <a:t>) </a:t>
            </a:r>
            <a:endParaRPr lang="en-US" dirty="0" smtClean="0"/>
          </a:p>
          <a:p>
            <a:r>
              <a:rPr lang="en-US" dirty="0" smtClean="0"/>
              <a:t>She/her </a:t>
            </a:r>
            <a:r>
              <a:rPr lang="en-US" altLang="ja-JP" dirty="0" smtClean="0"/>
              <a:t>= </a:t>
            </a:r>
            <a:r>
              <a:rPr lang="en-US" dirty="0" err="1"/>
              <a:t>tā</a:t>
            </a:r>
            <a:r>
              <a:rPr lang="en-US" dirty="0"/>
              <a:t> (</a:t>
            </a:r>
            <a:r>
              <a:rPr lang="ja-JP" altLang="en-US" dirty="0"/>
              <a:t>她</a:t>
            </a:r>
            <a:r>
              <a:rPr lang="en-US" dirty="0"/>
              <a:t>)</a:t>
            </a:r>
            <a:r>
              <a:rPr lang="en-US" altLang="ja-JP" dirty="0"/>
              <a:t>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altLang="ja-JP" dirty="0" smtClean="0"/>
              <a:t>= </a:t>
            </a:r>
            <a:r>
              <a:rPr lang="en-US" dirty="0" err="1"/>
              <a:t>tā</a:t>
            </a:r>
            <a:r>
              <a:rPr lang="en-US" dirty="0"/>
              <a:t> (</a:t>
            </a:r>
            <a:r>
              <a:rPr lang="ja-JP" altLang="en-US" dirty="0"/>
              <a:t>它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= </a:t>
            </a:r>
            <a:r>
              <a:rPr lang="en-US" dirty="0" err="1" smtClean="0"/>
              <a:t>zhè</a:t>
            </a:r>
            <a:r>
              <a:rPr lang="en-US" dirty="0"/>
              <a:t> (</a:t>
            </a:r>
            <a:r>
              <a:rPr lang="ja-JP" altLang="en-US" b="1" dirty="0"/>
              <a:t>这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That = </a:t>
            </a:r>
            <a:r>
              <a:rPr lang="en-US" dirty="0" err="1" smtClean="0"/>
              <a:t>nà</a:t>
            </a:r>
            <a:r>
              <a:rPr lang="en-US" dirty="0"/>
              <a:t> (</a:t>
            </a:r>
            <a:r>
              <a:rPr lang="ja-JP" altLang="en-US" dirty="0"/>
              <a:t>那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7384">
            <a:off x="6790944" y="2819595"/>
            <a:ext cx="3708031" cy="249896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03545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Make These Pronouns 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676400" cy="3931920"/>
          </a:xfrm>
        </p:spPr>
        <p:txBody>
          <a:bodyPr/>
          <a:lstStyle/>
          <a:p>
            <a:r>
              <a:rPr lang="en-US" dirty="0" smtClean="0"/>
              <a:t>I/me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You 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He/Him 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She/Her 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It 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This 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That 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65119" y="2103120"/>
            <a:ext cx="3593869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Us/We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You guys, You all, </a:t>
            </a:r>
            <a:r>
              <a:rPr lang="en-US" dirty="0" err="1" smtClean="0">
                <a:sym typeface="Wingdings" panose="05000000000000000000" pitchFamily="2" charset="2"/>
              </a:rPr>
              <a:t>Y’all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Font typeface="Garamond" pitchFamily="18" charset="0"/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They/them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They/them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They/them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These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8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68026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Make Common Singular Nouns 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78428"/>
            <a:ext cx="10429702" cy="44722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talking about </a:t>
            </a:r>
            <a:r>
              <a:rPr lang="en-US" b="1" dirty="0" smtClean="0"/>
              <a:t>people</a:t>
            </a:r>
            <a:r>
              <a:rPr lang="en-US" dirty="0" smtClean="0"/>
              <a:t>, the way to “pluralize” a pronoun is to add the word </a:t>
            </a:r>
            <a:r>
              <a:rPr lang="en-US" b="1" dirty="0"/>
              <a:t>“</a:t>
            </a:r>
            <a:r>
              <a:rPr lang="en-US" b="1" dirty="0" err="1"/>
              <a:t>mén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ja-JP" altLang="en-US" b="1" dirty="0"/>
              <a:t>们</a:t>
            </a:r>
            <a:r>
              <a:rPr lang="en-US" b="1" dirty="0" smtClean="0"/>
              <a:t>)” </a:t>
            </a:r>
            <a:r>
              <a:rPr lang="en-US" dirty="0" smtClean="0"/>
              <a:t>to the end of it.</a:t>
            </a:r>
          </a:p>
          <a:p>
            <a:pPr lvl="1"/>
            <a:r>
              <a:rPr lang="en-US" dirty="0" smtClean="0"/>
              <a:t>(Sometimes it is written with a 2</a:t>
            </a:r>
            <a:r>
              <a:rPr lang="en-US" baseline="30000" dirty="0" smtClean="0"/>
              <a:t>nd</a:t>
            </a:r>
            <a:r>
              <a:rPr lang="en-US" dirty="0" smtClean="0"/>
              <a:t> tone: </a:t>
            </a:r>
            <a:r>
              <a:rPr lang="en-US" dirty="0" err="1" smtClean="0"/>
              <a:t>mén</a:t>
            </a:r>
            <a:r>
              <a:rPr lang="en-US" dirty="0" smtClean="0"/>
              <a:t>)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/>
              <a:t>I/me (</a:t>
            </a:r>
            <a:r>
              <a:rPr lang="ja-JP" altLang="en-US" dirty="0"/>
              <a:t>我</a:t>
            </a:r>
            <a:r>
              <a:rPr lang="en-US" altLang="ja-JP" dirty="0"/>
              <a:t>) = </a:t>
            </a:r>
            <a:r>
              <a:rPr lang="en-US" altLang="ja-JP" dirty="0" err="1" smtClean="0"/>
              <a:t>w</a:t>
            </a:r>
            <a:r>
              <a:rPr lang="en-US" dirty="0" err="1" smtClean="0"/>
              <a:t>ǒ</a:t>
            </a:r>
            <a:endParaRPr lang="en-US" dirty="0" smtClean="0"/>
          </a:p>
          <a:p>
            <a:pPr lvl="1"/>
            <a:r>
              <a:rPr lang="en-US" dirty="0" smtClean="0"/>
              <a:t>We/Us = </a:t>
            </a:r>
            <a:r>
              <a:rPr lang="en-US" altLang="ja-JP" dirty="0" err="1" smtClean="0"/>
              <a:t>w</a:t>
            </a:r>
            <a:r>
              <a:rPr lang="en-US" dirty="0" err="1" smtClean="0"/>
              <a:t>ǒ</a:t>
            </a:r>
            <a:r>
              <a:rPr lang="en-US" dirty="0" smtClean="0"/>
              <a:t> </a:t>
            </a:r>
            <a:r>
              <a:rPr lang="en-US" dirty="0" err="1"/>
              <a:t>mén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ja-JP" altLang="en-US" dirty="0" smtClean="0"/>
              <a:t>我们</a:t>
            </a:r>
            <a:r>
              <a:rPr lang="en-US" altLang="ja-JP" dirty="0" smtClean="0"/>
              <a:t>)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(</a:t>
            </a:r>
            <a:r>
              <a:rPr lang="ja-JP" altLang="en-US" dirty="0"/>
              <a:t>你</a:t>
            </a:r>
            <a:r>
              <a:rPr lang="en-US" altLang="ja-JP" dirty="0"/>
              <a:t>) = </a:t>
            </a:r>
            <a:r>
              <a:rPr lang="en-US" dirty="0" err="1" smtClean="0"/>
              <a:t>nǐ</a:t>
            </a:r>
            <a:endParaRPr lang="en-US" dirty="0" smtClean="0"/>
          </a:p>
          <a:p>
            <a:pPr lvl="1"/>
            <a:r>
              <a:rPr lang="en-US" dirty="0" smtClean="0"/>
              <a:t>You guys/</a:t>
            </a:r>
            <a:r>
              <a:rPr lang="en-US" dirty="0" err="1" smtClean="0"/>
              <a:t>y’all</a:t>
            </a:r>
            <a:r>
              <a:rPr lang="en-US" dirty="0" smtClean="0"/>
              <a:t>/you all = </a:t>
            </a:r>
            <a:r>
              <a:rPr lang="en-US" dirty="0" err="1"/>
              <a:t>n</a:t>
            </a:r>
            <a:r>
              <a:rPr lang="en-US" dirty="0" err="1" smtClean="0"/>
              <a:t>ǐ</a:t>
            </a:r>
            <a:r>
              <a:rPr lang="en-US" dirty="0" smtClean="0"/>
              <a:t> </a:t>
            </a:r>
            <a:r>
              <a:rPr lang="en-US" dirty="0" err="1"/>
              <a:t>mén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ja-JP" altLang="en-US" dirty="0"/>
              <a:t>你</a:t>
            </a:r>
            <a:r>
              <a:rPr lang="ja-JP" altLang="en-US" dirty="0" smtClean="0"/>
              <a:t>们</a:t>
            </a:r>
            <a:r>
              <a:rPr lang="en-US" altLang="ja-JP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He/him </a:t>
            </a:r>
            <a:r>
              <a:rPr lang="en-US" dirty="0"/>
              <a:t>(</a:t>
            </a:r>
            <a:r>
              <a:rPr lang="ja-JP" altLang="en-US" dirty="0"/>
              <a:t>他</a:t>
            </a:r>
            <a:r>
              <a:rPr lang="en-US" altLang="ja-JP" dirty="0"/>
              <a:t>) = </a:t>
            </a:r>
            <a:r>
              <a:rPr lang="en-US" dirty="0" err="1"/>
              <a:t>tā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They/them = </a:t>
            </a:r>
            <a:r>
              <a:rPr lang="en-US" dirty="0" err="1" smtClean="0"/>
              <a:t>tā</a:t>
            </a:r>
            <a:r>
              <a:rPr lang="en-US" dirty="0" smtClean="0"/>
              <a:t> </a:t>
            </a:r>
            <a:r>
              <a:rPr lang="en-US" dirty="0" err="1"/>
              <a:t>mén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ja-JP" altLang="en-US" dirty="0" smtClean="0"/>
              <a:t>他们</a:t>
            </a:r>
            <a:r>
              <a:rPr lang="en-US" altLang="ja-JP" dirty="0" smtClean="0"/>
              <a:t>) </a:t>
            </a:r>
            <a:endParaRPr lang="en-US" altLang="ja-JP" dirty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Can also include a group with males and females</a:t>
            </a:r>
            <a:endParaRPr lang="en-US" dirty="0"/>
          </a:p>
          <a:p>
            <a:r>
              <a:rPr lang="en-US" dirty="0" smtClean="0"/>
              <a:t>She/her </a:t>
            </a:r>
            <a:r>
              <a:rPr lang="en-US" dirty="0"/>
              <a:t>(</a:t>
            </a:r>
            <a:r>
              <a:rPr lang="ja-JP" altLang="en-US" dirty="0"/>
              <a:t>她</a:t>
            </a:r>
            <a:r>
              <a:rPr lang="en-US" dirty="0"/>
              <a:t>)</a:t>
            </a:r>
            <a:r>
              <a:rPr lang="en-US" altLang="ja-JP" dirty="0"/>
              <a:t> = </a:t>
            </a:r>
            <a:r>
              <a:rPr lang="en-US" dirty="0" err="1"/>
              <a:t>tā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They/them = </a:t>
            </a:r>
            <a:r>
              <a:rPr lang="en-US" dirty="0" err="1" smtClean="0"/>
              <a:t>tā</a:t>
            </a:r>
            <a:r>
              <a:rPr lang="en-US" dirty="0" smtClean="0"/>
              <a:t> </a:t>
            </a:r>
            <a:r>
              <a:rPr lang="en-US" dirty="0" err="1"/>
              <a:t>mén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ja-JP" altLang="en-US" dirty="0"/>
              <a:t>她</a:t>
            </a:r>
            <a:r>
              <a:rPr lang="ja-JP" altLang="en-US" dirty="0" smtClean="0"/>
              <a:t>们</a:t>
            </a:r>
            <a:r>
              <a:rPr lang="en-US" altLang="ja-JP" dirty="0"/>
              <a:t>) </a:t>
            </a:r>
            <a:endParaRPr lang="en-US" altLang="ja-JP" dirty="0" smtClean="0"/>
          </a:p>
          <a:p>
            <a:pPr lvl="2"/>
            <a:r>
              <a:rPr lang="en-US" dirty="0" smtClean="0"/>
              <a:t>If used with this character </a:t>
            </a:r>
            <a:r>
              <a:rPr lang="ja-JP" altLang="en-US" dirty="0" smtClean="0"/>
              <a:t>她</a:t>
            </a:r>
            <a:r>
              <a:rPr lang="en-US" altLang="ja-JP" dirty="0" smtClean="0"/>
              <a:t>, it is a group of only females.</a:t>
            </a:r>
            <a:endParaRPr lang="en-US" dirty="0"/>
          </a:p>
          <a:p>
            <a:r>
              <a:rPr lang="en-US" dirty="0"/>
              <a:t>It (</a:t>
            </a:r>
            <a:r>
              <a:rPr lang="ja-JP" altLang="en-US" dirty="0"/>
              <a:t>它</a:t>
            </a:r>
            <a:r>
              <a:rPr lang="en-US" dirty="0"/>
              <a:t>) </a:t>
            </a:r>
            <a:r>
              <a:rPr lang="en-US" altLang="ja-JP" dirty="0"/>
              <a:t>= </a:t>
            </a:r>
            <a:r>
              <a:rPr lang="en-US" dirty="0" err="1"/>
              <a:t>tā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Them/they = </a:t>
            </a:r>
            <a:r>
              <a:rPr lang="en-US" dirty="0" err="1"/>
              <a:t>tā</a:t>
            </a:r>
            <a:r>
              <a:rPr lang="en-US" dirty="0"/>
              <a:t> </a:t>
            </a:r>
            <a:r>
              <a:rPr lang="en-US" dirty="0" err="1"/>
              <a:t>mén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ja-JP" altLang="en-US" dirty="0"/>
              <a:t>它</a:t>
            </a:r>
            <a:r>
              <a:rPr lang="ja-JP" altLang="en-US" dirty="0" smtClean="0"/>
              <a:t>们</a:t>
            </a:r>
            <a:r>
              <a:rPr lang="en-US" altLang="ja-JP" dirty="0"/>
              <a:t>) </a:t>
            </a:r>
          </a:p>
          <a:p>
            <a:pPr lvl="2"/>
            <a:r>
              <a:rPr lang="en-US" dirty="0" smtClean="0"/>
              <a:t>Used when talking about a group of non-human objects (animals)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5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Make Common Singular Nouns Plural (Continued)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2286000"/>
            <a:ext cx="10629207" cy="3749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 </a:t>
            </a:r>
            <a:r>
              <a:rPr lang="en-US" b="1" dirty="0" smtClean="0"/>
              <a:t>objects/things</a:t>
            </a:r>
            <a:r>
              <a:rPr lang="en-US" dirty="0" smtClean="0"/>
              <a:t>, the way to “pluralize” a pronoun is to add the word </a:t>
            </a:r>
            <a:r>
              <a:rPr lang="en-US" b="1" dirty="0" smtClean="0"/>
              <a:t>“</a:t>
            </a:r>
            <a:r>
              <a:rPr lang="en-US" b="1" dirty="0" err="1"/>
              <a:t>xiē</a:t>
            </a:r>
            <a:r>
              <a:rPr lang="en-US" b="1" dirty="0" smtClean="0"/>
              <a:t> (</a:t>
            </a:r>
            <a:r>
              <a:rPr lang="ja-JP" altLang="en-US" b="1" dirty="0"/>
              <a:t>些</a:t>
            </a:r>
            <a:r>
              <a:rPr lang="en-US" b="1" dirty="0" smtClean="0"/>
              <a:t>)” </a:t>
            </a:r>
            <a:r>
              <a:rPr lang="en-US" dirty="0" smtClean="0"/>
              <a:t>to the end of it.</a:t>
            </a:r>
          </a:p>
          <a:p>
            <a:pPr marL="0" indent="0">
              <a:buFont typeface="Garamond" pitchFamily="18" charset="0"/>
              <a:buNone/>
            </a:pPr>
            <a:endParaRPr lang="en-US" dirty="0" smtClean="0"/>
          </a:p>
          <a:p>
            <a:r>
              <a:rPr lang="en-US" dirty="0" smtClean="0"/>
              <a:t>This (</a:t>
            </a:r>
            <a:r>
              <a:rPr lang="ja-JP" altLang="en-US" b="1" dirty="0" smtClean="0"/>
              <a:t>这</a:t>
            </a:r>
            <a:r>
              <a:rPr lang="en-US" dirty="0" smtClean="0"/>
              <a:t>) = </a:t>
            </a:r>
            <a:r>
              <a:rPr lang="en-US" dirty="0" err="1" smtClean="0"/>
              <a:t>zhè</a:t>
            </a:r>
            <a:endParaRPr lang="en-US" dirty="0" smtClean="0"/>
          </a:p>
          <a:p>
            <a:pPr lvl="1"/>
            <a:r>
              <a:rPr lang="en-US" dirty="0" err="1"/>
              <a:t>z</a:t>
            </a:r>
            <a:r>
              <a:rPr lang="en-US" dirty="0" err="1" smtClean="0"/>
              <a:t>hè</a:t>
            </a:r>
            <a:r>
              <a:rPr lang="en-US" dirty="0" smtClean="0"/>
              <a:t> </a:t>
            </a:r>
            <a:r>
              <a:rPr lang="en-US" dirty="0" err="1" smtClean="0"/>
              <a:t>xiē</a:t>
            </a:r>
            <a:r>
              <a:rPr lang="en-US" dirty="0" smtClean="0"/>
              <a:t> = these (</a:t>
            </a:r>
            <a:r>
              <a:rPr lang="ja-JP" altLang="en-US" b="1" dirty="0" smtClean="0"/>
              <a:t>这</a:t>
            </a:r>
            <a:r>
              <a:rPr lang="ja-JP" altLang="en-US" dirty="0"/>
              <a:t>些</a:t>
            </a:r>
            <a:r>
              <a:rPr lang="en-US" dirty="0" smtClean="0"/>
              <a:t>)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That (</a:t>
            </a:r>
            <a:r>
              <a:rPr lang="ja-JP" altLang="en-US" dirty="0" smtClean="0"/>
              <a:t>那</a:t>
            </a:r>
            <a:r>
              <a:rPr lang="en-US" dirty="0" smtClean="0"/>
              <a:t>) = </a:t>
            </a:r>
            <a:r>
              <a:rPr lang="en-US" dirty="0" err="1" smtClean="0"/>
              <a:t>nà</a:t>
            </a:r>
            <a:endParaRPr lang="en-US" dirty="0" smtClean="0"/>
          </a:p>
          <a:p>
            <a:pPr lvl="1"/>
            <a:r>
              <a:rPr lang="en-US" dirty="0" err="1"/>
              <a:t>n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xiē</a:t>
            </a:r>
            <a:r>
              <a:rPr lang="en-US" dirty="0" smtClean="0"/>
              <a:t> = those (</a:t>
            </a:r>
            <a:r>
              <a:rPr lang="ja-JP" altLang="en-US" dirty="0" smtClean="0"/>
              <a:t>那</a:t>
            </a:r>
            <a:r>
              <a:rPr lang="ja-JP" altLang="en-US" dirty="0"/>
              <a:t>些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4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199328"/>
            <a:ext cx="9068586" cy="2590800"/>
          </a:xfrm>
        </p:spPr>
        <p:txBody>
          <a:bodyPr/>
          <a:lstStyle/>
          <a:p>
            <a:r>
              <a:rPr lang="en-US" dirty="0" smtClean="0"/>
              <a:t>Pronoun Possessives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 Possessives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English, we use possessives to show that something belongs to someone.</a:t>
            </a:r>
          </a:p>
          <a:p>
            <a:r>
              <a:rPr lang="en-US" dirty="0" smtClean="0"/>
              <a:t>Common ways to show possession:</a:t>
            </a:r>
          </a:p>
          <a:p>
            <a:pPr lvl="1"/>
            <a:r>
              <a:rPr lang="en-US" dirty="0" smtClean="0"/>
              <a:t>’s </a:t>
            </a:r>
          </a:p>
          <a:p>
            <a:pPr lvl="1"/>
            <a:r>
              <a:rPr lang="en-US" dirty="0" smtClean="0"/>
              <a:t>My/mine</a:t>
            </a:r>
          </a:p>
          <a:p>
            <a:pPr lvl="1"/>
            <a:r>
              <a:rPr lang="en-US" dirty="0" smtClean="0"/>
              <a:t>Your/yours</a:t>
            </a:r>
          </a:p>
          <a:p>
            <a:pPr lvl="1"/>
            <a:r>
              <a:rPr lang="en-US" dirty="0" err="1" smtClean="0"/>
              <a:t>Y’all’s</a:t>
            </a:r>
            <a:r>
              <a:rPr lang="en-US" dirty="0" smtClean="0"/>
              <a:t>, you </a:t>
            </a:r>
            <a:r>
              <a:rPr lang="en-US" dirty="0" err="1" smtClean="0"/>
              <a:t>guys’s</a:t>
            </a:r>
            <a:r>
              <a:rPr lang="en-US" dirty="0" smtClean="0"/>
              <a:t>, you all’s</a:t>
            </a:r>
          </a:p>
          <a:p>
            <a:pPr lvl="1"/>
            <a:r>
              <a:rPr lang="en-US" dirty="0" smtClean="0"/>
              <a:t>His</a:t>
            </a:r>
          </a:p>
          <a:p>
            <a:pPr lvl="1"/>
            <a:r>
              <a:rPr lang="en-US" dirty="0" smtClean="0"/>
              <a:t>Hers</a:t>
            </a:r>
          </a:p>
          <a:p>
            <a:pPr lvl="1"/>
            <a:r>
              <a:rPr lang="en-US" dirty="0" smtClean="0"/>
              <a:t>Its</a:t>
            </a:r>
          </a:p>
          <a:p>
            <a:pPr lvl="1"/>
            <a:r>
              <a:rPr lang="en-US" dirty="0" smtClean="0"/>
              <a:t>Their/theirs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9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Singular Pronoun Possessives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37113"/>
            <a:ext cx="10058400" cy="46385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</a:t>
            </a:r>
            <a:r>
              <a:rPr lang="en-US" dirty="0" smtClean="0"/>
              <a:t>Mandarin Chinese, </a:t>
            </a:r>
            <a:r>
              <a:rPr lang="en-US" dirty="0"/>
              <a:t>we use </a:t>
            </a:r>
            <a:r>
              <a:rPr lang="en-US" dirty="0" smtClean="0"/>
              <a:t>the word </a:t>
            </a:r>
            <a:r>
              <a:rPr lang="en-US" b="1" dirty="0" smtClean="0"/>
              <a:t>“de (</a:t>
            </a:r>
            <a:r>
              <a:rPr lang="ja-JP" altLang="en-US" b="1" dirty="0"/>
              <a:t>的</a:t>
            </a:r>
            <a:r>
              <a:rPr lang="en-US" b="1" dirty="0" smtClean="0"/>
              <a:t>)” </a:t>
            </a:r>
            <a:r>
              <a:rPr lang="en-US" dirty="0" smtClean="0"/>
              <a:t>to show that something </a:t>
            </a:r>
            <a:r>
              <a:rPr lang="en-US" i="1" dirty="0" smtClean="0"/>
              <a:t>belongs</a:t>
            </a:r>
            <a:r>
              <a:rPr lang="en-US" dirty="0" smtClean="0"/>
              <a:t> to someone or something.</a:t>
            </a:r>
          </a:p>
          <a:p>
            <a:endParaRPr lang="en-US" dirty="0" smtClean="0"/>
          </a:p>
          <a:p>
            <a:r>
              <a:rPr lang="en-US" dirty="0" smtClean="0"/>
              <a:t>I/me </a:t>
            </a:r>
            <a:r>
              <a:rPr lang="en-US" altLang="ja-JP" dirty="0" smtClean="0"/>
              <a:t>= </a:t>
            </a:r>
            <a:r>
              <a:rPr lang="en-US" altLang="ja-JP" dirty="0" err="1" smtClean="0"/>
              <a:t>w</a:t>
            </a:r>
            <a:r>
              <a:rPr lang="en-US" dirty="0" err="1" smtClean="0"/>
              <a:t>ǒ</a:t>
            </a:r>
            <a:r>
              <a:rPr lang="en-US" dirty="0"/>
              <a:t> (</a:t>
            </a:r>
            <a:r>
              <a:rPr lang="ja-JP" altLang="en-US" dirty="0"/>
              <a:t>我</a:t>
            </a:r>
            <a:r>
              <a:rPr lang="en-US" altLang="ja-JP" dirty="0"/>
              <a:t>) </a:t>
            </a:r>
            <a:endParaRPr lang="en-US" altLang="ja-JP" dirty="0" smtClean="0"/>
          </a:p>
          <a:p>
            <a:pPr lvl="1"/>
            <a:r>
              <a:rPr lang="en-US" dirty="0" smtClean="0"/>
              <a:t>My/mine = </a:t>
            </a:r>
            <a:r>
              <a:rPr lang="en-US" altLang="ja-JP" dirty="0" err="1" smtClean="0"/>
              <a:t>w</a:t>
            </a:r>
            <a:r>
              <a:rPr lang="en-US" dirty="0" err="1" smtClean="0"/>
              <a:t>ǒ</a:t>
            </a:r>
            <a:r>
              <a:rPr lang="en-US" dirty="0" smtClean="0"/>
              <a:t> de (</a:t>
            </a:r>
            <a:r>
              <a:rPr lang="ja-JP" altLang="en-US" dirty="0" smtClean="0"/>
              <a:t>我</a:t>
            </a:r>
            <a:r>
              <a:rPr lang="ja-JP" altLang="en-US" dirty="0"/>
              <a:t>的</a:t>
            </a:r>
            <a:r>
              <a:rPr lang="en-US" dirty="0" smtClean="0"/>
              <a:t>)</a:t>
            </a:r>
          </a:p>
          <a:p>
            <a:r>
              <a:rPr lang="en-US" dirty="0" smtClean="0"/>
              <a:t>You </a:t>
            </a:r>
            <a:r>
              <a:rPr lang="en-US" altLang="ja-JP" dirty="0" smtClean="0"/>
              <a:t>= </a:t>
            </a:r>
            <a:r>
              <a:rPr lang="en-US" dirty="0" err="1" smtClean="0"/>
              <a:t>nǐ</a:t>
            </a:r>
            <a:r>
              <a:rPr lang="en-US" dirty="0"/>
              <a:t> (</a:t>
            </a:r>
            <a:r>
              <a:rPr lang="ja-JP" altLang="en-US" dirty="0"/>
              <a:t>你</a:t>
            </a:r>
            <a:r>
              <a:rPr lang="en-US" altLang="ja-JP" dirty="0"/>
              <a:t>) </a:t>
            </a:r>
            <a:endParaRPr lang="en-US" altLang="ja-JP" dirty="0" smtClean="0"/>
          </a:p>
          <a:p>
            <a:pPr lvl="1"/>
            <a:r>
              <a:rPr lang="en-US" dirty="0" smtClean="0"/>
              <a:t>Your/yours </a:t>
            </a:r>
            <a:r>
              <a:rPr lang="en-US" dirty="0"/>
              <a:t>= </a:t>
            </a:r>
            <a:r>
              <a:rPr lang="en-US" dirty="0" err="1"/>
              <a:t>nǐ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(</a:t>
            </a:r>
            <a:r>
              <a:rPr lang="ja-JP" altLang="en-US" dirty="0"/>
              <a:t>你</a:t>
            </a:r>
            <a:r>
              <a:rPr lang="ja-JP" altLang="en-US" dirty="0" smtClean="0"/>
              <a:t>的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He/him </a:t>
            </a:r>
            <a:r>
              <a:rPr lang="en-US" altLang="ja-JP" dirty="0" smtClean="0"/>
              <a:t>= </a:t>
            </a:r>
            <a:r>
              <a:rPr lang="en-US" dirty="0" err="1"/>
              <a:t>tā</a:t>
            </a:r>
            <a:r>
              <a:rPr lang="en-US" dirty="0"/>
              <a:t> (</a:t>
            </a:r>
            <a:r>
              <a:rPr lang="ja-JP" altLang="en-US" dirty="0"/>
              <a:t>他</a:t>
            </a:r>
            <a:r>
              <a:rPr lang="en-US" altLang="ja-JP" dirty="0"/>
              <a:t>) </a:t>
            </a:r>
            <a:endParaRPr lang="en-US" altLang="ja-JP" dirty="0" smtClean="0"/>
          </a:p>
          <a:p>
            <a:pPr lvl="1"/>
            <a:r>
              <a:rPr lang="en-US" dirty="0" smtClean="0"/>
              <a:t>His = </a:t>
            </a:r>
            <a:r>
              <a:rPr lang="en-US" dirty="0" err="1" smtClean="0"/>
              <a:t>tā</a:t>
            </a:r>
            <a:r>
              <a:rPr lang="en-US" dirty="0" smtClean="0"/>
              <a:t> de (</a:t>
            </a:r>
            <a:r>
              <a:rPr lang="ja-JP" altLang="en-US" dirty="0" smtClean="0"/>
              <a:t>他</a:t>
            </a:r>
            <a:r>
              <a:rPr lang="ja-JP" altLang="en-US" dirty="0"/>
              <a:t>的</a:t>
            </a:r>
            <a:r>
              <a:rPr lang="en-US" dirty="0" smtClean="0"/>
              <a:t>)</a:t>
            </a:r>
          </a:p>
          <a:p>
            <a:r>
              <a:rPr lang="en-US" dirty="0" smtClean="0"/>
              <a:t>She/her </a:t>
            </a:r>
            <a:r>
              <a:rPr lang="en-US" altLang="ja-JP" dirty="0" smtClean="0"/>
              <a:t>= </a:t>
            </a:r>
            <a:r>
              <a:rPr lang="en-US" dirty="0" err="1"/>
              <a:t>tā</a:t>
            </a:r>
            <a:r>
              <a:rPr lang="en-US" dirty="0"/>
              <a:t> (</a:t>
            </a:r>
            <a:r>
              <a:rPr lang="ja-JP" altLang="en-US" dirty="0"/>
              <a:t>她</a:t>
            </a:r>
            <a:r>
              <a:rPr lang="en-US" dirty="0" smtClean="0"/>
              <a:t>)</a:t>
            </a:r>
          </a:p>
          <a:p>
            <a:pPr marL="457200" lvl="2">
              <a:spcBef>
                <a:spcPts val="900"/>
              </a:spcBef>
            </a:pPr>
            <a:r>
              <a:rPr lang="en-US" sz="1600" dirty="0" smtClean="0"/>
              <a:t>Hers </a:t>
            </a:r>
            <a:r>
              <a:rPr lang="en-US" sz="1600" dirty="0"/>
              <a:t>= </a:t>
            </a:r>
            <a:r>
              <a:rPr lang="en-US" sz="1600" dirty="0" err="1"/>
              <a:t>tā</a:t>
            </a:r>
            <a:r>
              <a:rPr lang="en-US" sz="1600" dirty="0"/>
              <a:t> de </a:t>
            </a:r>
            <a:r>
              <a:rPr lang="en-US" sz="1600" dirty="0" smtClean="0"/>
              <a:t>(</a:t>
            </a:r>
            <a:r>
              <a:rPr lang="ja-JP" altLang="en-US" sz="1600" dirty="0"/>
              <a:t>她</a:t>
            </a:r>
            <a:r>
              <a:rPr lang="ja-JP" altLang="en-US" sz="1600" dirty="0" smtClean="0"/>
              <a:t>的</a:t>
            </a:r>
            <a:r>
              <a:rPr lang="en-US" sz="1600" dirty="0" smtClean="0"/>
              <a:t>)</a:t>
            </a:r>
            <a:r>
              <a:rPr lang="en-US" altLang="ja-JP" sz="1600" dirty="0" smtClean="0"/>
              <a:t> </a:t>
            </a:r>
            <a:endParaRPr lang="en-US" sz="1600" dirty="0" smtClean="0"/>
          </a:p>
          <a:p>
            <a:r>
              <a:rPr lang="en-US" dirty="0" smtClean="0"/>
              <a:t>It </a:t>
            </a:r>
            <a:r>
              <a:rPr lang="en-US" altLang="ja-JP" dirty="0" smtClean="0"/>
              <a:t>= </a:t>
            </a:r>
            <a:r>
              <a:rPr lang="en-US" dirty="0" err="1"/>
              <a:t>tā</a:t>
            </a:r>
            <a:r>
              <a:rPr lang="en-US" dirty="0"/>
              <a:t> (</a:t>
            </a:r>
            <a:r>
              <a:rPr lang="ja-JP" altLang="en-US" dirty="0"/>
              <a:t>它</a:t>
            </a:r>
            <a:r>
              <a:rPr lang="en-US" dirty="0"/>
              <a:t>) </a:t>
            </a:r>
            <a:endParaRPr lang="en-US" dirty="0" smtClean="0"/>
          </a:p>
          <a:p>
            <a:pPr lvl="1"/>
            <a:r>
              <a:rPr lang="en-US" dirty="0" smtClean="0"/>
              <a:t>Its </a:t>
            </a:r>
            <a:r>
              <a:rPr lang="en-US" dirty="0"/>
              <a:t>= </a:t>
            </a:r>
            <a:r>
              <a:rPr lang="en-US" dirty="0" err="1"/>
              <a:t>tā</a:t>
            </a:r>
            <a:r>
              <a:rPr lang="en-US" dirty="0"/>
              <a:t> de </a:t>
            </a:r>
            <a:r>
              <a:rPr lang="en-US" dirty="0" smtClean="0"/>
              <a:t>(</a:t>
            </a:r>
            <a:r>
              <a:rPr lang="ja-JP" altLang="en-US" dirty="0"/>
              <a:t>它</a:t>
            </a:r>
            <a:r>
              <a:rPr lang="ja-JP" altLang="en-US" dirty="0" smtClean="0"/>
              <a:t>的</a:t>
            </a:r>
            <a:r>
              <a:rPr lang="en-US" dirty="0"/>
              <a:t>)</a:t>
            </a:r>
            <a:r>
              <a:rPr lang="en-US" altLang="ja-JP" dirty="0"/>
              <a:t>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Explosion 2 4"/>
          <p:cNvSpPr/>
          <p:nvPr/>
        </p:nvSpPr>
        <p:spPr>
          <a:xfrm>
            <a:off x="6026726" y="2468879"/>
            <a:ext cx="4995950" cy="3873731"/>
          </a:xfrm>
          <a:prstGeom prst="irregularSeal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8698" y="3682538"/>
            <a:ext cx="2003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/>
              <a:t>z</a:t>
            </a:r>
            <a:r>
              <a:rPr lang="en-US" sz="2400" b="1" i="1" dirty="0" err="1" smtClean="0"/>
              <a:t>hè</a:t>
            </a:r>
            <a:r>
              <a:rPr lang="en-US" sz="2400" dirty="0" smtClean="0"/>
              <a:t> and </a:t>
            </a:r>
            <a:r>
              <a:rPr lang="en-US" sz="2400" b="1" i="1" dirty="0" err="1" smtClean="0"/>
              <a:t>nà</a:t>
            </a:r>
            <a:r>
              <a:rPr lang="en-US" sz="2400" dirty="0" smtClean="0"/>
              <a:t> do not have possessives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491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768</TotalTime>
  <Words>726</Words>
  <Application>Microsoft Office PowerPoint</Application>
  <PresentationFormat>Widescreen</PresentationFormat>
  <Paragraphs>152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ゴシック</vt:lpstr>
      <vt:lpstr>Century Gothic</vt:lpstr>
      <vt:lpstr>Garamond</vt:lpstr>
      <vt:lpstr>Wingdings</vt:lpstr>
      <vt:lpstr>Savon</vt:lpstr>
      <vt:lpstr>pronouns</vt:lpstr>
      <vt:lpstr>What are Pronouns?</vt:lpstr>
      <vt:lpstr>Common Singular Chinese Pronouns</vt:lpstr>
      <vt:lpstr>How to Make These Pronouns Plural</vt:lpstr>
      <vt:lpstr>How to Make Common Singular Nouns Plural</vt:lpstr>
      <vt:lpstr>How to Make Common Singular Nouns Plural (Continued)</vt:lpstr>
      <vt:lpstr>Pronoun Possessives</vt:lpstr>
      <vt:lpstr>Pronoun Possessives</vt:lpstr>
      <vt:lpstr>Singular Pronoun Possessives</vt:lpstr>
      <vt:lpstr>Plural Pronoun Possessives</vt:lpstr>
      <vt:lpstr>review</vt:lpstr>
      <vt:lpstr>Review New Vocabulary</vt:lpstr>
      <vt:lpstr>Practice</vt:lpstr>
      <vt:lpstr>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Queena Roquemore</dc:creator>
  <cp:lastModifiedBy>Queena Roquemore</cp:lastModifiedBy>
  <cp:revision>28</cp:revision>
  <dcterms:created xsi:type="dcterms:W3CDTF">2020-09-22T11:28:11Z</dcterms:created>
  <dcterms:modified xsi:type="dcterms:W3CDTF">2022-09-27T12:04:36Z</dcterms:modified>
</cp:coreProperties>
</file>