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Review Practice! (In both forms)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589212" y="1515291"/>
            <a:ext cx="8915400" cy="4395931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500" dirty="0" smtClean="0"/>
              <a:t>Are you tired?</a:t>
            </a:r>
          </a:p>
          <a:p>
            <a:pPr eaLnBrk="1" hangingPunct="1"/>
            <a:r>
              <a:rPr lang="en-US" altLang="en-US" sz="3500" dirty="0" smtClean="0"/>
              <a:t>Is he running?</a:t>
            </a:r>
          </a:p>
          <a:p>
            <a:pPr eaLnBrk="1" hangingPunct="1"/>
            <a:r>
              <a:rPr lang="en-US" altLang="en-US" sz="3500" dirty="0" smtClean="0"/>
              <a:t>Can I go to the bathroom?</a:t>
            </a:r>
          </a:p>
          <a:p>
            <a:pPr eaLnBrk="1" hangingPunct="1"/>
            <a:r>
              <a:rPr lang="en-US" altLang="en-US" sz="3500" dirty="0" smtClean="0"/>
              <a:t>Is she busy?</a:t>
            </a:r>
          </a:p>
          <a:p>
            <a:pPr eaLnBrk="1" hangingPunct="1"/>
            <a:r>
              <a:rPr lang="en-US" altLang="en-US" sz="3500" dirty="0" smtClean="0"/>
              <a:t>Is she pretty?</a:t>
            </a:r>
          </a:p>
          <a:p>
            <a:r>
              <a:rPr lang="en-US" altLang="en-US" sz="3500" dirty="0" smtClean="0"/>
              <a:t>Do you like to eat cake (</a:t>
            </a:r>
            <a:r>
              <a:rPr lang="en-US" altLang="en-US" sz="3500" dirty="0" err="1"/>
              <a:t>d</a:t>
            </a:r>
            <a:r>
              <a:rPr lang="en-US" sz="3500" dirty="0" err="1" smtClean="0"/>
              <a:t>àn</a:t>
            </a:r>
            <a:r>
              <a:rPr lang="en-US" sz="3500" dirty="0" smtClean="0"/>
              <a:t> </a:t>
            </a:r>
            <a:r>
              <a:rPr lang="en-US" sz="3500" dirty="0" err="1" smtClean="0"/>
              <a:t>gāo</a:t>
            </a:r>
            <a:r>
              <a:rPr lang="en-US" sz="3500" dirty="0" smtClean="0"/>
              <a:t>)</a:t>
            </a:r>
            <a:r>
              <a:rPr lang="en-US" altLang="en-US" sz="3500" dirty="0" smtClean="0"/>
              <a:t>?</a:t>
            </a:r>
          </a:p>
          <a:p>
            <a:pPr eaLnBrk="1" hangingPunct="1"/>
            <a:r>
              <a:rPr lang="en-US" altLang="en-US" sz="3500" dirty="0" smtClean="0"/>
              <a:t>Does he have dark skin?</a:t>
            </a:r>
          </a:p>
        </p:txBody>
      </p:sp>
    </p:spTree>
    <p:extLst>
      <p:ext uri="{BB962C8B-B14F-4D97-AF65-F5344CB8AC3E}">
        <p14:creationId xmlns:p14="http://schemas.microsoft.com/office/powerpoint/2010/main" val="38418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Shén</a:t>
            </a:r>
            <a:r>
              <a:rPr lang="en-US" dirty="0" smtClean="0"/>
              <a:t> me (</a:t>
            </a:r>
            <a:r>
              <a:rPr lang="ja-JP" altLang="en-US" dirty="0" smtClean="0"/>
              <a:t>什么</a:t>
            </a:r>
            <a:r>
              <a:rPr lang="en-US" altLang="ja-JP" dirty="0" smtClean="0"/>
              <a:t>)?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“What?”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10" y="243840"/>
            <a:ext cx="11316789" cy="644681"/>
          </a:xfrm>
        </p:spPr>
        <p:txBody>
          <a:bodyPr>
            <a:normAutofit fontScale="90000"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“What” Questions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67" y="1455564"/>
            <a:ext cx="9785200" cy="948099"/>
          </a:xfrm>
        </p:spPr>
        <p:txBody>
          <a:bodyPr>
            <a:noAutofit/>
          </a:bodyPr>
          <a:lstStyle/>
          <a:p>
            <a:r>
              <a:rPr lang="en-US" sz="2500" b="1" dirty="0" smtClean="0"/>
              <a:t>Structures</a:t>
            </a:r>
          </a:p>
          <a:p>
            <a:pPr marL="457200" lvl="1" indent="0">
              <a:buNone/>
            </a:pPr>
            <a:r>
              <a:rPr lang="en-US" sz="2500" i="0" dirty="0">
                <a:solidFill>
                  <a:srgbClr val="FF0000"/>
                </a:solidFill>
              </a:rPr>
              <a:t>	</a:t>
            </a:r>
            <a:r>
              <a:rPr lang="en-US" sz="3200" dirty="0">
                <a:solidFill>
                  <a:srgbClr val="FF0000"/>
                </a:solidFill>
              </a:rPr>
              <a:t>Subj. </a:t>
            </a:r>
            <a:r>
              <a:rPr lang="en-US" sz="3200" dirty="0"/>
              <a:t>+ </a:t>
            </a:r>
            <a:r>
              <a:rPr lang="en-US" sz="3200" dirty="0">
                <a:solidFill>
                  <a:srgbClr val="7030A0"/>
                </a:solidFill>
              </a:rPr>
              <a:t>Verb</a:t>
            </a:r>
            <a:r>
              <a:rPr lang="en-US" sz="3200" dirty="0"/>
              <a:t> + </a:t>
            </a:r>
            <a:r>
              <a:rPr lang="en-US" sz="3200" dirty="0" err="1">
                <a:solidFill>
                  <a:srgbClr val="00B050"/>
                </a:solidFill>
              </a:rPr>
              <a:t>什么</a:t>
            </a:r>
            <a:r>
              <a:rPr lang="en-US" sz="3200" dirty="0"/>
              <a:t> + </a:t>
            </a:r>
            <a:r>
              <a:rPr lang="en-US" sz="3200" dirty="0">
                <a:solidFill>
                  <a:srgbClr val="0070C0"/>
                </a:solidFill>
              </a:rPr>
              <a:t>(Noun) </a:t>
            </a:r>
            <a:r>
              <a:rPr lang="en-US" sz="3200" dirty="0"/>
              <a:t>?</a:t>
            </a:r>
          </a:p>
          <a:p>
            <a:pPr marL="457200" lvl="1" indent="0">
              <a:buNone/>
            </a:pPr>
            <a:endParaRPr lang="en-US" sz="2500" i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73755" y="2403664"/>
            <a:ext cx="9104812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300" b="1" dirty="0" smtClean="0"/>
              <a:t>Examples: </a:t>
            </a:r>
            <a:endParaRPr lang="en-US" sz="2300" dirty="0" smtClean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C00000"/>
                </a:solidFill>
              </a:rPr>
              <a:t>Subjects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n</a:t>
            </a:r>
            <a:r>
              <a:rPr lang="en-US" dirty="0" err="1" smtClean="0"/>
              <a:t>í</a:t>
            </a:r>
            <a:r>
              <a:rPr lang="en-US" dirty="0" smtClean="0"/>
              <a:t> - you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wǒ</a:t>
            </a:r>
            <a:r>
              <a:rPr lang="en-US" dirty="0" smtClean="0"/>
              <a:t> – me/I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tā</a:t>
            </a:r>
            <a:r>
              <a:rPr lang="en-US" dirty="0" smtClean="0"/>
              <a:t> – he/she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tā</a:t>
            </a:r>
            <a:r>
              <a:rPr lang="en-US" dirty="0" smtClean="0"/>
              <a:t> men - they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wǒ</a:t>
            </a:r>
            <a:r>
              <a:rPr lang="en-US" dirty="0" smtClean="0"/>
              <a:t> men – we/us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zhè</a:t>
            </a:r>
            <a:r>
              <a:rPr lang="en-US" dirty="0" smtClean="0"/>
              <a:t> - this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nà</a:t>
            </a:r>
            <a:r>
              <a:rPr lang="en-US" dirty="0" smtClean="0"/>
              <a:t> – that</a:t>
            </a:r>
          </a:p>
          <a:p>
            <a:pPr lvl="1"/>
            <a:endParaRPr lang="en-US" sz="1600" dirty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002060"/>
                </a:solidFill>
              </a:rPr>
              <a:t>Verbs</a:t>
            </a:r>
            <a:endParaRPr lang="en-US" sz="2300" dirty="0">
              <a:solidFill>
                <a:srgbClr val="00206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go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like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re/at</a:t>
            </a:r>
          </a:p>
        </p:txBody>
      </p:sp>
    </p:spTree>
    <p:extLst>
      <p:ext uri="{BB962C8B-B14F-4D97-AF65-F5344CB8AC3E}">
        <p14:creationId xmlns:p14="http://schemas.microsoft.com/office/powerpoint/2010/main" val="142543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Expressing "What" with </a:t>
            </a:r>
            <a:r>
              <a:rPr lang="en-US" dirty="0" err="1"/>
              <a:t>什么</a:t>
            </a:r>
            <a:r>
              <a:rPr lang="en-US" dirty="0"/>
              <a:t> (</a:t>
            </a:r>
            <a:r>
              <a:rPr lang="en-US" dirty="0" err="1" smtClean="0"/>
              <a:t>shén</a:t>
            </a:r>
            <a:r>
              <a:rPr lang="en-US" dirty="0" smtClean="0"/>
              <a:t> 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6618" y="1383573"/>
            <a:ext cx="8915400" cy="1058092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Structure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Subj. </a:t>
            </a:r>
            <a:r>
              <a:rPr lang="en-US" sz="2800" dirty="0"/>
              <a:t>+ </a:t>
            </a:r>
            <a:r>
              <a:rPr lang="en-US" sz="2800" dirty="0">
                <a:solidFill>
                  <a:srgbClr val="7030A0"/>
                </a:solidFill>
              </a:rPr>
              <a:t>Verb</a:t>
            </a:r>
            <a:r>
              <a:rPr lang="en-US" sz="2800" dirty="0"/>
              <a:t> + </a:t>
            </a:r>
            <a:r>
              <a:rPr lang="en-US" sz="2800" dirty="0" err="1">
                <a:solidFill>
                  <a:srgbClr val="00B050"/>
                </a:solidFill>
              </a:rPr>
              <a:t>什么</a:t>
            </a:r>
            <a:r>
              <a:rPr lang="en-US" sz="2800" dirty="0"/>
              <a:t> + </a:t>
            </a:r>
            <a:r>
              <a:rPr lang="en-US" sz="2800" dirty="0">
                <a:solidFill>
                  <a:srgbClr val="0070C0"/>
                </a:solidFill>
              </a:rPr>
              <a:t>(Noun) </a:t>
            </a:r>
            <a:r>
              <a:rPr lang="en-US" sz="2800" dirty="0" smtClean="0"/>
              <a:t>?</a:t>
            </a:r>
            <a:endParaRPr lang="en-US" sz="28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94560" y="2441665"/>
            <a:ext cx="91048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300" b="1" dirty="0" smtClean="0"/>
              <a:t>Examples: </a:t>
            </a:r>
          </a:p>
          <a:p>
            <a:pPr lvl="0"/>
            <a:endParaRPr lang="en-US" sz="2300" b="1" dirty="0" smtClean="0"/>
          </a:p>
          <a:p>
            <a:pPr lvl="0"/>
            <a:r>
              <a:rPr lang="en-US" sz="2300" b="1" dirty="0" smtClean="0"/>
              <a:t>A</a:t>
            </a:r>
            <a:r>
              <a:rPr lang="en-US" sz="2300" b="1" dirty="0"/>
              <a:t>:</a:t>
            </a:r>
            <a:r>
              <a:rPr lang="en-US" sz="2300" dirty="0"/>
              <a:t> </a:t>
            </a:r>
            <a:r>
              <a:rPr lang="en-US" sz="2300" dirty="0" smtClean="0"/>
              <a:t>	</a:t>
            </a:r>
            <a:r>
              <a:rPr lang="en-US" sz="2300" dirty="0" smtClean="0">
                <a:solidFill>
                  <a:srgbClr val="C00000"/>
                </a:solidFill>
              </a:rPr>
              <a:t>这</a:t>
            </a:r>
            <a:r>
              <a:rPr lang="en-US" sz="2300" dirty="0" smtClean="0"/>
              <a:t> </a:t>
            </a:r>
            <a:r>
              <a:rPr lang="en-US" sz="2300" dirty="0">
                <a:solidFill>
                  <a:srgbClr val="7030A0"/>
                </a:solidFill>
              </a:rPr>
              <a:t>是</a:t>
            </a:r>
            <a:r>
              <a:rPr lang="en-US" sz="2300" dirty="0"/>
              <a:t> </a:t>
            </a:r>
            <a:r>
              <a:rPr lang="en-US" sz="2300" dirty="0" err="1" smtClean="0">
                <a:solidFill>
                  <a:srgbClr val="00B050"/>
                </a:solidFill>
              </a:rPr>
              <a:t>什么</a:t>
            </a:r>
            <a:r>
              <a:rPr lang="en-US" sz="2300" dirty="0" smtClean="0">
                <a:solidFill>
                  <a:srgbClr val="00B050"/>
                </a:solidFill>
              </a:rPr>
              <a:t> </a:t>
            </a:r>
            <a:r>
              <a:rPr lang="en-US" sz="2300" dirty="0" smtClean="0"/>
              <a:t>？	</a:t>
            </a:r>
            <a:r>
              <a:rPr lang="en-US" sz="2300" dirty="0" err="1" smtClean="0">
                <a:solidFill>
                  <a:schemeClr val="accent2"/>
                </a:solidFill>
              </a:rPr>
              <a:t>Zhè</a:t>
            </a:r>
            <a:r>
              <a:rPr lang="en-US" sz="2300" dirty="0" smtClean="0"/>
              <a:t> </a:t>
            </a:r>
            <a:r>
              <a:rPr lang="en-US" sz="2300" dirty="0" err="1">
                <a:solidFill>
                  <a:srgbClr val="7030A0"/>
                </a:solidFill>
              </a:rPr>
              <a:t>shì</a:t>
            </a:r>
            <a:r>
              <a:rPr lang="en-US" sz="2300" dirty="0"/>
              <a:t> </a:t>
            </a:r>
            <a:r>
              <a:rPr lang="en-US" sz="2300" dirty="0" err="1" smtClean="0">
                <a:solidFill>
                  <a:srgbClr val="00B050"/>
                </a:solidFill>
              </a:rPr>
              <a:t>shén</a:t>
            </a:r>
            <a:r>
              <a:rPr lang="en-US" sz="2300" dirty="0" smtClean="0">
                <a:solidFill>
                  <a:srgbClr val="00B050"/>
                </a:solidFill>
              </a:rPr>
              <a:t> me</a:t>
            </a:r>
            <a:r>
              <a:rPr lang="en-US" sz="2300" dirty="0" smtClean="0"/>
              <a:t>?</a:t>
            </a:r>
          </a:p>
          <a:p>
            <a:pPr lvl="0"/>
            <a:r>
              <a:rPr lang="en-US" sz="2300" dirty="0"/>
              <a:t>	</a:t>
            </a:r>
            <a:r>
              <a:rPr lang="en-US" sz="2300" dirty="0" smtClean="0"/>
              <a:t>What </a:t>
            </a:r>
            <a:r>
              <a:rPr lang="en-US" sz="2300" dirty="0"/>
              <a:t>is this</a:t>
            </a:r>
            <a:r>
              <a:rPr lang="en-US" sz="2300" dirty="0" smtClean="0"/>
              <a:t>?</a:t>
            </a:r>
            <a:endParaRPr lang="en-US" sz="2300" dirty="0"/>
          </a:p>
          <a:p>
            <a:pPr lvl="0"/>
            <a:r>
              <a:rPr lang="en-US" sz="2300" b="1" dirty="0"/>
              <a:t>B</a:t>
            </a:r>
            <a:r>
              <a:rPr lang="en-US" sz="2300" b="1" dirty="0" smtClean="0"/>
              <a:t>:	</a:t>
            </a:r>
            <a:r>
              <a:rPr lang="en-US" sz="2300" dirty="0" smtClean="0">
                <a:solidFill>
                  <a:srgbClr val="C00000"/>
                </a:solidFill>
              </a:rPr>
              <a:t>这</a:t>
            </a:r>
            <a:r>
              <a:rPr lang="en-US" sz="2300" dirty="0" smtClean="0"/>
              <a:t> </a:t>
            </a:r>
            <a:r>
              <a:rPr lang="en-US" sz="2300" dirty="0">
                <a:solidFill>
                  <a:srgbClr val="7030A0"/>
                </a:solidFill>
              </a:rPr>
              <a:t>是</a:t>
            </a:r>
            <a:r>
              <a:rPr lang="en-US" sz="2300" dirty="0"/>
              <a:t> </a:t>
            </a:r>
            <a:r>
              <a:rPr lang="en-US" sz="2300" dirty="0" err="1" smtClean="0">
                <a:solidFill>
                  <a:srgbClr val="0070C0"/>
                </a:solidFill>
              </a:rPr>
              <a:t>我的</a:t>
            </a:r>
            <a:r>
              <a:rPr lang="en-US" sz="2300" dirty="0" smtClean="0">
                <a:solidFill>
                  <a:srgbClr val="0070C0"/>
                </a:solidFill>
              </a:rPr>
              <a:t> </a:t>
            </a:r>
            <a:r>
              <a:rPr lang="en-US" sz="2300" dirty="0" err="1">
                <a:solidFill>
                  <a:srgbClr val="0070C0"/>
                </a:solidFill>
              </a:rPr>
              <a:t>iPad</a:t>
            </a:r>
            <a:r>
              <a:rPr lang="en-US" sz="2300" dirty="0" err="1"/>
              <a:t>。</a:t>
            </a:r>
            <a:r>
              <a:rPr lang="en-US" sz="2300" dirty="0" err="1">
                <a:solidFill>
                  <a:srgbClr val="C00000"/>
                </a:solidFill>
              </a:rPr>
              <a:t>Zhè</a:t>
            </a:r>
            <a:r>
              <a:rPr lang="en-US" sz="2300" dirty="0"/>
              <a:t> </a:t>
            </a:r>
            <a:r>
              <a:rPr lang="en-US" sz="2300" dirty="0" err="1">
                <a:solidFill>
                  <a:srgbClr val="7030A0"/>
                </a:solidFill>
              </a:rPr>
              <a:t>shì</a:t>
            </a:r>
            <a:r>
              <a:rPr lang="en-US" sz="2300" dirty="0"/>
              <a:t> </a:t>
            </a:r>
            <a:r>
              <a:rPr lang="en-US" sz="2300" dirty="0" err="1">
                <a:solidFill>
                  <a:srgbClr val="0070C0"/>
                </a:solidFill>
              </a:rPr>
              <a:t>wǒ</a:t>
            </a:r>
            <a:r>
              <a:rPr lang="en-US" sz="2300" dirty="0">
                <a:solidFill>
                  <a:srgbClr val="0070C0"/>
                </a:solidFill>
              </a:rPr>
              <a:t> de iPad</a:t>
            </a:r>
            <a:r>
              <a:rPr lang="en-US" sz="2300" dirty="0" smtClean="0"/>
              <a:t>.</a:t>
            </a:r>
          </a:p>
          <a:p>
            <a:pPr lvl="0"/>
            <a:r>
              <a:rPr lang="en-US" sz="2300" dirty="0"/>
              <a:t>	</a:t>
            </a:r>
            <a:r>
              <a:rPr lang="en-US" sz="2300" dirty="0" smtClean="0"/>
              <a:t>This </a:t>
            </a:r>
            <a:r>
              <a:rPr lang="en-US" sz="2300" dirty="0"/>
              <a:t>is my iPad.</a:t>
            </a:r>
          </a:p>
          <a:p>
            <a:endParaRPr lang="en-US" dirty="0" smtClean="0"/>
          </a:p>
          <a:p>
            <a:pPr lvl="0"/>
            <a:endParaRPr lang="en-US" sz="2300" b="1" dirty="0"/>
          </a:p>
          <a:p>
            <a:pPr lvl="0"/>
            <a:r>
              <a:rPr lang="en-US" sz="2300" b="1" dirty="0"/>
              <a:t>A:</a:t>
            </a:r>
            <a:r>
              <a:rPr lang="en-US" sz="2300" dirty="0"/>
              <a:t> 	</a:t>
            </a:r>
            <a:r>
              <a:rPr lang="en-US" sz="2300" dirty="0">
                <a:solidFill>
                  <a:srgbClr val="C00000"/>
                </a:solidFill>
              </a:rPr>
              <a:t>这</a:t>
            </a:r>
            <a:r>
              <a:rPr lang="en-US" sz="2300" dirty="0"/>
              <a:t> </a:t>
            </a:r>
            <a:r>
              <a:rPr lang="en-US" sz="2300" dirty="0">
                <a:solidFill>
                  <a:srgbClr val="7030A0"/>
                </a:solidFill>
              </a:rPr>
              <a:t>是</a:t>
            </a:r>
            <a:r>
              <a:rPr lang="en-US" sz="2300" dirty="0"/>
              <a:t> </a:t>
            </a:r>
            <a:r>
              <a:rPr lang="en-US" sz="2300" dirty="0" err="1" smtClean="0">
                <a:solidFill>
                  <a:srgbClr val="00B050"/>
                </a:solidFill>
              </a:rPr>
              <a:t>什么</a:t>
            </a:r>
            <a:r>
              <a:rPr lang="ja-JP" altLang="en-US" sz="2300" dirty="0">
                <a:solidFill>
                  <a:srgbClr val="0070C0"/>
                </a:solidFill>
              </a:rPr>
              <a:t>电影</a:t>
            </a:r>
            <a:r>
              <a:rPr lang="en-US" sz="2300" dirty="0" smtClean="0"/>
              <a:t>？	</a:t>
            </a:r>
            <a:r>
              <a:rPr lang="en-US" sz="2300" dirty="0" err="1" smtClean="0">
                <a:solidFill>
                  <a:srgbClr val="C00000"/>
                </a:solidFill>
              </a:rPr>
              <a:t>Zhè</a:t>
            </a:r>
            <a:r>
              <a:rPr lang="en-US" sz="2300" dirty="0" smtClean="0"/>
              <a:t> </a:t>
            </a:r>
            <a:r>
              <a:rPr lang="en-US" sz="2300" dirty="0" err="1">
                <a:solidFill>
                  <a:srgbClr val="7030A0"/>
                </a:solidFill>
              </a:rPr>
              <a:t>shì</a:t>
            </a:r>
            <a:r>
              <a:rPr lang="en-US" sz="2300" dirty="0"/>
              <a:t> </a:t>
            </a:r>
            <a:r>
              <a:rPr lang="en-US" sz="2300" dirty="0" err="1" smtClean="0">
                <a:solidFill>
                  <a:srgbClr val="00B050"/>
                </a:solidFill>
              </a:rPr>
              <a:t>shén</a:t>
            </a:r>
            <a:r>
              <a:rPr lang="en-US" sz="2300" dirty="0" smtClean="0">
                <a:solidFill>
                  <a:srgbClr val="00B050"/>
                </a:solidFill>
              </a:rPr>
              <a:t> me </a:t>
            </a:r>
            <a:r>
              <a:rPr lang="en-US" sz="2300" dirty="0" err="1" smtClean="0">
                <a:solidFill>
                  <a:srgbClr val="0070C0"/>
                </a:solidFill>
              </a:rPr>
              <a:t>diàn</a:t>
            </a:r>
            <a:r>
              <a:rPr lang="en-US" sz="2300" dirty="0" smtClean="0">
                <a:solidFill>
                  <a:srgbClr val="0070C0"/>
                </a:solidFill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</a:rPr>
              <a:t>yǐng</a:t>
            </a:r>
            <a:r>
              <a:rPr lang="en-US" sz="2300" dirty="0" smtClean="0"/>
              <a:t>?</a:t>
            </a:r>
            <a:endParaRPr lang="en-US" sz="2300" dirty="0"/>
          </a:p>
          <a:p>
            <a:pPr lvl="0"/>
            <a:r>
              <a:rPr lang="en-US" sz="2300" dirty="0"/>
              <a:t>	What is </a:t>
            </a:r>
            <a:r>
              <a:rPr lang="en-US" sz="2300" dirty="0" smtClean="0"/>
              <a:t>this movie?</a:t>
            </a:r>
            <a:endParaRPr lang="en-US" sz="2300" dirty="0"/>
          </a:p>
          <a:p>
            <a:pPr lvl="0"/>
            <a:r>
              <a:rPr lang="en-US" sz="2300" b="1" dirty="0"/>
              <a:t>B:	</a:t>
            </a:r>
            <a:r>
              <a:rPr lang="en-US" sz="2300" dirty="0">
                <a:solidFill>
                  <a:srgbClr val="C00000"/>
                </a:solidFill>
              </a:rPr>
              <a:t>这</a:t>
            </a:r>
            <a:r>
              <a:rPr lang="en-US" sz="2300" dirty="0"/>
              <a:t> </a:t>
            </a:r>
            <a:r>
              <a:rPr lang="en-US" sz="2300" dirty="0">
                <a:solidFill>
                  <a:srgbClr val="7030A0"/>
                </a:solidFill>
              </a:rPr>
              <a:t>是</a:t>
            </a:r>
            <a:r>
              <a:rPr lang="en-US" sz="2300" dirty="0"/>
              <a:t> </a:t>
            </a:r>
            <a:r>
              <a:rPr lang="en-US" sz="2300" dirty="0" smtClean="0">
                <a:solidFill>
                  <a:srgbClr val="0070C0"/>
                </a:solidFill>
              </a:rPr>
              <a:t>Moana</a:t>
            </a:r>
            <a:r>
              <a:rPr lang="en-US" sz="2300" dirty="0" smtClean="0"/>
              <a:t>。	</a:t>
            </a:r>
            <a:r>
              <a:rPr lang="en-US" sz="2300" dirty="0" err="1" smtClean="0">
                <a:solidFill>
                  <a:srgbClr val="C00000"/>
                </a:solidFill>
              </a:rPr>
              <a:t>Zhè</a:t>
            </a:r>
            <a:r>
              <a:rPr lang="en-US" sz="2300" dirty="0" smtClean="0"/>
              <a:t> </a:t>
            </a:r>
            <a:r>
              <a:rPr lang="en-US" sz="2300" dirty="0" err="1" smtClean="0">
                <a:solidFill>
                  <a:srgbClr val="7030A0"/>
                </a:solidFill>
              </a:rPr>
              <a:t>shì</a:t>
            </a:r>
            <a:r>
              <a:rPr lang="en-US" sz="2300" dirty="0" smtClean="0"/>
              <a:t> </a:t>
            </a:r>
            <a:r>
              <a:rPr lang="en-US" sz="2300" dirty="0" smtClean="0">
                <a:solidFill>
                  <a:srgbClr val="0070C0"/>
                </a:solidFill>
              </a:rPr>
              <a:t>Moana</a:t>
            </a:r>
            <a:r>
              <a:rPr lang="en-US" sz="2300" dirty="0" smtClean="0"/>
              <a:t>.</a:t>
            </a:r>
            <a:endParaRPr lang="en-US" sz="2300" dirty="0"/>
          </a:p>
          <a:p>
            <a:pPr lvl="0"/>
            <a:r>
              <a:rPr lang="en-US" sz="2300" dirty="0"/>
              <a:t>	This is </a:t>
            </a:r>
            <a:r>
              <a:rPr lang="en-US" sz="2300" dirty="0" smtClean="0"/>
              <a:t>Moana.</a:t>
            </a:r>
            <a:endParaRPr lang="en-US" sz="2300" dirty="0"/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9107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Structure</a:t>
            </a:r>
            <a:br>
              <a:rPr lang="en-US" b="1" dirty="0"/>
            </a:br>
            <a:r>
              <a:rPr lang="en-US" dirty="0">
                <a:solidFill>
                  <a:srgbClr val="FF0000"/>
                </a:solidFill>
              </a:rPr>
              <a:t>Subj. </a:t>
            </a:r>
            <a:r>
              <a:rPr lang="en-US" dirty="0"/>
              <a:t>+ </a:t>
            </a:r>
            <a:r>
              <a:rPr lang="en-US" dirty="0">
                <a:solidFill>
                  <a:srgbClr val="7030A0"/>
                </a:solidFill>
              </a:rPr>
              <a:t>Verb</a:t>
            </a:r>
            <a:r>
              <a:rPr lang="en-US" dirty="0"/>
              <a:t> + </a:t>
            </a:r>
            <a:r>
              <a:rPr lang="en-US" dirty="0" err="1">
                <a:solidFill>
                  <a:srgbClr val="00B050"/>
                </a:solidFill>
              </a:rPr>
              <a:t>什么</a:t>
            </a:r>
            <a:r>
              <a:rPr lang="en-US" dirty="0"/>
              <a:t> + </a:t>
            </a:r>
            <a:r>
              <a:rPr lang="en-US" dirty="0">
                <a:solidFill>
                  <a:srgbClr val="0070C0"/>
                </a:solidFill>
              </a:rPr>
              <a:t>(Noun) 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41520"/>
          </a:xfrm>
        </p:spPr>
        <p:txBody>
          <a:bodyPr>
            <a:normAutofit/>
          </a:bodyPr>
          <a:lstStyle/>
          <a:p>
            <a:pPr lvl="0"/>
            <a:r>
              <a:rPr lang="en-US" sz="2300" b="1" dirty="0"/>
              <a:t>A</a:t>
            </a:r>
            <a:r>
              <a:rPr lang="en-US" sz="2300" b="1" dirty="0" smtClean="0"/>
              <a:t>:	</a:t>
            </a:r>
            <a:r>
              <a:rPr lang="en-US" sz="2300" b="1" dirty="0" smtClean="0">
                <a:solidFill>
                  <a:srgbClr val="C00000"/>
                </a:solidFill>
              </a:rPr>
              <a:t>你 </a:t>
            </a:r>
            <a:r>
              <a:rPr lang="en-US" sz="2300" b="1" dirty="0" err="1" smtClean="0">
                <a:solidFill>
                  <a:srgbClr val="7030A0"/>
                </a:solidFill>
              </a:rPr>
              <a:t>喜欢吃</a:t>
            </a:r>
            <a:r>
              <a:rPr lang="en-US" sz="2300" b="1" dirty="0" smtClean="0">
                <a:solidFill>
                  <a:srgbClr val="7030A0"/>
                </a:solidFill>
              </a:rPr>
              <a:t> </a:t>
            </a:r>
            <a:r>
              <a:rPr lang="en-US" sz="2300" b="1" dirty="0" err="1" smtClean="0">
                <a:solidFill>
                  <a:srgbClr val="00B050"/>
                </a:solidFill>
              </a:rPr>
              <a:t>什么</a:t>
            </a:r>
            <a:r>
              <a:rPr lang="en-US" sz="2300" b="1" dirty="0" smtClean="0"/>
              <a:t> </a:t>
            </a:r>
            <a:r>
              <a:rPr lang="en-US" sz="2300" b="1" dirty="0" smtClean="0">
                <a:solidFill>
                  <a:srgbClr val="0070C0"/>
                </a:solidFill>
              </a:rPr>
              <a:t>菜</a:t>
            </a:r>
            <a:r>
              <a:rPr lang="en-US" sz="2300" dirty="0" smtClean="0"/>
              <a:t>？	</a:t>
            </a:r>
            <a:r>
              <a:rPr lang="en-US" sz="2300" dirty="0" err="1" smtClean="0">
                <a:solidFill>
                  <a:srgbClr val="C00000"/>
                </a:solidFill>
              </a:rPr>
              <a:t>Nǐ</a:t>
            </a:r>
            <a:r>
              <a:rPr lang="en-US" sz="2300" dirty="0" smtClean="0"/>
              <a:t> </a:t>
            </a:r>
            <a:r>
              <a:rPr lang="en-US" sz="2300" dirty="0" err="1" smtClean="0">
                <a:solidFill>
                  <a:srgbClr val="7030A0"/>
                </a:solidFill>
              </a:rPr>
              <a:t>xǐ</a:t>
            </a:r>
            <a:r>
              <a:rPr lang="en-US" sz="2300" dirty="0" smtClean="0"/>
              <a:t> </a:t>
            </a:r>
            <a:r>
              <a:rPr lang="en-US" sz="2300" dirty="0" err="1" smtClean="0">
                <a:solidFill>
                  <a:srgbClr val="7030A0"/>
                </a:solidFill>
              </a:rPr>
              <a:t>huan</a:t>
            </a:r>
            <a:r>
              <a:rPr lang="en-US" sz="2300" dirty="0" smtClean="0"/>
              <a:t> </a:t>
            </a:r>
            <a:r>
              <a:rPr lang="en-US" sz="2300" dirty="0" err="1">
                <a:solidFill>
                  <a:srgbClr val="7030A0"/>
                </a:solidFill>
              </a:rPr>
              <a:t>chī</a:t>
            </a:r>
            <a:r>
              <a:rPr lang="en-US" sz="2300" dirty="0"/>
              <a:t> </a:t>
            </a:r>
            <a:r>
              <a:rPr lang="en-US" sz="2300" dirty="0" err="1" smtClean="0">
                <a:solidFill>
                  <a:srgbClr val="00B050"/>
                </a:solidFill>
              </a:rPr>
              <a:t>shén</a:t>
            </a:r>
            <a:r>
              <a:rPr lang="en-US" sz="2300" dirty="0" smtClean="0"/>
              <a:t> </a:t>
            </a:r>
            <a:r>
              <a:rPr lang="en-US" sz="2300" dirty="0" smtClean="0">
                <a:solidFill>
                  <a:srgbClr val="00B050"/>
                </a:solidFill>
              </a:rPr>
              <a:t>me</a:t>
            </a:r>
            <a:r>
              <a:rPr lang="en-US" sz="2300" dirty="0"/>
              <a:t> </a:t>
            </a:r>
            <a:r>
              <a:rPr lang="en-US" sz="2300" dirty="0" err="1">
                <a:solidFill>
                  <a:srgbClr val="0070C0"/>
                </a:solidFill>
              </a:rPr>
              <a:t>cài</a:t>
            </a:r>
            <a:r>
              <a:rPr lang="en-US" sz="2300" dirty="0" smtClean="0"/>
              <a:t>?</a:t>
            </a:r>
          </a:p>
          <a:p>
            <a:pPr marL="0" lv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	What (kind of) </a:t>
            </a:r>
            <a:r>
              <a:rPr lang="en-US" sz="2300" dirty="0" smtClean="0"/>
              <a:t>dish </a:t>
            </a:r>
            <a:r>
              <a:rPr lang="en-US" sz="2300" dirty="0"/>
              <a:t>do you </a:t>
            </a:r>
            <a:r>
              <a:rPr lang="en-US" sz="2300" dirty="0" smtClean="0"/>
              <a:t>like to eat?</a:t>
            </a:r>
            <a:endParaRPr lang="en-US" sz="2300" dirty="0"/>
          </a:p>
          <a:p>
            <a:pPr lvl="0"/>
            <a:r>
              <a:rPr lang="en-US" sz="2300" b="1" dirty="0"/>
              <a:t>B</a:t>
            </a:r>
            <a:r>
              <a:rPr lang="en-US" sz="2300" b="1" dirty="0" smtClean="0"/>
              <a:t>:	</a:t>
            </a:r>
            <a:r>
              <a:rPr lang="en-US" sz="2300" b="1" dirty="0" smtClean="0">
                <a:solidFill>
                  <a:srgbClr val="C00000"/>
                </a:solidFill>
              </a:rPr>
              <a:t>我 </a:t>
            </a:r>
            <a:r>
              <a:rPr lang="en-US" sz="2300" b="1" dirty="0" err="1" smtClean="0">
                <a:solidFill>
                  <a:srgbClr val="7030A0"/>
                </a:solidFill>
              </a:rPr>
              <a:t>喜欢吃</a:t>
            </a:r>
            <a:r>
              <a:rPr lang="en-US" sz="2300" b="1" dirty="0" smtClean="0"/>
              <a:t> </a:t>
            </a:r>
            <a:r>
              <a:rPr lang="en-US" sz="2300" b="1" dirty="0" err="1" smtClean="0">
                <a:solidFill>
                  <a:srgbClr val="0070C0"/>
                </a:solidFill>
              </a:rPr>
              <a:t>中国菜</a:t>
            </a:r>
            <a:r>
              <a:rPr lang="en-US" sz="2300" dirty="0" smtClean="0"/>
              <a:t>。	</a:t>
            </a:r>
            <a:r>
              <a:rPr lang="en-US" sz="2300" dirty="0" err="1" smtClean="0">
                <a:solidFill>
                  <a:srgbClr val="C00000"/>
                </a:solidFill>
              </a:rPr>
              <a:t>Wǒ</a:t>
            </a:r>
            <a:r>
              <a:rPr lang="en-US" sz="2300" dirty="0" smtClean="0"/>
              <a:t> </a:t>
            </a:r>
            <a:r>
              <a:rPr lang="en-US" sz="2300" dirty="0" err="1" smtClean="0">
                <a:solidFill>
                  <a:srgbClr val="7030A0"/>
                </a:solidFill>
              </a:rPr>
              <a:t>xǐ</a:t>
            </a:r>
            <a:r>
              <a:rPr lang="en-US" sz="2300" dirty="0" smtClean="0"/>
              <a:t> </a:t>
            </a:r>
            <a:r>
              <a:rPr lang="en-US" sz="2300" dirty="0" err="1" smtClean="0">
                <a:solidFill>
                  <a:srgbClr val="7030A0"/>
                </a:solidFill>
              </a:rPr>
              <a:t>huan</a:t>
            </a:r>
            <a:r>
              <a:rPr lang="en-US" sz="2300" dirty="0" smtClean="0"/>
              <a:t> </a:t>
            </a:r>
            <a:r>
              <a:rPr lang="en-US" sz="2300" dirty="0" err="1">
                <a:solidFill>
                  <a:srgbClr val="7030A0"/>
                </a:solidFill>
              </a:rPr>
              <a:t>chī</a:t>
            </a:r>
            <a:r>
              <a:rPr lang="en-US" sz="2300" dirty="0"/>
              <a:t> </a:t>
            </a:r>
            <a:r>
              <a:rPr lang="en-US" sz="2300" dirty="0" err="1" smtClean="0">
                <a:solidFill>
                  <a:srgbClr val="0070C0"/>
                </a:solidFill>
              </a:rPr>
              <a:t>Zhōng</a:t>
            </a:r>
            <a:r>
              <a:rPr lang="en-US" sz="2300" dirty="0" smtClean="0"/>
              <a:t> </a:t>
            </a:r>
            <a:r>
              <a:rPr lang="en-US" sz="2300" dirty="0" err="1" smtClean="0">
                <a:solidFill>
                  <a:srgbClr val="0070C0"/>
                </a:solidFill>
              </a:rPr>
              <a:t>guó</a:t>
            </a:r>
            <a:r>
              <a:rPr lang="en-US" sz="2300" dirty="0" smtClean="0"/>
              <a:t> </a:t>
            </a:r>
            <a:r>
              <a:rPr lang="en-US" sz="2300" dirty="0" err="1">
                <a:solidFill>
                  <a:srgbClr val="0070C0"/>
                </a:solidFill>
              </a:rPr>
              <a:t>cài</a:t>
            </a:r>
            <a:r>
              <a:rPr lang="en-US" sz="2300" dirty="0" smtClean="0"/>
              <a:t>.</a:t>
            </a:r>
          </a:p>
          <a:p>
            <a:pPr marL="0" lv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	I </a:t>
            </a:r>
            <a:r>
              <a:rPr lang="en-US" sz="2300" dirty="0" smtClean="0"/>
              <a:t>like to eat </a:t>
            </a:r>
            <a:r>
              <a:rPr lang="en-US" sz="2300" dirty="0"/>
              <a:t>Chinese food.</a:t>
            </a:r>
          </a:p>
          <a:p>
            <a:pPr marL="0" indent="0">
              <a:buNone/>
            </a:pPr>
            <a:endParaRPr lang="en-US" sz="2300" dirty="0"/>
          </a:p>
          <a:p>
            <a:pPr lvl="0"/>
            <a:r>
              <a:rPr lang="en-US" sz="2300" b="1" dirty="0"/>
              <a:t>A</a:t>
            </a:r>
            <a:r>
              <a:rPr lang="en-US" sz="2300" b="1" dirty="0" smtClean="0"/>
              <a:t>:	</a:t>
            </a:r>
            <a:r>
              <a:rPr lang="en-US" sz="2300" dirty="0" smtClean="0">
                <a:solidFill>
                  <a:srgbClr val="C00000"/>
                </a:solidFill>
              </a:rPr>
              <a:t>你 </a:t>
            </a:r>
            <a:r>
              <a:rPr lang="en-US" sz="2300" dirty="0" smtClean="0">
                <a:solidFill>
                  <a:srgbClr val="7030A0"/>
                </a:solidFill>
              </a:rPr>
              <a:t>用 </a:t>
            </a:r>
            <a:r>
              <a:rPr lang="en-US" sz="2300" dirty="0" err="1" smtClean="0">
                <a:solidFill>
                  <a:srgbClr val="00B050"/>
                </a:solidFill>
              </a:rPr>
              <a:t>什么</a:t>
            </a:r>
            <a:r>
              <a:rPr lang="en-US" sz="2300" dirty="0" smtClean="0"/>
              <a:t> </a:t>
            </a:r>
            <a:r>
              <a:rPr lang="en-US" sz="2300" dirty="0" err="1" smtClean="0">
                <a:solidFill>
                  <a:srgbClr val="0070C0"/>
                </a:solidFill>
              </a:rPr>
              <a:t>手机</a:t>
            </a:r>
            <a:r>
              <a:rPr lang="en-US" sz="2300" dirty="0" smtClean="0"/>
              <a:t>？ 	</a:t>
            </a:r>
            <a:r>
              <a:rPr lang="en-US" sz="2300" dirty="0" err="1" smtClean="0">
                <a:solidFill>
                  <a:srgbClr val="C00000"/>
                </a:solidFill>
              </a:rPr>
              <a:t>Nǐ</a:t>
            </a:r>
            <a:r>
              <a:rPr lang="en-US" sz="2300" dirty="0" smtClean="0"/>
              <a:t> </a:t>
            </a:r>
            <a:r>
              <a:rPr lang="en-US" sz="2300" dirty="0" err="1">
                <a:solidFill>
                  <a:srgbClr val="7030A0"/>
                </a:solidFill>
              </a:rPr>
              <a:t>yòng</a:t>
            </a:r>
            <a:r>
              <a:rPr lang="en-US" sz="2300" dirty="0"/>
              <a:t> </a:t>
            </a:r>
            <a:r>
              <a:rPr lang="en-US" sz="2300" dirty="0" err="1" smtClean="0">
                <a:solidFill>
                  <a:srgbClr val="00B050"/>
                </a:solidFill>
              </a:rPr>
              <a:t>shén</a:t>
            </a:r>
            <a:r>
              <a:rPr lang="en-US" sz="2300" dirty="0" smtClean="0">
                <a:solidFill>
                  <a:srgbClr val="00B050"/>
                </a:solidFill>
              </a:rPr>
              <a:t> me</a:t>
            </a:r>
            <a:r>
              <a:rPr lang="en-US" sz="2300" dirty="0"/>
              <a:t> </a:t>
            </a:r>
            <a:r>
              <a:rPr lang="en-US" sz="2300" dirty="0" err="1" smtClean="0">
                <a:solidFill>
                  <a:srgbClr val="0070C0"/>
                </a:solidFill>
              </a:rPr>
              <a:t>shǒu</a:t>
            </a:r>
            <a:r>
              <a:rPr lang="en-US" sz="2300" dirty="0" smtClean="0">
                <a:solidFill>
                  <a:srgbClr val="0070C0"/>
                </a:solidFill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</a:rPr>
              <a:t>jī</a:t>
            </a:r>
            <a:r>
              <a:rPr lang="en-US" sz="2300" dirty="0" smtClean="0"/>
              <a:t>?</a:t>
            </a:r>
          </a:p>
          <a:p>
            <a:pPr marL="0" lv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	What (kind of) </a:t>
            </a:r>
            <a:r>
              <a:rPr lang="en-US" sz="2300" dirty="0"/>
              <a:t>cell phone do you use?</a:t>
            </a:r>
          </a:p>
          <a:p>
            <a:pPr lvl="0"/>
            <a:r>
              <a:rPr lang="en-US" sz="2300" b="1" dirty="0"/>
              <a:t>B</a:t>
            </a:r>
            <a:r>
              <a:rPr lang="en-US" sz="2300" b="1" dirty="0" smtClean="0"/>
              <a:t>:	</a:t>
            </a:r>
            <a:r>
              <a:rPr lang="en-US" sz="2300" dirty="0" smtClean="0">
                <a:solidFill>
                  <a:srgbClr val="C00000"/>
                </a:solidFill>
              </a:rPr>
              <a:t>我 </a:t>
            </a:r>
            <a:r>
              <a:rPr lang="en-US" sz="2300" dirty="0" smtClean="0">
                <a:solidFill>
                  <a:srgbClr val="7030A0"/>
                </a:solidFill>
              </a:rPr>
              <a:t>用 </a:t>
            </a:r>
            <a:r>
              <a:rPr lang="en-US" sz="2300" dirty="0" smtClean="0">
                <a:solidFill>
                  <a:srgbClr val="0070C0"/>
                </a:solidFill>
              </a:rPr>
              <a:t>iPhone</a:t>
            </a:r>
            <a:r>
              <a:rPr lang="en-US" sz="2300" dirty="0" smtClean="0"/>
              <a:t>。	</a:t>
            </a:r>
            <a:r>
              <a:rPr lang="en-US" sz="2300" dirty="0" err="1" smtClean="0">
                <a:solidFill>
                  <a:srgbClr val="C00000"/>
                </a:solidFill>
              </a:rPr>
              <a:t>Wǒ</a:t>
            </a:r>
            <a:r>
              <a:rPr lang="en-US" sz="2300" dirty="0" smtClean="0"/>
              <a:t> </a:t>
            </a:r>
            <a:r>
              <a:rPr lang="en-US" sz="2300" dirty="0" err="1">
                <a:solidFill>
                  <a:srgbClr val="7030A0"/>
                </a:solidFill>
              </a:rPr>
              <a:t>yòng</a:t>
            </a:r>
            <a:r>
              <a:rPr lang="en-US" sz="2300" dirty="0"/>
              <a:t> </a:t>
            </a:r>
            <a:r>
              <a:rPr lang="en-US" sz="2300" dirty="0" smtClean="0">
                <a:solidFill>
                  <a:srgbClr val="0070C0"/>
                </a:solidFill>
              </a:rPr>
              <a:t>iPhone</a:t>
            </a:r>
            <a:r>
              <a:rPr lang="en-US" sz="2300" dirty="0" smtClean="0"/>
              <a:t>.</a:t>
            </a:r>
          </a:p>
          <a:p>
            <a:pPr marL="0" lv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	I </a:t>
            </a:r>
            <a:r>
              <a:rPr lang="en-US" sz="2300" dirty="0"/>
              <a:t>use an iPhone.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58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Structure</a:t>
            </a:r>
            <a:br>
              <a:rPr lang="en-US" b="1" dirty="0"/>
            </a:br>
            <a:r>
              <a:rPr lang="en-US" dirty="0">
                <a:solidFill>
                  <a:srgbClr val="FF0000"/>
                </a:solidFill>
              </a:rPr>
              <a:t>Subj. </a:t>
            </a:r>
            <a:r>
              <a:rPr lang="en-US" dirty="0"/>
              <a:t>+ </a:t>
            </a:r>
            <a:r>
              <a:rPr lang="en-US" dirty="0">
                <a:solidFill>
                  <a:srgbClr val="7030A0"/>
                </a:solidFill>
              </a:rPr>
              <a:t>Verb</a:t>
            </a:r>
            <a:r>
              <a:rPr lang="en-US" dirty="0"/>
              <a:t> + </a:t>
            </a:r>
            <a:r>
              <a:rPr lang="en-US" dirty="0" err="1">
                <a:solidFill>
                  <a:srgbClr val="00B050"/>
                </a:solidFill>
              </a:rPr>
              <a:t>什么</a:t>
            </a:r>
            <a:r>
              <a:rPr lang="en-US" dirty="0"/>
              <a:t> + </a:t>
            </a:r>
            <a:r>
              <a:rPr lang="en-US" dirty="0">
                <a:solidFill>
                  <a:srgbClr val="0070C0"/>
                </a:solidFill>
              </a:rPr>
              <a:t>(Noun) 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41520"/>
          </a:xfrm>
        </p:spPr>
        <p:txBody>
          <a:bodyPr>
            <a:normAutofit/>
          </a:bodyPr>
          <a:lstStyle/>
          <a:p>
            <a:pPr lvl="0"/>
            <a:r>
              <a:rPr lang="en-US" sz="2300" b="1" dirty="0"/>
              <a:t>A</a:t>
            </a:r>
            <a:r>
              <a:rPr lang="en-US" sz="2300" b="1" dirty="0" smtClean="0"/>
              <a:t>:	</a:t>
            </a:r>
            <a:r>
              <a:rPr lang="en-US" sz="2300" dirty="0" smtClean="0">
                <a:solidFill>
                  <a:srgbClr val="C00000"/>
                </a:solidFill>
              </a:rPr>
              <a:t>你</a:t>
            </a:r>
            <a:r>
              <a:rPr lang="en-US" sz="2300" dirty="0" smtClean="0"/>
              <a:t> </a:t>
            </a:r>
            <a:r>
              <a:rPr lang="en-US" sz="2300" dirty="0" smtClean="0">
                <a:solidFill>
                  <a:srgbClr val="7030A0"/>
                </a:solidFill>
              </a:rPr>
              <a:t>看</a:t>
            </a:r>
            <a:r>
              <a:rPr lang="en-US" sz="2300" dirty="0"/>
              <a:t> </a:t>
            </a:r>
            <a:r>
              <a:rPr lang="en-US" sz="2300" dirty="0" err="1">
                <a:solidFill>
                  <a:srgbClr val="00B050"/>
                </a:solidFill>
              </a:rPr>
              <a:t>什么</a:t>
            </a:r>
            <a:r>
              <a:rPr lang="en-US" sz="2300" dirty="0"/>
              <a:t> </a:t>
            </a:r>
            <a:r>
              <a:rPr lang="en-US" sz="2300" dirty="0">
                <a:solidFill>
                  <a:srgbClr val="0070C0"/>
                </a:solidFill>
              </a:rPr>
              <a:t>书</a:t>
            </a:r>
            <a:r>
              <a:rPr lang="en-US" sz="2300" dirty="0" smtClean="0"/>
              <a:t>？	</a:t>
            </a:r>
            <a:r>
              <a:rPr lang="en-US" sz="2300" dirty="0" err="1" smtClean="0">
                <a:solidFill>
                  <a:srgbClr val="C00000"/>
                </a:solidFill>
              </a:rPr>
              <a:t>Nǐ</a:t>
            </a:r>
            <a:r>
              <a:rPr lang="en-US" sz="2300" dirty="0" smtClean="0"/>
              <a:t> </a:t>
            </a:r>
            <a:r>
              <a:rPr lang="en-US" sz="2300" dirty="0" err="1" smtClean="0">
                <a:solidFill>
                  <a:srgbClr val="7030A0"/>
                </a:solidFill>
              </a:rPr>
              <a:t>kàn</a:t>
            </a:r>
            <a:r>
              <a:rPr lang="en-US" sz="2300" dirty="0"/>
              <a:t> </a:t>
            </a:r>
            <a:r>
              <a:rPr lang="en-US" sz="2300" dirty="0" err="1" smtClean="0">
                <a:solidFill>
                  <a:srgbClr val="00B050"/>
                </a:solidFill>
              </a:rPr>
              <a:t>shén</a:t>
            </a:r>
            <a:r>
              <a:rPr lang="en-US" sz="2300" dirty="0" smtClean="0"/>
              <a:t> </a:t>
            </a:r>
            <a:r>
              <a:rPr lang="en-US" sz="2300" dirty="0" smtClean="0">
                <a:solidFill>
                  <a:srgbClr val="00B050"/>
                </a:solidFill>
              </a:rPr>
              <a:t>me</a:t>
            </a:r>
            <a:r>
              <a:rPr lang="en-US" sz="2300" dirty="0"/>
              <a:t> </a:t>
            </a:r>
            <a:r>
              <a:rPr lang="en-US" sz="2300" dirty="0" err="1">
                <a:solidFill>
                  <a:srgbClr val="0070C0"/>
                </a:solidFill>
              </a:rPr>
              <a:t>shū</a:t>
            </a:r>
            <a:r>
              <a:rPr lang="en-US" sz="2300" dirty="0" smtClean="0"/>
              <a:t>?</a:t>
            </a:r>
          </a:p>
          <a:p>
            <a:pPr marL="0" lv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	What (kind of) book </a:t>
            </a:r>
            <a:r>
              <a:rPr lang="en-US" sz="2300" dirty="0"/>
              <a:t>are you reading?</a:t>
            </a:r>
          </a:p>
          <a:p>
            <a:pPr lvl="0"/>
            <a:r>
              <a:rPr lang="en-US" sz="2300" b="1" dirty="0"/>
              <a:t>B</a:t>
            </a:r>
            <a:r>
              <a:rPr lang="en-US" sz="2300" b="1" dirty="0" smtClean="0"/>
              <a:t>:	</a:t>
            </a:r>
            <a:r>
              <a:rPr lang="en-US" sz="2300" dirty="0" smtClean="0">
                <a:solidFill>
                  <a:srgbClr val="C00000"/>
                </a:solidFill>
              </a:rPr>
              <a:t>我</a:t>
            </a:r>
            <a:r>
              <a:rPr lang="en-US" sz="2300" dirty="0" smtClean="0"/>
              <a:t> </a:t>
            </a:r>
            <a:r>
              <a:rPr lang="en-US" sz="2300" dirty="0" smtClean="0">
                <a:solidFill>
                  <a:srgbClr val="7030A0"/>
                </a:solidFill>
              </a:rPr>
              <a:t>看</a:t>
            </a:r>
            <a:r>
              <a:rPr lang="en-US" sz="2300" dirty="0"/>
              <a:t> </a:t>
            </a:r>
            <a:r>
              <a:rPr lang="en-US" sz="2300" dirty="0" err="1">
                <a:solidFill>
                  <a:srgbClr val="0070C0"/>
                </a:solidFill>
              </a:rPr>
              <a:t>小说</a:t>
            </a:r>
            <a:r>
              <a:rPr lang="en-US" sz="2300" dirty="0" smtClean="0"/>
              <a:t>。	</a:t>
            </a:r>
            <a:r>
              <a:rPr lang="en-US" sz="2300" dirty="0" err="1" smtClean="0">
                <a:solidFill>
                  <a:srgbClr val="C00000"/>
                </a:solidFill>
              </a:rPr>
              <a:t>Wǒ</a:t>
            </a:r>
            <a:r>
              <a:rPr lang="en-US" sz="2300" dirty="0" smtClean="0"/>
              <a:t> </a:t>
            </a:r>
            <a:r>
              <a:rPr lang="en-US" sz="2300" dirty="0" err="1" smtClean="0">
                <a:solidFill>
                  <a:srgbClr val="7030A0"/>
                </a:solidFill>
              </a:rPr>
              <a:t>kàn</a:t>
            </a:r>
            <a:r>
              <a:rPr lang="en-US" sz="2300" dirty="0"/>
              <a:t> </a:t>
            </a:r>
            <a:r>
              <a:rPr lang="en-US" sz="2300" dirty="0" err="1" smtClean="0">
                <a:solidFill>
                  <a:srgbClr val="0070C0"/>
                </a:solidFill>
              </a:rPr>
              <a:t>xiǎo</a:t>
            </a:r>
            <a:r>
              <a:rPr lang="en-US" sz="2300" dirty="0" smtClean="0">
                <a:solidFill>
                  <a:srgbClr val="0070C0"/>
                </a:solidFill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</a:rPr>
              <a:t>shuō</a:t>
            </a:r>
            <a:r>
              <a:rPr lang="en-US" sz="2300" dirty="0" smtClean="0"/>
              <a:t>.</a:t>
            </a:r>
          </a:p>
          <a:p>
            <a:pPr marL="0" lv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	I </a:t>
            </a:r>
            <a:r>
              <a:rPr lang="en-US" sz="2300" dirty="0"/>
              <a:t>am reading a novel.</a:t>
            </a:r>
          </a:p>
          <a:p>
            <a:pPr marL="0" indent="0">
              <a:buNone/>
            </a:pPr>
            <a:endParaRPr lang="en-US" sz="2300" dirty="0"/>
          </a:p>
          <a:p>
            <a:pPr lvl="0"/>
            <a:r>
              <a:rPr lang="en-US" sz="2300" b="1" dirty="0"/>
              <a:t>A</a:t>
            </a:r>
            <a:r>
              <a:rPr lang="en-US" sz="2300" b="1" dirty="0" smtClean="0"/>
              <a:t>:	</a:t>
            </a:r>
            <a:r>
              <a:rPr lang="en-US" sz="2300" dirty="0" smtClean="0">
                <a:solidFill>
                  <a:srgbClr val="C00000"/>
                </a:solidFill>
              </a:rPr>
              <a:t>他</a:t>
            </a:r>
            <a:r>
              <a:rPr lang="en-US" sz="2300" dirty="0" smtClean="0"/>
              <a:t> </a:t>
            </a:r>
            <a:r>
              <a:rPr lang="en-US" sz="2300" dirty="0">
                <a:solidFill>
                  <a:srgbClr val="7030A0"/>
                </a:solidFill>
              </a:rPr>
              <a:t>开</a:t>
            </a:r>
            <a:r>
              <a:rPr lang="en-US" sz="2300" dirty="0"/>
              <a:t> </a:t>
            </a:r>
            <a:r>
              <a:rPr lang="en-US" sz="2300" dirty="0" err="1">
                <a:solidFill>
                  <a:srgbClr val="00B050"/>
                </a:solidFill>
              </a:rPr>
              <a:t>什么</a:t>
            </a:r>
            <a:r>
              <a:rPr lang="en-US" sz="2300" dirty="0"/>
              <a:t> </a:t>
            </a:r>
            <a:r>
              <a:rPr lang="en-US" sz="2300" dirty="0">
                <a:solidFill>
                  <a:srgbClr val="0070C0"/>
                </a:solidFill>
              </a:rPr>
              <a:t>车</a:t>
            </a:r>
            <a:r>
              <a:rPr lang="en-US" sz="2300" dirty="0" smtClean="0"/>
              <a:t>？	</a:t>
            </a:r>
            <a:r>
              <a:rPr lang="en-US" sz="2300" dirty="0" err="1" smtClean="0">
                <a:solidFill>
                  <a:srgbClr val="C00000"/>
                </a:solidFill>
              </a:rPr>
              <a:t>Tā</a:t>
            </a:r>
            <a:r>
              <a:rPr lang="en-US" sz="2300" dirty="0" smtClean="0"/>
              <a:t> </a:t>
            </a:r>
            <a:r>
              <a:rPr lang="en-US" sz="2300" dirty="0" err="1">
                <a:solidFill>
                  <a:srgbClr val="7030A0"/>
                </a:solidFill>
              </a:rPr>
              <a:t>kāi</a:t>
            </a:r>
            <a:r>
              <a:rPr lang="en-US" sz="2300" dirty="0"/>
              <a:t> </a:t>
            </a:r>
            <a:r>
              <a:rPr lang="en-US" sz="2300" dirty="0" err="1" smtClean="0">
                <a:solidFill>
                  <a:srgbClr val="00B050"/>
                </a:solidFill>
              </a:rPr>
              <a:t>shén</a:t>
            </a:r>
            <a:r>
              <a:rPr lang="en-US" sz="2300" dirty="0" smtClean="0"/>
              <a:t> </a:t>
            </a:r>
            <a:r>
              <a:rPr lang="en-US" sz="2300" dirty="0" smtClean="0">
                <a:solidFill>
                  <a:srgbClr val="00B050"/>
                </a:solidFill>
              </a:rPr>
              <a:t>me</a:t>
            </a:r>
            <a:r>
              <a:rPr lang="en-US" sz="2300" dirty="0"/>
              <a:t> </a:t>
            </a:r>
            <a:r>
              <a:rPr lang="en-US" sz="2300" dirty="0" err="1">
                <a:solidFill>
                  <a:srgbClr val="0070C0"/>
                </a:solidFill>
              </a:rPr>
              <a:t>chē</a:t>
            </a:r>
            <a:r>
              <a:rPr lang="en-US" sz="2300" dirty="0" smtClean="0"/>
              <a:t>?</a:t>
            </a:r>
          </a:p>
          <a:p>
            <a:pPr marL="0" lv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	What (kind of) </a:t>
            </a:r>
            <a:r>
              <a:rPr lang="en-US" sz="2300" dirty="0"/>
              <a:t>car does he drive?</a:t>
            </a:r>
          </a:p>
          <a:p>
            <a:pPr lvl="0"/>
            <a:r>
              <a:rPr lang="en-US" sz="2300" b="1" dirty="0"/>
              <a:t>B</a:t>
            </a:r>
            <a:r>
              <a:rPr lang="en-US" sz="2300" b="1" dirty="0" smtClean="0"/>
              <a:t>:	</a:t>
            </a:r>
            <a:r>
              <a:rPr lang="en-US" sz="2300" dirty="0" smtClean="0">
                <a:solidFill>
                  <a:srgbClr val="C00000"/>
                </a:solidFill>
              </a:rPr>
              <a:t>他</a:t>
            </a:r>
            <a:r>
              <a:rPr lang="en-US" sz="2300" dirty="0" smtClean="0"/>
              <a:t> </a:t>
            </a:r>
            <a:r>
              <a:rPr lang="en-US" sz="2300" dirty="0">
                <a:solidFill>
                  <a:srgbClr val="7030A0"/>
                </a:solidFill>
              </a:rPr>
              <a:t>开</a:t>
            </a:r>
            <a:r>
              <a:rPr lang="en-US" sz="2300" dirty="0"/>
              <a:t> </a:t>
            </a:r>
            <a:r>
              <a:rPr lang="en-US" sz="2300" dirty="0" err="1">
                <a:solidFill>
                  <a:srgbClr val="0070C0"/>
                </a:solidFill>
              </a:rPr>
              <a:t>宝马</a:t>
            </a:r>
            <a:r>
              <a:rPr lang="en-US" sz="2300" dirty="0" smtClean="0"/>
              <a:t>。	</a:t>
            </a:r>
            <a:r>
              <a:rPr lang="en-US" sz="2300" dirty="0" err="1" smtClean="0">
                <a:solidFill>
                  <a:srgbClr val="C00000"/>
                </a:solidFill>
              </a:rPr>
              <a:t>Tā</a:t>
            </a:r>
            <a:r>
              <a:rPr lang="en-US" sz="2300" dirty="0" smtClean="0"/>
              <a:t> </a:t>
            </a:r>
            <a:r>
              <a:rPr lang="en-US" sz="2300" dirty="0" err="1">
                <a:solidFill>
                  <a:srgbClr val="7030A0"/>
                </a:solidFill>
              </a:rPr>
              <a:t>kāi</a:t>
            </a:r>
            <a:r>
              <a:rPr lang="en-US" sz="2300" dirty="0"/>
              <a:t> </a:t>
            </a:r>
            <a:r>
              <a:rPr lang="en-US" sz="2300" dirty="0" err="1" smtClean="0">
                <a:solidFill>
                  <a:srgbClr val="0070C0"/>
                </a:solidFill>
              </a:rPr>
              <a:t>Bǎo</a:t>
            </a:r>
            <a:r>
              <a:rPr lang="en-US" sz="2300" dirty="0" smtClean="0"/>
              <a:t> </a:t>
            </a:r>
            <a:r>
              <a:rPr lang="en-US" sz="2300" dirty="0" err="1" smtClean="0">
                <a:solidFill>
                  <a:srgbClr val="0070C0"/>
                </a:solidFill>
              </a:rPr>
              <a:t>mǎ</a:t>
            </a:r>
            <a:r>
              <a:rPr lang="en-US" sz="2300" dirty="0" smtClean="0"/>
              <a:t>.</a:t>
            </a:r>
          </a:p>
          <a:p>
            <a:pPr marL="0" lv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	He </a:t>
            </a:r>
            <a:r>
              <a:rPr lang="en-US" sz="2300" dirty="0"/>
              <a:t>drives a BMW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52090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184" y="127721"/>
            <a:ext cx="9401492" cy="6821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Practice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474" y="1815737"/>
            <a:ext cx="10633166" cy="4637313"/>
          </a:xfrm>
        </p:spPr>
        <p:txBody>
          <a:bodyPr>
            <a:noAutofit/>
          </a:bodyPr>
          <a:lstStyle/>
          <a:p>
            <a:r>
              <a:rPr lang="en-US" altLang="en-US" sz="3600" dirty="0" smtClean="0"/>
              <a:t>What (kind of) TV do you watch?</a:t>
            </a:r>
            <a:endParaRPr lang="en-US" altLang="en-US" sz="3600" dirty="0"/>
          </a:p>
          <a:p>
            <a:r>
              <a:rPr lang="en-US" altLang="en-US" sz="3600" dirty="0" smtClean="0"/>
              <a:t>What </a:t>
            </a:r>
            <a:r>
              <a:rPr lang="en-US" altLang="en-US" sz="3600" dirty="0"/>
              <a:t>(kind of) </a:t>
            </a:r>
            <a:r>
              <a:rPr lang="en-US" altLang="en-US" sz="3600" dirty="0" smtClean="0"/>
              <a:t>ice cream do you like to eat?</a:t>
            </a:r>
            <a:endParaRPr lang="en-US" altLang="en-US" sz="3600" dirty="0"/>
          </a:p>
          <a:p>
            <a:r>
              <a:rPr lang="en-US" altLang="en-US" sz="3600" dirty="0" smtClean="0"/>
              <a:t>What is your name?</a:t>
            </a:r>
            <a:endParaRPr lang="en-US" altLang="en-US" sz="3600" dirty="0"/>
          </a:p>
          <a:p>
            <a:r>
              <a:rPr lang="en-US" altLang="en-US" sz="3600" dirty="0" smtClean="0"/>
              <a:t>What is she doing (</a:t>
            </a:r>
            <a:r>
              <a:rPr lang="ja-JP" altLang="en-US" sz="3600" dirty="0" smtClean="0"/>
              <a:t>做</a:t>
            </a:r>
            <a:r>
              <a:rPr lang="en-US" altLang="ja-JP" sz="3600" dirty="0"/>
              <a:t> </a:t>
            </a:r>
            <a:r>
              <a:rPr lang="en-US" altLang="ja-JP" sz="3600" dirty="0" smtClean="0"/>
              <a:t>– </a:t>
            </a:r>
            <a:r>
              <a:rPr lang="en-US" altLang="ja-JP" sz="3600" dirty="0" err="1" smtClean="0"/>
              <a:t>z</a:t>
            </a:r>
            <a:r>
              <a:rPr lang="en-US" sz="3600" dirty="0" err="1" smtClean="0"/>
              <a:t>uò</a:t>
            </a:r>
            <a:r>
              <a:rPr lang="en-US" sz="3600" dirty="0" smtClean="0"/>
              <a:t>)</a:t>
            </a:r>
            <a:r>
              <a:rPr lang="en-US" altLang="en-US" sz="3600" dirty="0" smtClean="0"/>
              <a:t>?</a:t>
            </a:r>
            <a:endParaRPr lang="en-US" altLang="en-US" sz="3600" dirty="0"/>
          </a:p>
          <a:p>
            <a:r>
              <a:rPr lang="en-US" altLang="en-US" sz="3600" dirty="0" smtClean="0"/>
              <a:t>What is that music?</a:t>
            </a:r>
            <a:endParaRPr lang="en-US" altLang="en-US" sz="3600" dirty="0"/>
          </a:p>
          <a:p>
            <a:r>
              <a:rPr lang="en-US" altLang="en-US" sz="3600" dirty="0" smtClean="0"/>
              <a:t>What school do you go to?</a:t>
            </a:r>
            <a:endParaRPr lang="en-US" altLang="en-US" sz="3600" dirty="0"/>
          </a:p>
          <a:p>
            <a:r>
              <a:rPr lang="en-US" altLang="en-US" sz="3600" dirty="0" smtClean="0"/>
              <a:t>What </a:t>
            </a:r>
            <a:r>
              <a:rPr lang="en-US" altLang="en-US" sz="3600" dirty="0"/>
              <a:t>(kind of) </a:t>
            </a:r>
            <a:r>
              <a:rPr lang="en-US" altLang="en-US" sz="3600" dirty="0" smtClean="0"/>
              <a:t>soda do you like to drink?</a:t>
            </a:r>
            <a:endParaRPr lang="en-US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429691" y="809897"/>
            <a:ext cx="78638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Structure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Subj. </a:t>
            </a:r>
            <a:r>
              <a:rPr lang="en-US" sz="2800" dirty="0"/>
              <a:t>+ </a:t>
            </a:r>
            <a:r>
              <a:rPr lang="en-US" sz="2800" dirty="0">
                <a:solidFill>
                  <a:srgbClr val="7030A0"/>
                </a:solidFill>
              </a:rPr>
              <a:t>Verb</a:t>
            </a:r>
            <a:r>
              <a:rPr lang="en-US" sz="2800" dirty="0"/>
              <a:t> + </a:t>
            </a:r>
            <a:r>
              <a:rPr lang="en-US" sz="2800" dirty="0" err="1">
                <a:solidFill>
                  <a:srgbClr val="00B050"/>
                </a:solidFill>
              </a:rPr>
              <a:t>什么</a:t>
            </a:r>
            <a:r>
              <a:rPr lang="en-US" sz="2800" dirty="0"/>
              <a:t> + </a:t>
            </a:r>
            <a:r>
              <a:rPr lang="en-US" sz="2800" dirty="0">
                <a:solidFill>
                  <a:srgbClr val="0070C0"/>
                </a:solidFill>
              </a:rPr>
              <a:t>(Noun) </a:t>
            </a:r>
            <a:r>
              <a:rPr lang="en-US" sz="2800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5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Mixed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50" y="1541417"/>
            <a:ext cx="6139541" cy="517289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Do you drink apple juice?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Do you drink grape juice?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What (kind of) </a:t>
            </a:r>
            <a:r>
              <a:rPr lang="en-US" sz="2000" dirty="0"/>
              <a:t>juice do </a:t>
            </a:r>
            <a:r>
              <a:rPr lang="en-US" sz="2000" dirty="0" smtClean="0"/>
              <a:t>you </a:t>
            </a:r>
            <a:r>
              <a:rPr lang="en-US" sz="2000" dirty="0"/>
              <a:t>drink?</a:t>
            </a:r>
          </a:p>
          <a:p>
            <a:endParaRPr lang="en-US" sz="2000" dirty="0" smtClean="0"/>
          </a:p>
          <a:p>
            <a:r>
              <a:rPr lang="en-US" sz="2000" dirty="0" smtClean="0"/>
              <a:t>Do you eat Skittles?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Do you eat M&amp;Ms?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What (kind of) candy do you eat? </a:t>
            </a:r>
          </a:p>
          <a:p>
            <a:endParaRPr lang="en-US" sz="2000" dirty="0"/>
          </a:p>
          <a:p>
            <a:r>
              <a:rPr lang="en-US" sz="2000" dirty="0" smtClean="0"/>
              <a:t>What is this movie?</a:t>
            </a:r>
          </a:p>
          <a:p>
            <a:r>
              <a:rPr lang="en-US" sz="2000" dirty="0" smtClean="0"/>
              <a:t>What (kind of) movie do you like?</a:t>
            </a:r>
          </a:p>
          <a:p>
            <a:r>
              <a:rPr lang="en-US" sz="2000" dirty="0" smtClean="0"/>
              <a:t>Do you like to watch Toy Story?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Do you like to watch </a:t>
            </a:r>
            <a:r>
              <a:rPr lang="en-US" sz="2000" dirty="0" err="1" smtClean="0"/>
              <a:t>Zootopia</a:t>
            </a:r>
            <a:r>
              <a:rPr lang="en-US" sz="2000" dirty="0" smtClean="0"/>
              <a:t>?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form)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380514" y="1554480"/>
            <a:ext cx="4506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sz="2000" dirty="0" err="1" smtClean="0"/>
              <a:t>hē</a:t>
            </a:r>
            <a:r>
              <a:rPr lang="en-US" sz="2000" dirty="0" smtClean="0"/>
              <a:t> </a:t>
            </a:r>
            <a:r>
              <a:rPr lang="en-US" sz="2000" dirty="0" err="1" smtClean="0"/>
              <a:t>píng</a:t>
            </a:r>
            <a:r>
              <a:rPr lang="en-US" sz="2000" dirty="0" smtClean="0"/>
              <a:t> </a:t>
            </a:r>
            <a:r>
              <a:rPr lang="en-US" sz="2000" dirty="0" err="1" smtClean="0"/>
              <a:t>guǒ</a:t>
            </a:r>
            <a:r>
              <a:rPr lang="en-US" sz="2000" dirty="0" smtClean="0"/>
              <a:t> </a:t>
            </a:r>
            <a:r>
              <a:rPr lang="en-US" sz="2000" dirty="0" err="1"/>
              <a:t>zhī</a:t>
            </a:r>
            <a:r>
              <a:rPr lang="en-US" sz="2000" dirty="0"/>
              <a:t> </a:t>
            </a:r>
            <a:r>
              <a:rPr lang="en-US" sz="2000" dirty="0" smtClean="0"/>
              <a:t>ma?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 smtClean="0"/>
              <a:t>hē</a:t>
            </a:r>
            <a:r>
              <a:rPr lang="en-US" dirty="0" smtClean="0"/>
              <a:t> </a:t>
            </a:r>
            <a:r>
              <a:rPr lang="en-US" dirty="0" err="1" smtClean="0"/>
              <a:t>pú</a:t>
            </a:r>
            <a:r>
              <a:rPr lang="en-US" dirty="0" smtClean="0"/>
              <a:t> </a:t>
            </a:r>
            <a:r>
              <a:rPr lang="en-US" dirty="0" err="1" smtClean="0"/>
              <a:t>táo</a:t>
            </a:r>
            <a:r>
              <a:rPr lang="en-US" dirty="0" smtClean="0"/>
              <a:t> </a:t>
            </a:r>
            <a:r>
              <a:rPr lang="en-US" dirty="0" err="1" smtClean="0"/>
              <a:t>guǒ</a:t>
            </a:r>
            <a:r>
              <a:rPr lang="en-US" dirty="0" smtClean="0"/>
              <a:t> </a:t>
            </a:r>
            <a:r>
              <a:rPr lang="en-US" dirty="0" err="1" smtClean="0"/>
              <a:t>zhī</a:t>
            </a:r>
            <a:r>
              <a:rPr lang="en-US" dirty="0" smtClean="0"/>
              <a:t>?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Ni </a:t>
            </a:r>
            <a:r>
              <a:rPr lang="en-US" dirty="0" err="1" smtClean="0"/>
              <a:t>hē</a:t>
            </a:r>
            <a:r>
              <a:rPr lang="en-US" dirty="0" smtClean="0"/>
              <a:t> </a:t>
            </a:r>
            <a:r>
              <a:rPr lang="en-US" dirty="0" err="1" smtClean="0"/>
              <a:t>shén</a:t>
            </a:r>
            <a:r>
              <a:rPr lang="en-US" dirty="0" smtClean="0"/>
              <a:t> me</a:t>
            </a:r>
            <a:r>
              <a:rPr lang="en-US" dirty="0"/>
              <a:t> </a:t>
            </a:r>
            <a:r>
              <a:rPr lang="en-US" dirty="0" err="1" smtClean="0"/>
              <a:t>guǒ</a:t>
            </a:r>
            <a:r>
              <a:rPr lang="en-US" dirty="0" smtClean="0"/>
              <a:t> </a:t>
            </a:r>
            <a:r>
              <a:rPr lang="en-US" dirty="0" err="1" smtClean="0"/>
              <a:t>zhī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0514" y="3265715"/>
            <a:ext cx="4506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dirty="0" err="1" smtClean="0"/>
              <a:t>chī</a:t>
            </a:r>
            <a:r>
              <a:rPr lang="en-US" sz="2000" dirty="0" smtClean="0"/>
              <a:t> Skittles ma?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/>
              <a:t>chī</a:t>
            </a:r>
            <a:r>
              <a:rPr lang="en-US" dirty="0" smtClean="0"/>
              <a:t> M&amp;Ms?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Ni </a:t>
            </a:r>
            <a:r>
              <a:rPr lang="en-US" dirty="0" err="1" smtClean="0"/>
              <a:t>chī</a:t>
            </a:r>
            <a:r>
              <a:rPr lang="en-US" dirty="0" smtClean="0"/>
              <a:t> </a:t>
            </a:r>
            <a:r>
              <a:rPr lang="en-US" dirty="0" err="1" smtClean="0"/>
              <a:t>shén</a:t>
            </a:r>
            <a:r>
              <a:rPr lang="en-US" dirty="0" smtClean="0"/>
              <a:t> me</a:t>
            </a:r>
            <a:r>
              <a:rPr lang="en-US" dirty="0"/>
              <a:t> </a:t>
            </a:r>
            <a:r>
              <a:rPr lang="en-US" dirty="0" err="1"/>
              <a:t>t</a:t>
            </a:r>
            <a:r>
              <a:rPr lang="en-US" dirty="0" err="1" smtClean="0"/>
              <a:t>áng</a:t>
            </a:r>
            <a:r>
              <a:rPr lang="en-US" dirty="0" smtClean="0"/>
              <a:t> </a:t>
            </a:r>
            <a:r>
              <a:rPr lang="en-US" dirty="0" err="1" smtClean="0"/>
              <a:t>guǒ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80514" y="4976950"/>
            <a:ext cx="481148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Zhè</a:t>
            </a:r>
            <a:r>
              <a:rPr lang="en-US" sz="2000" dirty="0" smtClean="0"/>
              <a:t> </a:t>
            </a:r>
            <a:r>
              <a:rPr lang="en-US" sz="2000" dirty="0" err="1" smtClean="0"/>
              <a:t>shì</a:t>
            </a:r>
            <a:r>
              <a:rPr lang="en-US" sz="2000" dirty="0" smtClean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me </a:t>
            </a:r>
            <a:r>
              <a:rPr lang="en-US" sz="2000" dirty="0" err="1" smtClean="0"/>
              <a:t>diàn</a:t>
            </a:r>
            <a:r>
              <a:rPr lang="en-US" sz="2000" dirty="0" smtClean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sz="2000" dirty="0" err="1" smtClean="0"/>
              <a:t>xǐ</a:t>
            </a:r>
            <a:r>
              <a:rPr lang="en-US" sz="2000" dirty="0" smtClean="0"/>
              <a:t> </a:t>
            </a:r>
            <a:r>
              <a:rPr lang="en-US" sz="2000" dirty="0" err="1" smtClean="0"/>
              <a:t>huān</a:t>
            </a:r>
            <a:r>
              <a:rPr lang="en-US" sz="2000" smtClean="0"/>
              <a:t> shén</a:t>
            </a:r>
            <a:r>
              <a:rPr lang="en-US" sz="2000" dirty="0" smtClean="0"/>
              <a:t> </a:t>
            </a:r>
            <a:r>
              <a:rPr lang="en-US" sz="2000" dirty="0"/>
              <a:t>me</a:t>
            </a:r>
            <a:r>
              <a:rPr lang="en-US" sz="2000" dirty="0" smtClean="0"/>
              <a:t> </a:t>
            </a:r>
            <a:r>
              <a:rPr lang="en-US" sz="2000" dirty="0" err="1"/>
              <a:t>diàn</a:t>
            </a:r>
            <a:r>
              <a:rPr lang="en-US" sz="2000" dirty="0"/>
              <a:t> </a:t>
            </a:r>
            <a:r>
              <a:rPr lang="en-US" sz="2000" dirty="0" err="1"/>
              <a:t>yǐng</a:t>
            </a:r>
            <a:r>
              <a:rPr lang="en-US" sz="2000" dirty="0" smtClean="0"/>
              <a:t>?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Nǐ</a:t>
            </a:r>
            <a:r>
              <a:rPr lang="en-US" sz="2000" dirty="0"/>
              <a:t> </a:t>
            </a:r>
            <a:r>
              <a:rPr lang="en-US" sz="2000" dirty="0" err="1"/>
              <a:t>xǐ</a:t>
            </a:r>
            <a:r>
              <a:rPr lang="en-US" sz="2000" dirty="0"/>
              <a:t> </a:t>
            </a:r>
            <a:r>
              <a:rPr lang="en-US" sz="2000" dirty="0" err="1"/>
              <a:t>huān</a:t>
            </a:r>
            <a:r>
              <a:rPr lang="en-US" sz="2000" dirty="0"/>
              <a:t> </a:t>
            </a:r>
            <a:r>
              <a:rPr lang="en-US" dirty="0" err="1"/>
              <a:t>kàn</a:t>
            </a:r>
            <a:r>
              <a:rPr lang="en-US" sz="2000" dirty="0" smtClean="0"/>
              <a:t> Toy Story </a:t>
            </a:r>
            <a:r>
              <a:rPr lang="en-US" sz="2000" dirty="0"/>
              <a:t>ma?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xǐ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xǐ</a:t>
            </a:r>
            <a:r>
              <a:rPr lang="en-US" dirty="0"/>
              <a:t> </a:t>
            </a:r>
            <a:r>
              <a:rPr lang="en-US" dirty="0" err="1"/>
              <a:t>huān</a:t>
            </a:r>
            <a:r>
              <a:rPr lang="en-US" dirty="0"/>
              <a:t> </a:t>
            </a:r>
            <a:r>
              <a:rPr lang="en-US" dirty="0" err="1"/>
              <a:t>kàn</a:t>
            </a:r>
            <a:r>
              <a:rPr lang="en-US" dirty="0" smtClean="0"/>
              <a:t> </a:t>
            </a:r>
            <a:r>
              <a:rPr lang="en-US" dirty="0" err="1" smtClean="0"/>
              <a:t>Zootopia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8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2897</TotalTime>
  <Words>335</Words>
  <Application>Microsoft Office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メイリオ</vt:lpstr>
      <vt:lpstr>Wingdings 3</vt:lpstr>
      <vt:lpstr>Wisp</vt:lpstr>
      <vt:lpstr>Review Practice! (In both forms)</vt:lpstr>
      <vt:lpstr>Shén me (什么)?</vt:lpstr>
      <vt:lpstr>“What” Questions</vt:lpstr>
      <vt:lpstr>Expressing "What" with 什么 (shén me)</vt:lpstr>
      <vt:lpstr>Structure Subj. + Verb + 什么 + (Noun) ? </vt:lpstr>
      <vt:lpstr>Structure Subj. + Verb + 什么 + (Noun) ? </vt:lpstr>
      <vt:lpstr>Practice </vt:lpstr>
      <vt:lpstr>Mixed Review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Practice! (In both forms)</dc:title>
  <dc:creator>Astudent</dc:creator>
  <cp:lastModifiedBy>Queena Roquemore</cp:lastModifiedBy>
  <cp:revision>21</cp:revision>
  <dcterms:created xsi:type="dcterms:W3CDTF">2017-10-26T14:04:00Z</dcterms:created>
  <dcterms:modified xsi:type="dcterms:W3CDTF">2021-10-25T18:05:29Z</dcterms:modified>
</cp:coreProperties>
</file>