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sldIdLst>
    <p:sldId id="258" r:id="rId2"/>
    <p:sldId id="256" r:id="rId3"/>
    <p:sldId id="268" r:id="rId4"/>
    <p:sldId id="259" r:id="rId5"/>
    <p:sldId id="261" r:id="rId6"/>
    <p:sldId id="266" r:id="rId7"/>
    <p:sldId id="267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69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1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06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89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8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03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00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0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8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2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5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3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83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80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9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5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53838" y="249382"/>
            <a:ext cx="9601196" cy="83602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 Practice!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34985" y="928651"/>
            <a:ext cx="9545183" cy="577259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500" dirty="0" smtClean="0"/>
              <a:t>Why do you drink coffee?</a:t>
            </a:r>
          </a:p>
          <a:p>
            <a:r>
              <a:rPr lang="en-US" altLang="en-US" sz="3200" dirty="0"/>
              <a:t>What (kind of) </a:t>
            </a:r>
            <a:r>
              <a:rPr lang="en-US" altLang="en-US" sz="3200" dirty="0" smtClean="0"/>
              <a:t>book </a:t>
            </a:r>
            <a:r>
              <a:rPr lang="en-US" altLang="en-US" sz="3200" dirty="0"/>
              <a:t>do you </a:t>
            </a:r>
            <a:r>
              <a:rPr lang="en-US" altLang="en-US" sz="3200" dirty="0" smtClean="0"/>
              <a:t>read?</a:t>
            </a:r>
            <a:endParaRPr lang="en-US" altLang="en-US" sz="3200" dirty="0"/>
          </a:p>
          <a:p>
            <a:pPr eaLnBrk="1" hangingPunct="1"/>
            <a:r>
              <a:rPr lang="en-US" altLang="en-US" sz="3500" dirty="0" smtClean="0"/>
              <a:t>When do you drink coffee?</a:t>
            </a:r>
          </a:p>
          <a:p>
            <a:pPr eaLnBrk="1" hangingPunct="1"/>
            <a:r>
              <a:rPr lang="en-US" altLang="en-US" sz="3500" dirty="0" smtClean="0"/>
              <a:t>Is she angry? (1</a:t>
            </a:r>
            <a:r>
              <a:rPr lang="en-US" altLang="en-US" sz="3500" baseline="30000" dirty="0" smtClean="0"/>
              <a:t>st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What (kind of) ice cream do you like to eat?</a:t>
            </a:r>
          </a:p>
          <a:p>
            <a:r>
              <a:rPr lang="en-US" altLang="en-US" sz="3500" dirty="0" smtClean="0"/>
              <a:t>Why do you go to school?</a:t>
            </a:r>
          </a:p>
          <a:p>
            <a:pPr eaLnBrk="1" hangingPunct="1"/>
            <a:r>
              <a:rPr lang="en-US" altLang="en-US" sz="3500" dirty="0" smtClean="0"/>
              <a:t>Does he have blue eyes?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r>
              <a:rPr lang="en-US" altLang="en-US" sz="3500" dirty="0" smtClean="0"/>
              <a:t>What </a:t>
            </a:r>
            <a:r>
              <a:rPr lang="en-US" altLang="en-US" sz="3500" dirty="0"/>
              <a:t>animal (</a:t>
            </a:r>
            <a:r>
              <a:rPr lang="en-US" altLang="en-US" sz="3500" dirty="0" err="1"/>
              <a:t>dòng</a:t>
            </a:r>
            <a:r>
              <a:rPr lang="en-US" altLang="en-US" sz="3500" dirty="0"/>
              <a:t> </a:t>
            </a:r>
            <a:r>
              <a:rPr lang="en-US" altLang="en-US" sz="3500" dirty="0" err="1" smtClean="0"/>
              <a:t>wù</a:t>
            </a:r>
            <a:r>
              <a:rPr lang="en-US" altLang="en-US" sz="3500" dirty="0" smtClean="0"/>
              <a:t>) do you like?</a:t>
            </a:r>
          </a:p>
          <a:p>
            <a:r>
              <a:rPr lang="en-US" altLang="en-US" sz="3500" dirty="0" smtClean="0"/>
              <a:t>When are you going to watch a movie?</a:t>
            </a:r>
          </a:p>
        </p:txBody>
      </p:sp>
    </p:spTree>
    <p:extLst>
      <p:ext uri="{BB962C8B-B14F-4D97-AF65-F5344CB8AC3E}">
        <p14:creationId xmlns:p14="http://schemas.microsoft.com/office/powerpoint/2010/main" val="3841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760"/>
            <a:ext cx="8596668" cy="1564640"/>
          </a:xfrm>
        </p:spPr>
        <p:txBody>
          <a:bodyPr/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(YOU GUYS ARE SO GOOD AT THIS!)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541416"/>
            <a:ext cx="5394958" cy="4859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is this movie?</a:t>
            </a:r>
          </a:p>
          <a:p>
            <a:r>
              <a:rPr lang="en-US" sz="2000" dirty="0" smtClean="0"/>
              <a:t>What (kind of) movie do you like?</a:t>
            </a:r>
          </a:p>
          <a:p>
            <a:r>
              <a:rPr lang="en-US" sz="2000" dirty="0" smtClean="0"/>
              <a:t>Do you like to watch Toy Story?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like to watch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Why do you watch movies?</a:t>
            </a:r>
          </a:p>
          <a:p>
            <a:r>
              <a:rPr lang="en-US" sz="2000" dirty="0" smtClean="0"/>
              <a:t>Why do you not like to watch movies?</a:t>
            </a:r>
          </a:p>
          <a:p>
            <a:r>
              <a:rPr lang="en-US" sz="2000" dirty="0" smtClean="0"/>
              <a:t>When do you watch movies?</a:t>
            </a:r>
          </a:p>
          <a:p>
            <a:r>
              <a:rPr lang="en-US" sz="2000" dirty="0" smtClean="0"/>
              <a:t>When do you watch scary (</a:t>
            </a:r>
            <a:r>
              <a:rPr lang="en-US" sz="2000" dirty="0" err="1"/>
              <a:t>k</a:t>
            </a:r>
            <a:r>
              <a:rPr lang="en-US" sz="2000" dirty="0" err="1" smtClean="0"/>
              <a:t>ǒng</a:t>
            </a:r>
            <a:r>
              <a:rPr lang="en-US" sz="2000" dirty="0" smtClean="0"/>
              <a:t> </a:t>
            </a:r>
            <a:r>
              <a:rPr lang="en-US" sz="2000" dirty="0" err="1" smtClean="0"/>
              <a:t>bù</a:t>
            </a:r>
            <a:r>
              <a:rPr lang="en-US" sz="2000" dirty="0" smtClean="0"/>
              <a:t>) movies?</a:t>
            </a:r>
          </a:p>
          <a:p>
            <a:r>
              <a:rPr lang="en-US" sz="2000" dirty="0" smtClean="0"/>
              <a:t>Who likes to watch Despicable Me?</a:t>
            </a:r>
          </a:p>
          <a:p>
            <a:r>
              <a:rPr lang="en-US" sz="2000" dirty="0" smtClean="0"/>
              <a:t>Who do the Minions like?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25243" y="1930400"/>
            <a:ext cx="51123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Zhè</a:t>
            </a:r>
            <a:r>
              <a:rPr lang="en-US" sz="2000" dirty="0" smtClean="0"/>
              <a:t> </a:t>
            </a:r>
            <a:r>
              <a:rPr lang="en-US" sz="2000" dirty="0" err="1" smtClean="0"/>
              <a:t>shì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Toy Story </a:t>
            </a:r>
            <a:r>
              <a:rPr lang="en-US" sz="2000" dirty="0"/>
              <a:t>ma</a:t>
            </a:r>
            <a:r>
              <a:rPr lang="en-US" sz="2000" dirty="0" smtClean="0"/>
              <a:t>?</a:t>
            </a:r>
            <a:endParaRPr lang="en-US" sz="800" dirty="0" smtClean="0"/>
          </a:p>
          <a:p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k</a:t>
            </a:r>
            <a:r>
              <a:rPr lang="en-US" sz="2000" dirty="0" err="1" smtClean="0"/>
              <a:t>àn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b</a:t>
            </a:r>
            <a:r>
              <a:rPr lang="en-US" sz="2000" dirty="0" err="1" smtClean="0"/>
              <a:t>ù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shí</a:t>
            </a:r>
            <a:r>
              <a:rPr lang="en-US" sz="2000" dirty="0" smtClean="0"/>
              <a:t> </a:t>
            </a:r>
            <a:r>
              <a:rPr lang="en-US" sz="2000" dirty="0" err="1" smtClean="0"/>
              <a:t>hòu</a:t>
            </a:r>
            <a:r>
              <a:rPr lang="en-US" sz="2000" dirty="0" smtClean="0"/>
              <a:t> </a:t>
            </a:r>
            <a:r>
              <a:rPr lang="en-US" sz="2000" dirty="0" err="1"/>
              <a:t>kàn</a:t>
            </a:r>
            <a:r>
              <a:rPr lang="en-US" sz="2000" dirty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shí</a:t>
            </a:r>
            <a:r>
              <a:rPr lang="en-US" sz="2000" dirty="0" smtClean="0"/>
              <a:t> </a:t>
            </a:r>
            <a:r>
              <a:rPr lang="en-US" sz="2000" dirty="0" err="1" smtClean="0"/>
              <a:t>hòu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kǒng</a:t>
            </a:r>
            <a:r>
              <a:rPr lang="en-US" sz="2000" dirty="0"/>
              <a:t> </a:t>
            </a:r>
            <a:r>
              <a:rPr lang="en-US" sz="2000" dirty="0" err="1"/>
              <a:t>bù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Shéi</a:t>
            </a:r>
            <a:r>
              <a:rPr lang="en-US" sz="2000" dirty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Despicable Me?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Minions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 smtClean="0"/>
              <a:t>shéi</a:t>
            </a:r>
            <a:r>
              <a:rPr lang="en-US" sz="2000" dirty="0"/>
              <a:t>?</a:t>
            </a:r>
          </a:p>
          <a:p>
            <a:endParaRPr lang="en-US" sz="1600" dirty="0"/>
          </a:p>
        </p:txBody>
      </p:sp>
      <p:pic>
        <p:nvPicPr>
          <p:cNvPr id="1028" name="Picture 4" descr="Image result for zoot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118">
            <a:off x="10432181" y="288266"/>
            <a:ext cx="1380649" cy="22877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537686" cy="2693125"/>
          </a:xfrm>
        </p:spPr>
        <p:txBody>
          <a:bodyPr/>
          <a:lstStyle/>
          <a:p>
            <a:r>
              <a:rPr lang="en-US" dirty="0" err="1" smtClean="0"/>
              <a:t>shéi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 smtClean="0"/>
              <a:t>谁</a:t>
            </a:r>
            <a:r>
              <a:rPr lang="en-US" altLang="ja-JP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33244"/>
            <a:ext cx="7766936" cy="1096899"/>
          </a:xfrm>
        </p:spPr>
        <p:txBody>
          <a:bodyPr/>
          <a:lstStyle/>
          <a:p>
            <a:r>
              <a:rPr lang="en-US" dirty="0" smtClean="0"/>
              <a:t>“WHO?”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does the witch eat?</a:t>
            </a:r>
          </a:p>
          <a:p>
            <a:r>
              <a:rPr lang="en-US" dirty="0" smtClean="0"/>
              <a:t>Who eats the witch?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likes to listen to </a:t>
            </a:r>
            <a:r>
              <a:rPr lang="en-US" dirty="0" err="1" smtClean="0"/>
              <a:t>Beyonce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does </a:t>
            </a:r>
            <a:r>
              <a:rPr lang="en-US" dirty="0" err="1" smtClean="0"/>
              <a:t>Beyonce</a:t>
            </a:r>
            <a:r>
              <a:rPr lang="en-US" dirty="0" smtClean="0"/>
              <a:t> like to listen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243840"/>
            <a:ext cx="11316789" cy="1010194"/>
          </a:xfrm>
        </p:spPr>
        <p:txBody>
          <a:bodyPr>
            <a:normAutofit/>
          </a:bodyPr>
          <a:lstStyle/>
          <a:p>
            <a:r>
              <a:rPr lang="en-US" dirty="0"/>
              <a:t>Expressing </a:t>
            </a:r>
            <a:r>
              <a:rPr lang="en-US" dirty="0" smtClean="0"/>
              <a:t>“Who” with </a:t>
            </a:r>
            <a:r>
              <a:rPr lang="ja-JP" altLang="en-US" dirty="0" smtClean="0"/>
              <a:t>谁 </a:t>
            </a:r>
            <a:r>
              <a:rPr lang="en-US" altLang="ja-JP" dirty="0" smtClean="0"/>
              <a:t>(</a:t>
            </a:r>
            <a:r>
              <a:rPr lang="en-US" dirty="0" err="1"/>
              <a:t>shéi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67" y="1084314"/>
            <a:ext cx="9785200" cy="1319349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Structures (there are 2)</a:t>
            </a:r>
          </a:p>
          <a:p>
            <a:pPr marL="457200" lvl="1" indent="0">
              <a:buNone/>
            </a:pPr>
            <a:r>
              <a:rPr lang="en-US" sz="2500" i="0" dirty="0">
                <a:solidFill>
                  <a:srgbClr val="FF0000"/>
                </a:solidFill>
              </a:rPr>
              <a:t>	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FFFF00"/>
                </a:solidFill>
              </a:rPr>
              <a:t>Subj.</a:t>
            </a:r>
            <a:r>
              <a:rPr lang="en-US" sz="2500" dirty="0"/>
              <a:t> </a:t>
            </a:r>
            <a:r>
              <a:rPr lang="en-US" sz="2500" dirty="0" smtClean="0"/>
              <a:t>+ </a:t>
            </a:r>
            <a:r>
              <a:rPr lang="en-US" altLang="ja-JP" sz="2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2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2500" dirty="0" smtClean="0"/>
              <a:t>+ </a:t>
            </a:r>
            <a:r>
              <a:rPr lang="ja-JP" altLang="en-US" sz="2500" dirty="0">
                <a:solidFill>
                  <a:srgbClr val="FFC000"/>
                </a:solidFill>
              </a:rPr>
              <a:t>谁</a:t>
            </a:r>
            <a:r>
              <a:rPr lang="ja-JP" altLang="en-US" sz="2500" dirty="0"/>
              <a:t> </a:t>
            </a:r>
            <a:r>
              <a:rPr lang="en-US" sz="2500" i="0" dirty="0" smtClean="0"/>
              <a:t>?		</a:t>
            </a:r>
            <a:r>
              <a:rPr lang="en-US" sz="2500" i="0" dirty="0" smtClean="0">
                <a:sym typeface="Wingdings" panose="05000000000000000000" pitchFamily="2" charset="2"/>
              </a:rPr>
              <a:t> used when there is another subj.</a:t>
            </a:r>
            <a:endParaRPr lang="en-US" sz="2500" i="0" dirty="0" smtClean="0"/>
          </a:p>
          <a:p>
            <a:pPr marL="457200" lvl="1" indent="0">
              <a:buNone/>
            </a:pPr>
            <a:r>
              <a:rPr lang="en-US" sz="2500" dirty="0"/>
              <a:t>	</a:t>
            </a:r>
            <a:r>
              <a:rPr lang="ja-JP" altLang="en-US" sz="2500" dirty="0"/>
              <a:t> </a:t>
            </a:r>
            <a:r>
              <a:rPr lang="ja-JP" altLang="en-US" sz="2500" dirty="0">
                <a:solidFill>
                  <a:srgbClr val="FFC000"/>
                </a:solidFill>
              </a:rPr>
              <a:t>谁</a:t>
            </a:r>
            <a:r>
              <a:rPr lang="ja-JP" altLang="en-US" sz="2500" dirty="0"/>
              <a:t> </a:t>
            </a:r>
            <a:r>
              <a:rPr lang="en-US" altLang="ja-JP" sz="2500" dirty="0"/>
              <a:t>+ 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2500" dirty="0"/>
              <a:t> ?</a:t>
            </a:r>
            <a:r>
              <a:rPr lang="en-US" sz="2500" i="0" dirty="0" smtClean="0"/>
              <a:t> 	</a:t>
            </a:r>
            <a:r>
              <a:rPr lang="en-US" sz="2500" i="0" dirty="0" smtClean="0">
                <a:sym typeface="Wingdings" panose="05000000000000000000" pitchFamily="2" charset="2"/>
              </a:rPr>
              <a:t> used when asking the “whole group”</a:t>
            </a:r>
            <a:endParaRPr lang="en-US" sz="2500" i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73755" y="2403664"/>
            <a:ext cx="910481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  <a:endParaRPr lang="en-US" sz="23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FFFF00"/>
                </a:solidFill>
              </a:rPr>
              <a:t>Subjects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n</a:t>
            </a:r>
            <a:r>
              <a:rPr lang="en-US" sz="1600" dirty="0" err="1" smtClean="0"/>
              <a:t>í</a:t>
            </a:r>
            <a:r>
              <a:rPr lang="en-US" sz="1600" dirty="0" smtClean="0"/>
              <a:t> - you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wǒ</a:t>
            </a:r>
            <a:r>
              <a:rPr lang="en-US" sz="1600" dirty="0" smtClean="0"/>
              <a:t> – me/I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tā</a:t>
            </a:r>
            <a:r>
              <a:rPr lang="en-US" sz="1600" dirty="0" smtClean="0"/>
              <a:t> – he/she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tā</a:t>
            </a:r>
            <a:r>
              <a:rPr lang="en-US" sz="1600" dirty="0" smtClean="0"/>
              <a:t> men - they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wǒ</a:t>
            </a:r>
            <a:r>
              <a:rPr lang="en-US" sz="1600" dirty="0" smtClean="0"/>
              <a:t> men – we/us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zhè</a:t>
            </a:r>
            <a:r>
              <a:rPr lang="en-US" sz="1600" dirty="0" smtClean="0"/>
              <a:t> - this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nà</a:t>
            </a:r>
            <a:r>
              <a:rPr lang="en-US" sz="1600" dirty="0" smtClean="0"/>
              <a:t> – that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endParaRPr lang="en-US" sz="2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…go to school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…eat ice cream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…(are) tired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…like to 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…(are) hungry</a:t>
            </a:r>
          </a:p>
        </p:txBody>
      </p:sp>
    </p:spTree>
    <p:extLst>
      <p:ext uri="{BB962C8B-B14F-4D97-AF65-F5344CB8AC3E}">
        <p14:creationId xmlns:p14="http://schemas.microsoft.com/office/powerpoint/2010/main" val="491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Q: </a:t>
            </a:r>
            <a:r>
              <a:rPr lang="en-US" sz="3300" dirty="0" smtClean="0">
                <a:solidFill>
                  <a:srgbClr val="FFFF00"/>
                </a:solidFill>
              </a:rPr>
              <a:t>Subj.</a:t>
            </a:r>
            <a:r>
              <a:rPr lang="en-US" sz="3300" dirty="0" smtClean="0"/>
              <a:t> + </a:t>
            </a:r>
            <a:r>
              <a:rPr lang="en-US" altLang="ja-JP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3300" dirty="0" smtClean="0"/>
              <a:t>+ </a:t>
            </a:r>
            <a:r>
              <a:rPr lang="ja-JP" altLang="en-US" sz="3300" dirty="0" smtClean="0">
                <a:solidFill>
                  <a:srgbClr val="FFC000"/>
                </a:solidFill>
              </a:rPr>
              <a:t>谁</a:t>
            </a:r>
            <a:r>
              <a:rPr lang="ja-JP" altLang="en-US" sz="3300" dirty="0" smtClean="0"/>
              <a:t> </a:t>
            </a:r>
            <a:r>
              <a:rPr lang="en-US" sz="3300" dirty="0" smtClean="0"/>
              <a:t>?		A: </a:t>
            </a:r>
            <a:r>
              <a:rPr lang="en-US" sz="3300" dirty="0" smtClean="0">
                <a:solidFill>
                  <a:srgbClr val="FFFF00"/>
                </a:solidFill>
              </a:rPr>
              <a:t>Subj.</a:t>
            </a:r>
            <a:r>
              <a:rPr lang="en-US" sz="3300" dirty="0" smtClean="0"/>
              <a:t> + </a:t>
            </a:r>
            <a:r>
              <a:rPr lang="en-US" altLang="ja-JP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3300" dirty="0" smtClean="0"/>
              <a:t>+ </a:t>
            </a:r>
            <a:r>
              <a:rPr lang="en-US" altLang="ja-JP" sz="3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noun</a:t>
            </a:r>
            <a:r>
              <a:rPr lang="en-US" altLang="ja-JP" sz="3300" dirty="0" smtClean="0"/>
              <a:t>.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altLang="ja-JP" sz="3300" dirty="0" smtClean="0"/>
              <a:t>Q: </a:t>
            </a:r>
            <a:r>
              <a:rPr lang="ja-JP" altLang="en-US" sz="3300" dirty="0" smtClean="0">
                <a:solidFill>
                  <a:srgbClr val="FFC000"/>
                </a:solidFill>
              </a:rPr>
              <a:t>谁</a:t>
            </a:r>
            <a:r>
              <a:rPr lang="ja-JP" altLang="en-US" sz="3300" dirty="0" smtClean="0"/>
              <a:t> </a:t>
            </a:r>
            <a:r>
              <a:rPr lang="en-US" altLang="ja-JP" sz="3300" dirty="0" smtClean="0"/>
              <a:t>+ </a:t>
            </a: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3300" dirty="0" smtClean="0"/>
              <a:t> ? 	A: </a:t>
            </a:r>
            <a:r>
              <a:rPr lang="en-US" sz="3300" dirty="0" smtClean="0">
                <a:solidFill>
                  <a:srgbClr val="FFFF00"/>
                </a:solidFill>
              </a:rPr>
              <a:t>Subj. </a:t>
            </a:r>
            <a:r>
              <a:rPr lang="en-US" altLang="ja-JP" sz="3300" dirty="0" smtClean="0"/>
              <a:t>+ </a:t>
            </a: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2133600"/>
            <a:ext cx="10340830" cy="4998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xamples:</a:t>
            </a:r>
          </a:p>
          <a:p>
            <a:r>
              <a:rPr lang="en-US" altLang="ja-JP" sz="2400" b="1" dirty="0" smtClean="0"/>
              <a:t>A: 	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你</a:t>
            </a:r>
            <a:r>
              <a:rPr lang="ja-JP" altLang="en-US" sz="2400" b="1" dirty="0"/>
              <a:t> 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是</a:t>
            </a:r>
            <a:r>
              <a:rPr lang="ja-JP" altLang="en-US" sz="2400" b="1" dirty="0"/>
              <a:t> </a:t>
            </a:r>
            <a:r>
              <a:rPr lang="ja-JP" altLang="en-US" sz="2400" b="1" dirty="0">
                <a:solidFill>
                  <a:srgbClr val="FFC000"/>
                </a:solidFill>
              </a:rPr>
              <a:t>谁</a:t>
            </a:r>
            <a:r>
              <a:rPr lang="ja-JP" altLang="en-US" sz="2400" b="1" dirty="0" smtClean="0"/>
              <a:t>？</a:t>
            </a:r>
            <a:r>
              <a:rPr lang="en-US" altLang="ja-JP" sz="2400" b="1" dirty="0" smtClean="0"/>
              <a:t>		</a:t>
            </a:r>
            <a:r>
              <a:rPr lang="en-US" sz="2400" b="1" dirty="0" err="1">
                <a:solidFill>
                  <a:srgbClr val="FFFF00"/>
                </a:solidFill>
              </a:rPr>
              <a:t>Nǐ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shì</a:t>
            </a:r>
            <a:r>
              <a:rPr lang="en-US" sz="2400" b="1" dirty="0"/>
              <a:t> </a:t>
            </a:r>
            <a:r>
              <a:rPr lang="en-US" sz="2400" b="1" dirty="0" err="1">
                <a:solidFill>
                  <a:srgbClr val="FFC000"/>
                </a:solidFill>
              </a:rPr>
              <a:t>shéi</a:t>
            </a:r>
            <a:r>
              <a:rPr lang="en-US" sz="2400" b="1" dirty="0"/>
              <a:t>? </a:t>
            </a:r>
          </a:p>
          <a:p>
            <a:pPr marL="0" indent="0">
              <a:buNone/>
            </a:pPr>
            <a:r>
              <a:rPr lang="en-US" sz="2400" dirty="0" smtClean="0"/>
              <a:t>		Who are you?</a:t>
            </a:r>
          </a:p>
          <a:p>
            <a:r>
              <a:rPr lang="en-US" sz="2400" b="1" dirty="0" smtClean="0"/>
              <a:t>B:	</a:t>
            </a:r>
            <a:r>
              <a:rPr lang="ja-JP" altLang="en-US" sz="2400" b="1" dirty="0">
                <a:solidFill>
                  <a:srgbClr val="FFFF00"/>
                </a:solidFill>
              </a:rPr>
              <a:t>我</a:t>
            </a:r>
            <a:r>
              <a:rPr lang="ja-JP" altLang="en-US" sz="2400" b="1" dirty="0"/>
              <a:t> 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是</a:t>
            </a:r>
            <a:r>
              <a:rPr lang="ja-JP" altLang="en-US" sz="24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ja-JP" alt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他 的 妈 妈</a:t>
            </a:r>
            <a:r>
              <a:rPr lang="en-US" altLang="ja-JP" sz="2400" b="1" dirty="0" smtClean="0"/>
              <a:t>.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err="1">
                <a:solidFill>
                  <a:srgbClr val="FFFF00"/>
                </a:solidFill>
              </a:rPr>
              <a:t>Wǒ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shì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tā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mā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mā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 am his mother.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A</a:t>
            </a:r>
            <a:r>
              <a:rPr lang="en-US" sz="2400" b="1" dirty="0" smtClean="0"/>
              <a:t>:	</a:t>
            </a:r>
            <a:r>
              <a:rPr lang="ja-JP" altLang="en-US" sz="2400" dirty="0" smtClean="0">
                <a:solidFill>
                  <a:srgbClr val="FFFF00"/>
                </a:solidFill>
              </a:rPr>
              <a:t>她 </a:t>
            </a:r>
            <a:r>
              <a:rPr lang="ja-JP" alt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是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rgbClr val="FFC000"/>
                </a:solidFill>
              </a:rPr>
              <a:t>谁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>		</a:t>
            </a:r>
            <a:r>
              <a:rPr lang="en-US" sz="2400" dirty="0" err="1" smtClean="0">
                <a:solidFill>
                  <a:srgbClr val="FFFF00"/>
                </a:solidFill>
              </a:rPr>
              <a:t>Tā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shì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rgbClr val="FFC000"/>
                </a:solidFill>
              </a:rPr>
              <a:t>shéi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Who </a:t>
            </a:r>
            <a:r>
              <a:rPr lang="en-US" sz="2400" dirty="0"/>
              <a:t>is she?</a:t>
            </a:r>
          </a:p>
          <a:p>
            <a:r>
              <a:rPr lang="en-US" sz="2400" b="1" dirty="0"/>
              <a:t>B</a:t>
            </a:r>
            <a:r>
              <a:rPr lang="en-US" sz="2400" b="1" dirty="0" smtClean="0"/>
              <a:t>:	</a:t>
            </a:r>
            <a:r>
              <a:rPr lang="ja-JP" altLang="en-US" sz="2400" dirty="0" smtClean="0">
                <a:solidFill>
                  <a:srgbClr val="FFFF00"/>
                </a:solidFill>
              </a:rPr>
              <a:t>她</a:t>
            </a:r>
            <a:r>
              <a:rPr lang="ja-JP" altLang="en-US" sz="2400" dirty="0" smtClean="0"/>
              <a:t> </a:t>
            </a:r>
            <a:r>
              <a:rPr lang="ja-JP" alt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是</a:t>
            </a:r>
            <a:r>
              <a:rPr lang="ja-JP" altLang="en-US" sz="2400" dirty="0"/>
              <a:t> </a:t>
            </a:r>
            <a:r>
              <a:rPr lang="ja-JP" alt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我的老师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		</a:t>
            </a:r>
            <a:r>
              <a:rPr lang="en-US" sz="2400" dirty="0" err="1" smtClean="0">
                <a:solidFill>
                  <a:srgbClr val="FFFF00"/>
                </a:solidFill>
              </a:rPr>
              <a:t>Tā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shì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wǒ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lǎoshī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She is </a:t>
            </a:r>
            <a:r>
              <a:rPr lang="en-US" sz="2400" dirty="0"/>
              <a:t>my teacher.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20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Q: </a:t>
            </a:r>
            <a:r>
              <a:rPr lang="en-US" sz="3300" dirty="0" smtClean="0">
                <a:solidFill>
                  <a:srgbClr val="FFFF00"/>
                </a:solidFill>
              </a:rPr>
              <a:t>Subj.</a:t>
            </a:r>
            <a:r>
              <a:rPr lang="en-US" sz="3300" dirty="0" smtClean="0"/>
              <a:t> + 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3300" dirty="0" smtClean="0"/>
              <a:t>+ </a:t>
            </a:r>
            <a:r>
              <a:rPr lang="ja-JP" altLang="en-US" sz="3300" dirty="0" smtClean="0">
                <a:solidFill>
                  <a:srgbClr val="FFC000"/>
                </a:solidFill>
              </a:rPr>
              <a:t>谁</a:t>
            </a:r>
            <a:r>
              <a:rPr lang="ja-JP" altLang="en-US" sz="3300" dirty="0" smtClean="0"/>
              <a:t> </a:t>
            </a:r>
            <a:r>
              <a:rPr lang="en-US" sz="3300" dirty="0" smtClean="0"/>
              <a:t>?		A: </a:t>
            </a:r>
            <a:r>
              <a:rPr lang="en-US" sz="3300" dirty="0" smtClean="0">
                <a:solidFill>
                  <a:srgbClr val="FFFF00"/>
                </a:solidFill>
              </a:rPr>
              <a:t>Subj.</a:t>
            </a:r>
            <a:r>
              <a:rPr lang="en-US" sz="3300" dirty="0" smtClean="0"/>
              <a:t> + </a:t>
            </a:r>
            <a:r>
              <a:rPr lang="en-US" altLang="ja-JP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3300" dirty="0" smtClean="0"/>
              <a:t>+ </a:t>
            </a:r>
            <a:r>
              <a:rPr lang="en-US" altLang="ja-JP" sz="3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noun</a:t>
            </a:r>
            <a:r>
              <a:rPr lang="en-US" altLang="ja-JP" sz="3300" dirty="0" smtClean="0"/>
              <a:t>.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altLang="ja-JP" sz="3300" dirty="0" smtClean="0"/>
              <a:t>Q: </a:t>
            </a:r>
            <a:r>
              <a:rPr lang="ja-JP" altLang="en-US" sz="3300" dirty="0" smtClean="0">
                <a:solidFill>
                  <a:srgbClr val="FFC000"/>
                </a:solidFill>
              </a:rPr>
              <a:t>谁</a:t>
            </a:r>
            <a:r>
              <a:rPr lang="ja-JP" altLang="en-US" sz="3300" dirty="0" smtClean="0"/>
              <a:t> </a:t>
            </a:r>
            <a:r>
              <a:rPr lang="en-US" altLang="ja-JP" sz="3300" dirty="0" smtClean="0"/>
              <a:t>+ </a:t>
            </a: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3300" dirty="0" smtClean="0"/>
              <a:t> ? 	A: </a:t>
            </a:r>
            <a:r>
              <a:rPr lang="en-US" sz="3300" dirty="0" smtClean="0">
                <a:solidFill>
                  <a:srgbClr val="FFFF00"/>
                </a:solidFill>
              </a:rPr>
              <a:t>Subj. </a:t>
            </a:r>
            <a:r>
              <a:rPr lang="en-US" altLang="ja-JP" sz="3300" dirty="0" smtClean="0"/>
              <a:t>+ </a:t>
            </a: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005" y="2499360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xamples:</a:t>
            </a:r>
          </a:p>
          <a:p>
            <a:r>
              <a:rPr lang="en-US" altLang="ja-JP" sz="2400" b="1" dirty="0" smtClean="0"/>
              <a:t>A: 	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你</a:t>
            </a:r>
            <a:r>
              <a:rPr lang="ja-JP" altLang="en-US" sz="2400" b="1" dirty="0"/>
              <a:t> </a:t>
            </a:r>
            <a:r>
              <a:rPr lang="ja-JP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喜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欢</a:t>
            </a:r>
            <a:r>
              <a:rPr lang="ja-JP" altLang="en-US" sz="2400" b="1" dirty="0"/>
              <a:t> </a:t>
            </a:r>
            <a:r>
              <a:rPr lang="ja-JP" altLang="en-US" sz="2400" b="1" dirty="0">
                <a:solidFill>
                  <a:srgbClr val="FFC000"/>
                </a:solidFill>
              </a:rPr>
              <a:t>谁</a:t>
            </a:r>
            <a:r>
              <a:rPr lang="ja-JP" altLang="en-US" sz="2400" b="1" dirty="0"/>
              <a:t>？</a:t>
            </a:r>
            <a:r>
              <a:rPr lang="en-US" altLang="ja-JP" sz="2400" b="1" dirty="0" smtClean="0"/>
              <a:t>		</a:t>
            </a:r>
            <a:r>
              <a:rPr lang="en-US" sz="2400" b="1" dirty="0" err="1" smtClean="0">
                <a:solidFill>
                  <a:srgbClr val="FFFF00"/>
                </a:solidFill>
              </a:rPr>
              <a:t>Nǐ</a:t>
            </a:r>
            <a:r>
              <a:rPr lang="en-US" sz="2400" b="1" dirty="0" smtClean="0"/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xǐ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huan</a:t>
            </a:r>
            <a:r>
              <a:rPr lang="en-US" sz="2400" b="1" dirty="0"/>
              <a:t> </a:t>
            </a:r>
            <a:r>
              <a:rPr lang="en-US" sz="2400" b="1" dirty="0" err="1">
                <a:solidFill>
                  <a:srgbClr val="FFC000"/>
                </a:solidFill>
              </a:rPr>
              <a:t>shéi</a:t>
            </a:r>
            <a:r>
              <a:rPr lang="en-US" sz="2400" b="1" dirty="0"/>
              <a:t>? </a:t>
            </a:r>
          </a:p>
          <a:p>
            <a:pPr marL="0" indent="0">
              <a:buNone/>
            </a:pPr>
            <a:r>
              <a:rPr lang="en-US" sz="2400" dirty="0" smtClean="0"/>
              <a:t>		Who do you like?</a:t>
            </a:r>
          </a:p>
          <a:p>
            <a:r>
              <a:rPr lang="en-US" sz="2400" b="1" dirty="0" smtClean="0"/>
              <a:t>B:	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我 </a:t>
            </a:r>
            <a:r>
              <a:rPr lang="ja-JP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喜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欢</a:t>
            </a:r>
            <a:r>
              <a:rPr lang="ja-JP" altLang="en-US" sz="24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ja-JP" alt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我的学</a:t>
            </a:r>
            <a:r>
              <a:rPr lang="ja-JP" alt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生</a:t>
            </a:r>
            <a:r>
              <a:rPr lang="en-US" altLang="ja-JP" sz="2400" b="1" dirty="0" smtClean="0"/>
              <a:t>.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err="1">
                <a:solidFill>
                  <a:srgbClr val="FFFF00"/>
                </a:solidFill>
              </a:rPr>
              <a:t>Wǒ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xǐ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huan</a:t>
            </a:r>
            <a:r>
              <a:rPr lang="en-US" sz="2400" dirty="0"/>
              <a:t> 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wǒ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xué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sheng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 like my students.</a:t>
            </a:r>
          </a:p>
          <a:p>
            <a:endParaRPr lang="en-US" altLang="ja-JP" b="1" dirty="0" smtClean="0"/>
          </a:p>
          <a:p>
            <a:r>
              <a:rPr lang="en-US" altLang="ja-JP" sz="2400" b="1" dirty="0" smtClean="0"/>
              <a:t>A</a:t>
            </a:r>
            <a:r>
              <a:rPr lang="en-US" altLang="ja-JP" sz="2400" b="1" dirty="0"/>
              <a:t>: 	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大</a:t>
            </a:r>
            <a:r>
              <a:rPr lang="ja-JP" altLang="en-US" sz="2400" b="1" dirty="0"/>
              <a:t> </a:t>
            </a:r>
            <a:r>
              <a:rPr lang="ja-JP" altLang="en-US" sz="2400" b="1" dirty="0">
                <a:solidFill>
                  <a:srgbClr val="FFFF00"/>
                </a:solidFill>
              </a:rPr>
              <a:t>巨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人 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(giants)</a:t>
            </a:r>
            <a:r>
              <a:rPr lang="ja-JP" altLang="en-US" sz="2400" b="1" dirty="0"/>
              <a:t> 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喜欢吃</a:t>
            </a:r>
            <a:r>
              <a:rPr lang="ja-JP" altLang="en-US" sz="2400" b="1" dirty="0"/>
              <a:t> </a:t>
            </a:r>
            <a:r>
              <a:rPr lang="ja-JP" altLang="en-US" sz="2400" b="1" dirty="0">
                <a:solidFill>
                  <a:srgbClr val="FFC000"/>
                </a:solidFill>
              </a:rPr>
              <a:t>谁</a:t>
            </a:r>
            <a:r>
              <a:rPr lang="ja-JP" altLang="en-US" sz="2400" b="1" dirty="0"/>
              <a:t>？</a:t>
            </a:r>
            <a:r>
              <a:rPr lang="en-US" altLang="ja-JP" sz="2400" b="1" dirty="0"/>
              <a:t>		</a:t>
            </a:r>
            <a:r>
              <a:rPr lang="en-US" altLang="ja-JP" sz="2400" b="1" dirty="0" err="1" smtClean="0">
                <a:solidFill>
                  <a:srgbClr val="FFFF00"/>
                </a:solidFill>
              </a:rPr>
              <a:t>Dà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 </a:t>
            </a:r>
            <a:r>
              <a:rPr lang="en-US" altLang="ja-JP" sz="2400" b="1" dirty="0" err="1">
                <a:solidFill>
                  <a:srgbClr val="FFFF00"/>
                </a:solidFill>
              </a:rPr>
              <a:t>jù</a:t>
            </a:r>
            <a:r>
              <a:rPr lang="en-US" altLang="ja-JP" sz="2400" b="1" dirty="0">
                <a:solidFill>
                  <a:srgbClr val="FFFF0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FFFF00"/>
                </a:solidFill>
              </a:rPr>
              <a:t>rén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 (giants)</a:t>
            </a:r>
            <a:r>
              <a:rPr lang="en-US" sz="2400" b="1" dirty="0" smtClean="0"/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xǐ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huan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chī</a:t>
            </a:r>
            <a:r>
              <a:rPr lang="en-US" sz="2400" b="1" dirty="0"/>
              <a:t> </a:t>
            </a:r>
            <a:r>
              <a:rPr lang="en-US" sz="2400" b="1" dirty="0" err="1">
                <a:solidFill>
                  <a:srgbClr val="FFC000"/>
                </a:solidFill>
              </a:rPr>
              <a:t>shéi</a:t>
            </a:r>
            <a:r>
              <a:rPr lang="en-US" sz="2400" b="1" dirty="0"/>
              <a:t>? </a:t>
            </a:r>
          </a:p>
          <a:p>
            <a:pPr marL="0" indent="0">
              <a:buNone/>
            </a:pPr>
            <a:r>
              <a:rPr lang="en-US" sz="2400" dirty="0"/>
              <a:t>		Who do </a:t>
            </a:r>
            <a:r>
              <a:rPr lang="en-US" sz="2400" dirty="0" smtClean="0"/>
              <a:t>big giants like to eat? </a:t>
            </a:r>
          </a:p>
          <a:p>
            <a:r>
              <a:rPr lang="en-US" sz="2400" b="1" dirty="0" smtClean="0"/>
              <a:t>B:	</a:t>
            </a:r>
            <a:r>
              <a:rPr lang="ja-JP" altLang="en-US" sz="2400" b="1" dirty="0">
                <a:solidFill>
                  <a:srgbClr val="FFFF00"/>
                </a:solidFill>
              </a:rPr>
              <a:t>他们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 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喜</a:t>
            </a:r>
            <a:r>
              <a:rPr lang="ja-JP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欢</a:t>
            </a:r>
            <a:r>
              <a:rPr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吃</a:t>
            </a:r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ja-JP" alt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小孩子</a:t>
            </a:r>
            <a:r>
              <a:rPr lang="en-US" altLang="ja-JP" sz="2400" b="1" dirty="0" smtClean="0"/>
              <a:t>.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FFFF00"/>
                </a:solidFill>
              </a:rPr>
              <a:t>Tā</a:t>
            </a:r>
            <a:r>
              <a:rPr lang="en-US" sz="2400" dirty="0" smtClean="0">
                <a:solidFill>
                  <a:srgbClr val="FFFF00"/>
                </a:solidFill>
              </a:rPr>
              <a:t> men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xǐ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huan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chī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 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xiǎo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hái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They like to eat little children.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5680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696"/>
            <a:ext cx="11066175" cy="1558042"/>
          </a:xfrm>
        </p:spPr>
        <p:txBody>
          <a:bodyPr>
            <a:normAutofit fontScale="90000"/>
          </a:bodyPr>
          <a:lstStyle/>
          <a:p>
            <a:pPr marL="457200" lvl="1" indent="0" algn="l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Structure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Q: </a:t>
            </a:r>
            <a:r>
              <a:rPr lang="en-US" sz="3300" dirty="0" smtClean="0">
                <a:solidFill>
                  <a:srgbClr val="FFFF00"/>
                </a:solidFill>
              </a:rPr>
              <a:t>Subj.</a:t>
            </a:r>
            <a:r>
              <a:rPr lang="en-US" sz="3300" dirty="0" smtClean="0"/>
              <a:t> + 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3300" dirty="0" smtClean="0"/>
              <a:t>+ </a:t>
            </a:r>
            <a:r>
              <a:rPr lang="ja-JP" altLang="en-US" sz="3300" dirty="0" smtClean="0">
                <a:solidFill>
                  <a:srgbClr val="FFC000"/>
                </a:solidFill>
              </a:rPr>
              <a:t>谁</a:t>
            </a:r>
            <a:r>
              <a:rPr lang="ja-JP" altLang="en-US" sz="3300" dirty="0" smtClean="0"/>
              <a:t> </a:t>
            </a:r>
            <a:r>
              <a:rPr lang="en-US" sz="3300" dirty="0" smtClean="0"/>
              <a:t>?		A: </a:t>
            </a:r>
            <a:r>
              <a:rPr lang="en-US" sz="3300" dirty="0" smtClean="0">
                <a:solidFill>
                  <a:srgbClr val="FFFF00"/>
                </a:solidFill>
              </a:rPr>
              <a:t>Subj.</a:t>
            </a:r>
            <a:r>
              <a:rPr lang="en-US" sz="3300" dirty="0" smtClean="0"/>
              <a:t> + </a:t>
            </a:r>
            <a:r>
              <a:rPr lang="en-US" altLang="ja-JP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verb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3300" dirty="0" smtClean="0"/>
              <a:t>+ </a:t>
            </a:r>
            <a:r>
              <a:rPr lang="en-US" altLang="ja-JP" sz="3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noun</a:t>
            </a:r>
            <a:r>
              <a:rPr lang="en-US" altLang="ja-JP" sz="3300" dirty="0" smtClean="0"/>
              <a:t>.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altLang="ja-JP" sz="3300" dirty="0" smtClean="0"/>
              <a:t>Q: </a:t>
            </a:r>
            <a:r>
              <a:rPr lang="ja-JP" altLang="en-US" sz="3300" dirty="0" smtClean="0">
                <a:solidFill>
                  <a:srgbClr val="FFC000"/>
                </a:solidFill>
              </a:rPr>
              <a:t>谁</a:t>
            </a:r>
            <a:r>
              <a:rPr lang="ja-JP" altLang="en-US" sz="3300" dirty="0" smtClean="0"/>
              <a:t> </a:t>
            </a:r>
            <a:r>
              <a:rPr lang="en-US" altLang="ja-JP" sz="3300" dirty="0" smtClean="0"/>
              <a:t>+ </a:t>
            </a: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3300" dirty="0" smtClean="0"/>
              <a:t> ? 	A: </a:t>
            </a:r>
            <a:r>
              <a:rPr lang="en-US" sz="3300" dirty="0" smtClean="0">
                <a:solidFill>
                  <a:srgbClr val="FFFF00"/>
                </a:solidFill>
              </a:rPr>
              <a:t>Subj. </a:t>
            </a:r>
            <a:r>
              <a:rPr lang="en-US" altLang="ja-JP" sz="3300" dirty="0" smtClean="0"/>
              <a:t>+ </a:t>
            </a: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005" y="2499360"/>
            <a:ext cx="10340830" cy="499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xamples:</a:t>
            </a:r>
          </a:p>
          <a:p>
            <a:r>
              <a:rPr lang="en-US" altLang="ja-JP" sz="2400" b="1" dirty="0" smtClean="0"/>
              <a:t>A: 	</a:t>
            </a:r>
            <a:r>
              <a:rPr lang="ja-JP" altLang="en-US" sz="2400" b="1" dirty="0">
                <a:solidFill>
                  <a:srgbClr val="FFC000"/>
                </a:solidFill>
              </a:rPr>
              <a:t>谁</a:t>
            </a:r>
            <a:r>
              <a:rPr lang="ja-JP" altLang="en-US" sz="2400" b="1" dirty="0">
                <a:solidFill>
                  <a:srgbClr val="FFFF00"/>
                </a:solidFill>
              </a:rPr>
              <a:t> </a:t>
            </a:r>
            <a:r>
              <a:rPr lang="ja-JP" alt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要 </a:t>
            </a:r>
            <a:r>
              <a:rPr lang="ja-JP" alt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去</a:t>
            </a:r>
            <a:r>
              <a:rPr lang="en-US" altLang="ja-JP" sz="2400" b="1" dirty="0"/>
              <a:t>?</a:t>
            </a:r>
            <a:r>
              <a:rPr lang="en-US" altLang="ja-JP" sz="2400" b="1" dirty="0" smtClean="0"/>
              <a:t>		</a:t>
            </a:r>
            <a:r>
              <a:rPr lang="en-US" sz="2400" b="1" dirty="0" err="1">
                <a:solidFill>
                  <a:srgbClr val="FFC000"/>
                </a:solidFill>
              </a:rPr>
              <a:t>Shéi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yào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qù</a:t>
            </a:r>
            <a:r>
              <a:rPr lang="en-US" sz="2400" b="1" dirty="0" smtClean="0"/>
              <a:t>?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		Who wants to go?</a:t>
            </a:r>
          </a:p>
          <a:p>
            <a:r>
              <a:rPr lang="en-US" altLang="ja-JP" sz="2400" b="1" dirty="0" smtClean="0"/>
              <a:t>B: </a:t>
            </a:r>
            <a:r>
              <a:rPr lang="en-US" altLang="ja-JP" sz="2400" b="1" dirty="0"/>
              <a:t>	</a:t>
            </a:r>
            <a:r>
              <a:rPr lang="ja-JP" altLang="en-US" sz="2400" b="1" dirty="0">
                <a:solidFill>
                  <a:srgbClr val="FFFF00"/>
                </a:solidFill>
              </a:rPr>
              <a:t>我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 </a:t>
            </a:r>
            <a:r>
              <a:rPr lang="ja-JP" alt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要 </a:t>
            </a:r>
            <a:r>
              <a:rPr lang="ja-JP" alt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去</a:t>
            </a:r>
            <a:r>
              <a:rPr lang="en-US" altLang="ja-JP" sz="2400" b="1" dirty="0"/>
              <a:t>.		</a:t>
            </a:r>
            <a:r>
              <a:rPr lang="en-US" altLang="ja-JP" sz="2400" b="1" dirty="0" err="1">
                <a:solidFill>
                  <a:srgbClr val="FFFF00"/>
                </a:solidFill>
              </a:rPr>
              <a:t>Wǒ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yào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qù</a:t>
            </a:r>
            <a:r>
              <a:rPr lang="en-US" sz="2400" b="1" dirty="0"/>
              <a:t>.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I</a:t>
            </a:r>
            <a:r>
              <a:rPr lang="en-US" sz="2400" dirty="0" smtClean="0"/>
              <a:t> want to go.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r>
              <a:rPr lang="en-US" altLang="ja-JP" sz="2400" b="1" dirty="0"/>
              <a:t>A: 	</a:t>
            </a:r>
            <a:r>
              <a:rPr lang="ja-JP" altLang="en-US" sz="2400" b="1" dirty="0">
                <a:solidFill>
                  <a:srgbClr val="FFC000"/>
                </a:solidFill>
              </a:rPr>
              <a:t>谁</a:t>
            </a:r>
            <a:r>
              <a:rPr lang="ja-JP" altLang="en-US" sz="2400" b="1" dirty="0">
                <a:solidFill>
                  <a:srgbClr val="FFFF00"/>
                </a:solidFill>
              </a:rPr>
              <a:t> </a:t>
            </a:r>
            <a:r>
              <a:rPr lang="ja-JP" alt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要 喝 咖</a:t>
            </a:r>
            <a:r>
              <a:rPr lang="ja-JP" alt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啡</a:t>
            </a:r>
            <a:r>
              <a:rPr lang="en-US" altLang="ja-JP" sz="2400" b="1" dirty="0" smtClean="0"/>
              <a:t>?</a:t>
            </a:r>
            <a:r>
              <a:rPr lang="en-US" altLang="ja-JP" sz="2400" b="1" dirty="0"/>
              <a:t>	</a:t>
            </a:r>
            <a:r>
              <a:rPr lang="en-US" sz="2400" b="1" dirty="0" err="1">
                <a:solidFill>
                  <a:srgbClr val="FFC000"/>
                </a:solidFill>
              </a:rPr>
              <a:t>Shéi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yào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hē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kā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fēi</a:t>
            </a:r>
            <a:r>
              <a:rPr lang="en-US" sz="2400" b="1" dirty="0" smtClean="0"/>
              <a:t>?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Who wants to </a:t>
            </a:r>
            <a:r>
              <a:rPr lang="en-US" sz="2400" dirty="0" smtClean="0"/>
              <a:t>drink coffee?</a:t>
            </a:r>
            <a:endParaRPr lang="en-US" sz="2400" dirty="0"/>
          </a:p>
          <a:p>
            <a:r>
              <a:rPr lang="en-US" altLang="ja-JP" sz="2400" b="1" dirty="0"/>
              <a:t>B: 	</a:t>
            </a:r>
            <a:r>
              <a:rPr lang="ja-JP" altLang="en-US" sz="2400" b="1" dirty="0">
                <a:solidFill>
                  <a:srgbClr val="FFFF00"/>
                </a:solidFill>
              </a:rPr>
              <a:t>我 </a:t>
            </a:r>
            <a:r>
              <a:rPr lang="ja-JP" alt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要 </a:t>
            </a:r>
            <a:r>
              <a:rPr lang="ja-JP" alt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喝咖啡</a:t>
            </a:r>
            <a:r>
              <a:rPr lang="en-US" altLang="ja-JP" sz="2400" b="1" dirty="0"/>
              <a:t>.		</a:t>
            </a:r>
            <a:r>
              <a:rPr lang="en-US" altLang="ja-JP" sz="2400" b="1" dirty="0" err="1">
                <a:solidFill>
                  <a:srgbClr val="FFFF00"/>
                </a:solidFill>
              </a:rPr>
              <a:t>Wǒ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yào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hē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kā</a:t>
            </a:r>
            <a:r>
              <a:rPr lang="en-US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fēi</a:t>
            </a:r>
            <a:r>
              <a:rPr lang="en-US" sz="2400" b="1" dirty="0"/>
              <a:t>.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I want to </a:t>
            </a:r>
            <a:r>
              <a:rPr lang="en-US" sz="2400" dirty="0" smtClean="0"/>
              <a:t>drink coffee.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6526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4" y="127721"/>
            <a:ext cx="9401492" cy="528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1918589"/>
            <a:ext cx="10633166" cy="4939412"/>
          </a:xfrm>
        </p:spPr>
        <p:txBody>
          <a:bodyPr>
            <a:noAutofit/>
          </a:bodyPr>
          <a:lstStyle/>
          <a:p>
            <a:r>
              <a:rPr lang="en-US" altLang="en-US" sz="3000" dirty="0" smtClean="0"/>
              <a:t>Who do you not like?</a:t>
            </a:r>
          </a:p>
          <a:p>
            <a:r>
              <a:rPr lang="en-US" altLang="en-US" sz="3000" dirty="0" smtClean="0"/>
              <a:t>Who is going to school?</a:t>
            </a:r>
          </a:p>
          <a:p>
            <a:r>
              <a:rPr lang="en-US" altLang="en-US" sz="3000" dirty="0" smtClean="0"/>
              <a:t>Who will drink coffee?</a:t>
            </a:r>
          </a:p>
          <a:p>
            <a:r>
              <a:rPr lang="en-US" altLang="en-US" sz="3000" dirty="0" smtClean="0"/>
              <a:t>Who do you see?</a:t>
            </a:r>
          </a:p>
          <a:p>
            <a:r>
              <a:rPr lang="en-US" altLang="en-US" sz="3000" dirty="0" smtClean="0"/>
              <a:t>Who does </a:t>
            </a:r>
            <a:r>
              <a:rPr lang="en-US" altLang="en-US" sz="3000" dirty="0"/>
              <a:t>the monster (</a:t>
            </a:r>
            <a:r>
              <a:rPr lang="en-US" altLang="en-US" sz="3000" dirty="0" err="1"/>
              <a:t>guài</a:t>
            </a:r>
            <a:r>
              <a:rPr lang="en-US" altLang="en-US" sz="3000" dirty="0"/>
              <a:t> </a:t>
            </a:r>
            <a:r>
              <a:rPr lang="en-US" altLang="en-US" sz="3000" dirty="0" err="1" smtClean="0"/>
              <a:t>wù</a:t>
            </a:r>
            <a:r>
              <a:rPr lang="en-US" altLang="en-US" sz="3000" dirty="0" smtClean="0"/>
              <a:t>) </a:t>
            </a:r>
            <a:r>
              <a:rPr lang="en-US" altLang="en-US" sz="3000" dirty="0"/>
              <a:t>eat</a:t>
            </a:r>
            <a:r>
              <a:rPr lang="en-US" altLang="en-US" sz="3000" dirty="0" smtClean="0"/>
              <a:t>?</a:t>
            </a:r>
          </a:p>
          <a:p>
            <a:r>
              <a:rPr lang="en-US" altLang="en-US" sz="3000" dirty="0" smtClean="0"/>
              <a:t>Who does not like candy?</a:t>
            </a:r>
          </a:p>
          <a:p>
            <a:r>
              <a:rPr lang="en-US" altLang="en-US" sz="3000" dirty="0" smtClean="0"/>
              <a:t>Who ate a big </a:t>
            </a:r>
            <a:r>
              <a:rPr lang="en-US" altLang="en-US" sz="3000" dirty="0"/>
              <a:t>Thanksgiving (</a:t>
            </a:r>
            <a:r>
              <a:rPr lang="en-US" altLang="en-US" sz="3000" dirty="0" err="1" smtClean="0"/>
              <a:t>Gǎn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ēn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jié</a:t>
            </a:r>
            <a:r>
              <a:rPr lang="en-US" altLang="en-US" sz="3000" dirty="0" smtClean="0"/>
              <a:t>) dinner (</a:t>
            </a:r>
            <a:r>
              <a:rPr lang="en-US" altLang="en-US" sz="3000" dirty="0" err="1" smtClean="0"/>
              <a:t>wǎn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cān</a:t>
            </a:r>
            <a:r>
              <a:rPr lang="en-US" altLang="en-US" sz="3000" dirty="0" smtClean="0"/>
              <a:t>)?</a:t>
            </a:r>
          </a:p>
          <a:p>
            <a:r>
              <a:rPr lang="en-US" altLang="en-US" sz="3000" dirty="0" smtClean="0"/>
              <a:t>Who went shopping?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8090" y="656705"/>
            <a:ext cx="83958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Structure</a:t>
            </a:r>
            <a:br>
              <a:rPr lang="en-US" sz="2800" b="1" dirty="0"/>
            </a:br>
            <a:r>
              <a:rPr lang="en-US" sz="2400" b="1" dirty="0"/>
              <a:t>Q: </a:t>
            </a:r>
            <a:r>
              <a:rPr lang="en-US" sz="2400" dirty="0">
                <a:solidFill>
                  <a:srgbClr val="FFFF00"/>
                </a:solidFill>
              </a:rPr>
              <a:t>Subj.</a:t>
            </a:r>
            <a:r>
              <a:rPr lang="en-US" sz="2400" dirty="0"/>
              <a:t> +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verb</a:t>
            </a:r>
            <a:r>
              <a:rPr lang="en-US" altLang="ja-JP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ja-JP" sz="2400" dirty="0"/>
              <a:t>+ </a:t>
            </a:r>
            <a:r>
              <a:rPr lang="ja-JP" altLang="en-US" sz="2400" dirty="0">
                <a:solidFill>
                  <a:srgbClr val="FFC000"/>
                </a:solidFill>
              </a:rPr>
              <a:t>谁</a:t>
            </a:r>
            <a:r>
              <a:rPr lang="ja-JP" altLang="en-US" sz="2400" dirty="0"/>
              <a:t> </a:t>
            </a:r>
            <a:r>
              <a:rPr lang="en-US" sz="2400" dirty="0"/>
              <a:t>?		</a:t>
            </a:r>
            <a:endParaRPr lang="en-US" sz="2400" dirty="0" smtClean="0"/>
          </a:p>
          <a:p>
            <a:r>
              <a:rPr lang="en-US" altLang="ja-JP" sz="2400" dirty="0" smtClean="0"/>
              <a:t>Q</a:t>
            </a:r>
            <a:r>
              <a:rPr lang="en-US" altLang="ja-JP" sz="2400" dirty="0"/>
              <a:t>: </a:t>
            </a:r>
            <a:r>
              <a:rPr lang="ja-JP" altLang="en-US" sz="2400" dirty="0">
                <a:solidFill>
                  <a:srgbClr val="FFC000"/>
                </a:solidFill>
              </a:rPr>
              <a:t>谁</a:t>
            </a:r>
            <a:r>
              <a:rPr lang="ja-JP" altLang="en-US" sz="2400" dirty="0"/>
              <a:t> </a:t>
            </a:r>
            <a:r>
              <a:rPr lang="en-US" altLang="ja-JP" sz="2400" dirty="0"/>
              <a:t>+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Verb/Predicate</a:t>
            </a:r>
            <a:r>
              <a:rPr lang="en-US" sz="2400" dirty="0"/>
              <a:t> ?</a:t>
            </a:r>
          </a:p>
        </p:txBody>
      </p:sp>
    </p:spTree>
    <p:extLst>
      <p:ext uri="{BB962C8B-B14F-4D97-AF65-F5344CB8AC3E}">
        <p14:creationId xmlns:p14="http://schemas.microsoft.com/office/powerpoint/2010/main" val="25003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629"/>
            <a:ext cx="8596668" cy="9013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(YOU GUYS ARE SO GOOD AT THIS!)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940526"/>
            <a:ext cx="4807130" cy="57737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drink apple juice?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drink grape juice?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</a:t>
            </a:r>
            <a:r>
              <a:rPr lang="en-US" sz="2000" dirty="0"/>
              <a:t>juice do </a:t>
            </a:r>
            <a:r>
              <a:rPr lang="en-US" sz="2000" dirty="0" smtClean="0"/>
              <a:t>you </a:t>
            </a:r>
            <a:r>
              <a:rPr lang="en-US" sz="2000" dirty="0"/>
              <a:t>drink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Why do you drink juice?</a:t>
            </a:r>
          </a:p>
          <a:p>
            <a:r>
              <a:rPr lang="en-US" sz="2000" dirty="0" smtClean="0"/>
              <a:t>When do you drink juice?</a:t>
            </a:r>
          </a:p>
          <a:p>
            <a:r>
              <a:rPr lang="en-US" sz="2000" dirty="0" smtClean="0"/>
              <a:t>Who drinks grape juice?</a:t>
            </a:r>
            <a:endParaRPr lang="en-US" sz="2000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Do you eat Skittles?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eat M&amp;Ms?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candy do you eat? </a:t>
            </a:r>
          </a:p>
          <a:p>
            <a:r>
              <a:rPr lang="en-US" sz="2000" dirty="0" smtClean="0"/>
              <a:t>Why do you not eat candy?</a:t>
            </a:r>
          </a:p>
          <a:p>
            <a:r>
              <a:rPr lang="en-US" sz="2000" dirty="0" smtClean="0"/>
              <a:t>When do you eat candy?</a:t>
            </a:r>
          </a:p>
          <a:p>
            <a:r>
              <a:rPr lang="en-US" sz="2000" dirty="0" smtClean="0"/>
              <a:t>Who likes to eat Snickers?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70437" y="1136469"/>
            <a:ext cx="4807130" cy="55156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píng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/>
              <a:t>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 </a:t>
            </a:r>
            <a:r>
              <a:rPr lang="en-US" dirty="0" err="1" smtClean="0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Shéi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/>
              <a:t>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Skittles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M&amp;Ms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tang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smtClean="0"/>
              <a:t>tang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Shéi</a:t>
            </a:r>
            <a:r>
              <a:rPr lang="en-US" dirty="0"/>
              <a:t> </a:t>
            </a:r>
            <a:r>
              <a:rPr lang="en-US" dirty="0" err="1"/>
              <a:t>xǐ</a:t>
            </a:r>
            <a:r>
              <a:rPr lang="en-US" dirty="0"/>
              <a:t> </a:t>
            </a:r>
            <a:r>
              <a:rPr lang="en-US" dirty="0" err="1"/>
              <a:t>huān</a:t>
            </a:r>
            <a:r>
              <a:rPr lang="en-US" dirty="0"/>
              <a:t> </a:t>
            </a:r>
            <a:r>
              <a:rPr lang="en-US" dirty="0" err="1" smtClean="0"/>
              <a:t>chī</a:t>
            </a:r>
            <a:r>
              <a:rPr lang="en-US" dirty="0" smtClean="0"/>
              <a:t> Snickers?</a:t>
            </a:r>
            <a:endParaRPr lang="en-US" dirty="0"/>
          </a:p>
        </p:txBody>
      </p:sp>
      <p:pic>
        <p:nvPicPr>
          <p:cNvPr id="2050" name="Picture 2" descr="Image result for cand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2" b="29309"/>
          <a:stretch/>
        </p:blipFill>
        <p:spPr bwMode="auto">
          <a:xfrm rot="618905">
            <a:off x="9766193" y="447150"/>
            <a:ext cx="1841137" cy="9506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rape ju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721">
            <a:off x="4961241" y="2969062"/>
            <a:ext cx="1416079" cy="10875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5211</TotalTime>
  <Words>500</Words>
  <Application>Microsoft Office PowerPoint</Application>
  <PresentationFormat>Widescreen</PresentationFormat>
  <Paragraphs>138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Franklin Gothic Book</vt:lpstr>
      <vt:lpstr>Wingdings</vt:lpstr>
      <vt:lpstr>Celestial</vt:lpstr>
      <vt:lpstr>Review Practice!</vt:lpstr>
      <vt:lpstr>shéi 谁?</vt:lpstr>
      <vt:lpstr>What is the difference between…</vt:lpstr>
      <vt:lpstr>Expressing “Who” with 谁 (shéi)</vt:lpstr>
      <vt:lpstr>Structure Q: Subj. + verb + 谁 ?  A: Subj. + verb + noun. Q: 谁 + Verb/Predicate ?  A: Subj. + Verb/Predicate  </vt:lpstr>
      <vt:lpstr>Structure Q: Subj. + verb + 谁 ?  A: Subj. + verb + noun. Q: 谁 + Verb/Predicate ?  A: Subj. + Verb/Predicate  </vt:lpstr>
      <vt:lpstr>Structure Q: Subj. + verb + 谁 ?  A: Subj. + verb + noun. Q: 谁 + Verb/Predicate ?  A: Subj. + Verb/Predicate  </vt:lpstr>
      <vt:lpstr>Practice </vt:lpstr>
      <vt:lpstr>Mixed Review!  (YOU GUYS ARE SO GOOD AT THIS!)</vt:lpstr>
      <vt:lpstr>Mixed Review!  (YOU GUYS ARE SO GOOD AT THIS!)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Practice! (In both forms)</dc:title>
  <dc:creator>Astudent</dc:creator>
  <cp:lastModifiedBy>Queena Roquemore</cp:lastModifiedBy>
  <cp:revision>90</cp:revision>
  <dcterms:created xsi:type="dcterms:W3CDTF">2017-10-26T14:04:00Z</dcterms:created>
  <dcterms:modified xsi:type="dcterms:W3CDTF">2022-03-01T16:04:57Z</dcterms:modified>
</cp:coreProperties>
</file>